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ms-office.activeX"/>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activeX/activeX1.xml" ContentType="application/vnd.ms-office.activeX+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wmf" ContentType="image/x-wmf"/>
  <Default Extension="xls" ContentType="application/vnd.ms-exce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handoutMasterIdLst>
    <p:handoutMasterId r:id="rId48"/>
  </p:handoutMasterIdLst>
  <p:sldIdLst>
    <p:sldId id="256" r:id="rId2"/>
    <p:sldId id="288" r:id="rId3"/>
    <p:sldId id="289" r:id="rId4"/>
    <p:sldId id="290" r:id="rId5"/>
    <p:sldId id="291" r:id="rId6"/>
    <p:sldId id="292" r:id="rId7"/>
    <p:sldId id="293" r:id="rId8"/>
    <p:sldId id="294" r:id="rId9"/>
    <p:sldId id="295" r:id="rId10"/>
    <p:sldId id="296" r:id="rId11"/>
    <p:sldId id="297" r:id="rId12"/>
    <p:sldId id="298" r:id="rId13"/>
    <p:sldId id="299" r:id="rId14"/>
    <p:sldId id="300" r:id="rId15"/>
    <p:sldId id="301" r:id="rId16"/>
    <p:sldId id="303" r:id="rId17"/>
    <p:sldId id="304" r:id="rId18"/>
    <p:sldId id="305" r:id="rId19"/>
    <p:sldId id="302" r:id="rId20"/>
    <p:sldId id="306" r:id="rId21"/>
    <p:sldId id="307" r:id="rId22"/>
    <p:sldId id="308" r:id="rId23"/>
    <p:sldId id="309" r:id="rId24"/>
    <p:sldId id="310" r:id="rId25"/>
    <p:sldId id="311" r:id="rId26"/>
    <p:sldId id="313" r:id="rId27"/>
    <p:sldId id="312" r:id="rId28"/>
    <p:sldId id="314" r:id="rId29"/>
    <p:sldId id="315" r:id="rId30"/>
    <p:sldId id="316" r:id="rId31"/>
    <p:sldId id="317" r:id="rId32"/>
    <p:sldId id="318" r:id="rId33"/>
    <p:sldId id="319" r:id="rId34"/>
    <p:sldId id="320" r:id="rId35"/>
    <p:sldId id="322" r:id="rId36"/>
    <p:sldId id="324" r:id="rId37"/>
    <p:sldId id="323" r:id="rId38"/>
    <p:sldId id="325" r:id="rId39"/>
    <p:sldId id="326" r:id="rId40"/>
    <p:sldId id="327" r:id="rId41"/>
    <p:sldId id="329" r:id="rId42"/>
    <p:sldId id="328" r:id="rId43"/>
    <p:sldId id="330" r:id="rId44"/>
    <p:sldId id="332" r:id="rId45"/>
    <p:sldId id="331" r:id="rId46"/>
  </p:sldIdLst>
  <p:sldSz cx="9144000" cy="6858000" type="screen4x3"/>
  <p:notesSz cx="6858000" cy="9144000"/>
  <p:defaultTextStyle>
    <a:defPPr>
      <a:defRPr lang="en-US"/>
    </a:defPPr>
    <a:lvl1pPr algn="ctr" rtl="0" eaLnBrk="0" fontAlgn="base" hangingPunct="0">
      <a:spcBef>
        <a:spcPct val="0"/>
      </a:spcBef>
      <a:spcAft>
        <a:spcPct val="0"/>
      </a:spcAft>
      <a:defRPr sz="2200" kern="1200">
        <a:solidFill>
          <a:schemeClr val="tx1"/>
        </a:solidFill>
        <a:latin typeface="Verdana" pitchFamily="34" charset="0"/>
        <a:ea typeface="+mn-ea"/>
        <a:cs typeface="+mn-cs"/>
      </a:defRPr>
    </a:lvl1pPr>
    <a:lvl2pPr marL="457200" algn="ctr" rtl="0" eaLnBrk="0" fontAlgn="base" hangingPunct="0">
      <a:spcBef>
        <a:spcPct val="0"/>
      </a:spcBef>
      <a:spcAft>
        <a:spcPct val="0"/>
      </a:spcAft>
      <a:defRPr sz="2200" kern="1200">
        <a:solidFill>
          <a:schemeClr val="tx1"/>
        </a:solidFill>
        <a:latin typeface="Verdana" pitchFamily="34" charset="0"/>
        <a:ea typeface="+mn-ea"/>
        <a:cs typeface="+mn-cs"/>
      </a:defRPr>
    </a:lvl2pPr>
    <a:lvl3pPr marL="914400" algn="ctr" rtl="0" eaLnBrk="0" fontAlgn="base" hangingPunct="0">
      <a:spcBef>
        <a:spcPct val="0"/>
      </a:spcBef>
      <a:spcAft>
        <a:spcPct val="0"/>
      </a:spcAft>
      <a:defRPr sz="2200" kern="1200">
        <a:solidFill>
          <a:schemeClr val="tx1"/>
        </a:solidFill>
        <a:latin typeface="Verdana" pitchFamily="34" charset="0"/>
        <a:ea typeface="+mn-ea"/>
        <a:cs typeface="+mn-cs"/>
      </a:defRPr>
    </a:lvl3pPr>
    <a:lvl4pPr marL="1371600" algn="ctr" rtl="0" eaLnBrk="0" fontAlgn="base" hangingPunct="0">
      <a:spcBef>
        <a:spcPct val="0"/>
      </a:spcBef>
      <a:spcAft>
        <a:spcPct val="0"/>
      </a:spcAft>
      <a:defRPr sz="2200" kern="1200">
        <a:solidFill>
          <a:schemeClr val="tx1"/>
        </a:solidFill>
        <a:latin typeface="Verdana" pitchFamily="34" charset="0"/>
        <a:ea typeface="+mn-ea"/>
        <a:cs typeface="+mn-cs"/>
      </a:defRPr>
    </a:lvl4pPr>
    <a:lvl5pPr marL="1828800" algn="ctr" rtl="0" eaLnBrk="0" fontAlgn="base" hangingPunct="0">
      <a:spcBef>
        <a:spcPct val="0"/>
      </a:spcBef>
      <a:spcAft>
        <a:spcPct val="0"/>
      </a:spcAft>
      <a:defRPr sz="2200" kern="1200">
        <a:solidFill>
          <a:schemeClr val="tx1"/>
        </a:solidFill>
        <a:latin typeface="Verdana" pitchFamily="34" charset="0"/>
        <a:ea typeface="+mn-ea"/>
        <a:cs typeface="+mn-cs"/>
      </a:defRPr>
    </a:lvl5pPr>
    <a:lvl6pPr marL="2286000" algn="l" defTabSz="914400" rtl="0" eaLnBrk="1" latinLnBrk="0" hangingPunct="1">
      <a:defRPr sz="2200" kern="1200">
        <a:solidFill>
          <a:schemeClr val="tx1"/>
        </a:solidFill>
        <a:latin typeface="Verdana" pitchFamily="34" charset="0"/>
        <a:ea typeface="+mn-ea"/>
        <a:cs typeface="+mn-cs"/>
      </a:defRPr>
    </a:lvl6pPr>
    <a:lvl7pPr marL="2743200" algn="l" defTabSz="914400" rtl="0" eaLnBrk="1" latinLnBrk="0" hangingPunct="1">
      <a:defRPr sz="2200" kern="1200">
        <a:solidFill>
          <a:schemeClr val="tx1"/>
        </a:solidFill>
        <a:latin typeface="Verdana" pitchFamily="34" charset="0"/>
        <a:ea typeface="+mn-ea"/>
        <a:cs typeface="+mn-cs"/>
      </a:defRPr>
    </a:lvl7pPr>
    <a:lvl8pPr marL="3200400" algn="l" defTabSz="914400" rtl="0" eaLnBrk="1" latinLnBrk="0" hangingPunct="1">
      <a:defRPr sz="2200" kern="1200">
        <a:solidFill>
          <a:schemeClr val="tx1"/>
        </a:solidFill>
        <a:latin typeface="Verdana" pitchFamily="34" charset="0"/>
        <a:ea typeface="+mn-ea"/>
        <a:cs typeface="+mn-cs"/>
      </a:defRPr>
    </a:lvl8pPr>
    <a:lvl9pPr marL="3657600" algn="l" defTabSz="914400" rtl="0" eaLnBrk="1" latinLnBrk="0" hangingPunct="1">
      <a:defRPr sz="2200"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AAFCE1"/>
    <a:srgbClr val="CCECFF"/>
    <a:srgbClr val="C4E4B2"/>
    <a:srgbClr val="D5F9C7"/>
    <a:srgbClr val="FFAE85"/>
    <a:srgbClr val="BAD4CD"/>
    <a:srgbClr val="FDED7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18" autoAdjust="0"/>
    <p:restoredTop sz="72651" autoAdjust="0"/>
  </p:normalViewPr>
  <p:slideViewPr>
    <p:cSldViewPr>
      <p:cViewPr>
        <p:scale>
          <a:sx n="50" d="100"/>
          <a:sy n="50" d="100"/>
        </p:scale>
        <p:origin x="-610"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0" y="0"/>
      </p:cViewPr>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6BF52A52-394A-11D3-B153-00C04F79FAA6}"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40963"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40964"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40965"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7FA6FD7B-17DF-4C7C-8D55-447219A08977}"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4301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43012" name="Rectangle 4"/>
          <p:cNvSpPr>
            <a:spLocks noChangeArrowheads="1" noTextEdit="1"/>
          </p:cNvSpPr>
          <p:nvPr>
            <p:ph type="sldImg" idx="2"/>
          </p:nvPr>
        </p:nvSpPr>
        <p:spPr bwMode="auto">
          <a:xfrm>
            <a:off x="685800" y="685800"/>
            <a:ext cx="3200400" cy="2400300"/>
          </a:xfrm>
          <a:prstGeom prst="rect">
            <a:avLst/>
          </a:prstGeom>
          <a:noFill/>
          <a:ln w="9525">
            <a:solidFill>
              <a:srgbClr val="000000"/>
            </a:solidFill>
            <a:miter lim="800000"/>
            <a:headEnd/>
            <a:tailEnd/>
          </a:ln>
          <a:effectLst/>
        </p:spPr>
      </p:sp>
      <p:sp>
        <p:nvSpPr>
          <p:cNvPr id="43013" name="Rectangle 5"/>
          <p:cNvSpPr>
            <a:spLocks noGrp="1" noChangeArrowheads="1"/>
          </p:cNvSpPr>
          <p:nvPr>
            <p:ph type="body" sz="quarter" idx="3"/>
          </p:nvPr>
        </p:nvSpPr>
        <p:spPr bwMode="auto">
          <a:xfrm>
            <a:off x="685800" y="3429000"/>
            <a:ext cx="5486400" cy="5257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301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4301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90F8DC6-1050-4CDE-B1CA-77F2182433D6}"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Times New Roman" pitchFamily="18" charset="0"/>
        <a:ea typeface="+mn-ea"/>
        <a:cs typeface="+mn-cs"/>
      </a:defRPr>
    </a:lvl1pPr>
    <a:lvl2pPr marL="342900" indent="-114300" algn="l" rtl="0" fontAlgn="base">
      <a:spcBef>
        <a:spcPct val="30000"/>
      </a:spcBef>
      <a:spcAft>
        <a:spcPct val="0"/>
      </a:spcAft>
      <a:buChar char="•"/>
      <a:defRPr sz="1400" kern="1200">
        <a:solidFill>
          <a:schemeClr val="tx1"/>
        </a:solidFill>
        <a:latin typeface="Times New Roman" pitchFamily="18" charset="0"/>
        <a:ea typeface="+mn-ea"/>
        <a:cs typeface="+mn-cs"/>
      </a:defRPr>
    </a:lvl2pPr>
    <a:lvl3pPr marL="571500" indent="-114300" algn="l" rtl="0" fontAlgn="base">
      <a:spcBef>
        <a:spcPct val="30000"/>
      </a:spcBef>
      <a:spcAft>
        <a:spcPct val="0"/>
      </a:spcAft>
      <a:buChar char="•"/>
      <a:defRPr sz="1400" kern="1200">
        <a:solidFill>
          <a:schemeClr val="tx1"/>
        </a:solidFill>
        <a:latin typeface="Times New Roman" pitchFamily="18" charset="0"/>
        <a:ea typeface="+mn-ea"/>
        <a:cs typeface="+mn-cs"/>
      </a:defRPr>
    </a:lvl3pPr>
    <a:lvl4pPr marL="1371600" algn="l" rtl="0" fontAlgn="base">
      <a:spcBef>
        <a:spcPct val="30000"/>
      </a:spcBef>
      <a:spcAft>
        <a:spcPct val="0"/>
      </a:spcAft>
      <a:buChar char="•"/>
      <a:defRPr sz="1400" kern="1200">
        <a:solidFill>
          <a:schemeClr val="tx1"/>
        </a:solidFill>
        <a:latin typeface="Times New Roman" pitchFamily="18" charset="0"/>
        <a:ea typeface="+mn-ea"/>
        <a:cs typeface="+mn-cs"/>
      </a:defRPr>
    </a:lvl4pPr>
    <a:lvl5pPr marL="1828800" algn="l" rtl="0" fontAlgn="base">
      <a:spcBef>
        <a:spcPct val="30000"/>
      </a:spcBef>
      <a:spcAft>
        <a:spcPct val="0"/>
      </a:spcAft>
      <a:buChar char="•"/>
      <a:defRPr sz="14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75336275-81BF-49C0-A1A1-F2BA868C032C}" type="slidenum">
              <a:rPr lang="en-US"/>
              <a:pPr/>
              <a:t>1</a:t>
            </a:fld>
            <a:endParaRPr lang="en-US"/>
          </a:p>
        </p:txBody>
      </p:sp>
      <p:sp>
        <p:nvSpPr>
          <p:cNvPr id="44034" name="Rectangle 2"/>
          <p:cNvSpPr>
            <a:spLocks noChangeArrowheads="1" noTextEdit="1"/>
          </p:cNvSpPr>
          <p:nvPr>
            <p:ph type="sldImg"/>
          </p:nvPr>
        </p:nvSpPr>
        <p:spPr>
          <a:xfrm>
            <a:off x="1143000" y="3505200"/>
            <a:ext cx="4572000" cy="3429000"/>
          </a:xfrm>
          <a:ln/>
        </p:spPr>
      </p:sp>
      <p:sp>
        <p:nvSpPr>
          <p:cNvPr id="44036" name="Text Box 4"/>
          <p:cNvSpPr txBox="1">
            <a:spLocks noChangeArrowheads="1"/>
          </p:cNvSpPr>
          <p:nvPr/>
        </p:nvSpPr>
        <p:spPr bwMode="auto">
          <a:xfrm>
            <a:off x="685800" y="1524000"/>
            <a:ext cx="5486400" cy="1709738"/>
          </a:xfrm>
          <a:prstGeom prst="rect">
            <a:avLst/>
          </a:prstGeom>
          <a:noFill/>
          <a:ln w="38100">
            <a:noFill/>
            <a:miter lim="800000"/>
            <a:headEnd/>
            <a:tailEnd/>
          </a:ln>
          <a:effectLst/>
        </p:spPr>
        <p:txBody>
          <a:bodyPr>
            <a:spAutoFit/>
          </a:bodyPr>
          <a:lstStyle/>
          <a:p>
            <a:pPr eaLnBrk="1" hangingPunct="1">
              <a:spcBef>
                <a:spcPct val="50000"/>
              </a:spcBef>
            </a:pPr>
            <a:r>
              <a:rPr lang="en-US" sz="3600" b="1">
                <a:effectLst>
                  <a:outerShdw blurRad="38100" dist="38100" dir="2700000" algn="tl">
                    <a:srgbClr val="C0C0C0"/>
                  </a:outerShdw>
                </a:effectLst>
                <a:latin typeface="Arial" charset="0"/>
              </a:rPr>
              <a:t>Chapter One</a:t>
            </a:r>
          </a:p>
          <a:p>
            <a:pPr eaLnBrk="1" hangingPunct="1">
              <a:spcBef>
                <a:spcPct val="50000"/>
              </a:spcBef>
            </a:pPr>
            <a:r>
              <a:rPr lang="en-US" sz="2800">
                <a:effectLst>
                  <a:outerShdw blurRad="38100" dist="38100" dir="2700000" algn="tl">
                    <a:srgbClr val="C0C0C0"/>
                  </a:outerShdw>
                </a:effectLst>
                <a:latin typeface="Arial" charset="0"/>
              </a:rPr>
              <a:t>An Introduction to Integrated Marketing Communications</a:t>
            </a:r>
          </a:p>
        </p:txBody>
      </p:sp>
      <p:sp>
        <p:nvSpPr>
          <p:cNvPr id="44037" name="Text Box 5"/>
          <p:cNvSpPr txBox="1">
            <a:spLocks noChangeArrowheads="1"/>
          </p:cNvSpPr>
          <p:nvPr/>
        </p:nvSpPr>
        <p:spPr bwMode="auto">
          <a:xfrm>
            <a:off x="685800" y="8229600"/>
            <a:ext cx="5486400" cy="274638"/>
          </a:xfrm>
          <a:prstGeom prst="rect">
            <a:avLst/>
          </a:prstGeom>
          <a:noFill/>
          <a:ln w="38100">
            <a:noFill/>
            <a:miter lim="800000"/>
            <a:headEnd/>
            <a:tailEnd/>
          </a:ln>
          <a:effectLst/>
        </p:spPr>
        <p:txBody>
          <a:bodyPr>
            <a:spAutoFit/>
          </a:bodyPr>
          <a:lstStyle/>
          <a:p>
            <a:pPr eaLnBrk="1" hangingPunct="1"/>
            <a:r>
              <a:rPr lang="en-US" sz="1200">
                <a:latin typeface="Times New Roman" pitchFamily="18" charset="0"/>
                <a:cs typeface="Times New Roman" pitchFamily="18" charset="0"/>
              </a:rPr>
              <a:t>© </a:t>
            </a:r>
            <a:r>
              <a:rPr lang="en-US" sz="1200">
                <a:latin typeface="Times New Roman" pitchFamily="18" charset="0"/>
              </a:rPr>
              <a:t>2003 McGraw-Hill Companies, Inc., McGraw-Hill/Irwin</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32323F-9ED4-4769-BBAF-CDA2B3610914}" type="slidenum">
              <a:rPr lang="en-US"/>
              <a:pPr/>
              <a:t>10</a:t>
            </a:fld>
            <a:endParaRPr lang="en-US"/>
          </a:p>
        </p:txBody>
      </p:sp>
      <p:sp>
        <p:nvSpPr>
          <p:cNvPr id="144386" name="Rectangle 2"/>
          <p:cNvSpPr>
            <a:spLocks noChangeArrowheads="1" noTextEdit="1"/>
          </p:cNvSpPr>
          <p:nvPr>
            <p:ph type="sldImg"/>
          </p:nvPr>
        </p:nvSpPr>
        <p:spPr>
          <a:ln/>
        </p:spPr>
      </p:sp>
      <p:sp>
        <p:nvSpPr>
          <p:cNvPr id="144387" name="Rectangle 3"/>
          <p:cNvSpPr>
            <a:spLocks noGrp="1" noChangeArrowheads="1"/>
          </p:cNvSpPr>
          <p:nvPr>
            <p:ph type="body" idx="1"/>
          </p:nvPr>
        </p:nvSpPr>
        <p:spPr/>
        <p:txBody>
          <a:bodyPr/>
          <a:lstStyle/>
          <a:p>
            <a:pPr marL="266700" indent="-266700"/>
            <a:r>
              <a:rPr lang="en-US" b="1">
                <a:cs typeface="Times New Roman" pitchFamily="18" charset="0"/>
              </a:rPr>
              <a:t>Relation to text</a:t>
            </a:r>
            <a:br>
              <a:rPr lang="en-US" b="1">
                <a:cs typeface="Times New Roman" pitchFamily="18" charset="0"/>
              </a:rPr>
            </a:br>
            <a:r>
              <a:rPr lang="en-US">
                <a:cs typeface="Times New Roman" pitchFamily="18" charset="0"/>
              </a:rPr>
              <a:t>This slide relates to material found on pp. 8-10 of the text.</a:t>
            </a:r>
          </a:p>
          <a:p>
            <a:pPr marL="266700" indent="-266700"/>
            <a:r>
              <a:rPr lang="en-US" b="1">
                <a:cs typeface="Times New Roman" pitchFamily="18" charset="0"/>
              </a:rPr>
              <a:t>Summary Overview</a:t>
            </a:r>
            <a:br>
              <a:rPr lang="en-US" b="1">
                <a:cs typeface="Times New Roman" pitchFamily="18" charset="0"/>
              </a:rPr>
            </a:br>
            <a:r>
              <a:rPr lang="en-US">
                <a:cs typeface="Times New Roman" pitchFamily="18" charset="0"/>
              </a:rPr>
              <a:t>This slide presents the revised definition of Marketing developed by the American Marketing Association in 2004. This new definition views marketing as being more strategic in nature as well as more reflective of the role it plays in the functioning of an organization. </a:t>
            </a:r>
          </a:p>
          <a:p>
            <a:pPr marL="266700" indent="-266700"/>
            <a:r>
              <a:rPr lang="en-US" b="1">
                <a:cs typeface="Times New Roman" pitchFamily="18" charset="0"/>
              </a:rPr>
              <a:t>Use of this slide</a:t>
            </a:r>
            <a:br>
              <a:rPr lang="en-US" b="1">
                <a:cs typeface="Times New Roman" pitchFamily="18" charset="0"/>
              </a:rPr>
            </a:br>
            <a:r>
              <a:rPr lang="en-US">
                <a:cs typeface="Times New Roman" pitchFamily="18" charset="0"/>
              </a:rPr>
              <a:t>This slide can be used to discuss the new definition of Marketing developed by the AMA and </a:t>
            </a:r>
            <a:r>
              <a:rPr lang="en-US"/>
              <a:t>some of the key aspects of marketing which include: </a:t>
            </a:r>
          </a:p>
          <a:p>
            <a:pPr marL="266700" indent="-266700">
              <a:buFontTx/>
              <a:buAutoNum type="alphaLcParenBoth"/>
            </a:pPr>
            <a:r>
              <a:rPr lang="en-US"/>
              <a:t>creating, communicating and delivering </a:t>
            </a:r>
            <a:r>
              <a:rPr lang="en-US" i="1"/>
              <a:t>value,</a:t>
            </a:r>
            <a:r>
              <a:rPr lang="en-US"/>
              <a:t> </a:t>
            </a:r>
          </a:p>
          <a:p>
            <a:pPr marL="266700" indent="-266700">
              <a:buFontTx/>
              <a:buAutoNum type="alphaLcParenBoth"/>
            </a:pPr>
            <a:r>
              <a:rPr lang="en-US"/>
              <a:t> focusing on </a:t>
            </a:r>
            <a:r>
              <a:rPr lang="en-US" i="1"/>
              <a:t>customer relationships, </a:t>
            </a:r>
          </a:p>
          <a:p>
            <a:pPr marL="266700" indent="-266700">
              <a:buFontTx/>
              <a:buAutoNum type="alphaLcParenBoth"/>
            </a:pPr>
            <a:r>
              <a:rPr lang="en-US"/>
              <a:t> using </a:t>
            </a:r>
            <a:r>
              <a:rPr lang="en-US" i="1"/>
              <a:t>mass customization</a:t>
            </a:r>
            <a:r>
              <a:rPr lang="en-US"/>
              <a:t> to deliver products and services in response to specific customer needs, and </a:t>
            </a:r>
          </a:p>
          <a:p>
            <a:pPr marL="266700" indent="-266700">
              <a:buFontTx/>
              <a:buAutoNum type="alphaLcParenBoth"/>
            </a:pPr>
            <a:r>
              <a:rPr lang="en-US"/>
              <a:t> </a:t>
            </a:r>
            <a:r>
              <a:rPr lang="en-US" i="1"/>
              <a:t>customer relationship management (CRM),</a:t>
            </a:r>
            <a:r>
              <a:rPr lang="en-US"/>
              <a:t> which involves the systematic tracking of customers’ preference and behavior and adjusting the marketing program to meet their needs.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5A00D28-F99B-48CA-9BF3-EE4301972142}" type="slidenum">
              <a:rPr lang="en-US"/>
              <a:pPr/>
              <a:t>11</a:t>
            </a:fld>
            <a:endParaRPr lang="en-US"/>
          </a:p>
        </p:txBody>
      </p:sp>
      <p:sp>
        <p:nvSpPr>
          <p:cNvPr id="146434" name="Rectangle 2"/>
          <p:cNvSpPr>
            <a:spLocks noChangeArrowheads="1" noTextEdit="1"/>
          </p:cNvSpPr>
          <p:nvPr>
            <p:ph type="sldImg"/>
          </p:nvPr>
        </p:nvSpPr>
        <p:spPr>
          <a:ln/>
        </p:spPr>
      </p:sp>
      <p:sp>
        <p:nvSpPr>
          <p:cNvPr id="146435"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the text on pages 9 and 10. </a:t>
            </a:r>
          </a:p>
          <a:p>
            <a:r>
              <a:rPr lang="en-US" b="1">
                <a:cs typeface="Times New Roman" pitchFamily="18" charset="0"/>
              </a:rPr>
              <a:t>Summary Overview</a:t>
            </a:r>
            <a:br>
              <a:rPr lang="en-US" b="1">
                <a:cs typeface="Times New Roman" pitchFamily="18" charset="0"/>
              </a:rPr>
            </a:br>
            <a:r>
              <a:rPr lang="en-US">
                <a:cs typeface="Times New Roman" pitchFamily="18" charset="0"/>
              </a:rPr>
              <a:t>This website is an example of how a company can make a product or deliver a service in a response to a particular customer’s needs.</a:t>
            </a:r>
          </a:p>
          <a:p>
            <a:r>
              <a:rPr lang="en-US" b="1">
                <a:cs typeface="Times New Roman" pitchFamily="18" charset="0"/>
              </a:rPr>
              <a:t>Use of this slide</a:t>
            </a:r>
            <a:br>
              <a:rPr lang="en-US" b="1">
                <a:cs typeface="Times New Roman" pitchFamily="18" charset="0"/>
              </a:rPr>
            </a:br>
            <a:r>
              <a:rPr lang="en-US">
                <a:cs typeface="Times New Roman" pitchFamily="18" charset="0"/>
              </a:rPr>
              <a:t>Use this slide to begin a discussion of other manufacturers that allow customization of their products. For example, CafePress.com allows customers to choose from hundreds, if not thousands, of pieces of artwork (or upload your own) and then apply it to the product of their choice, such as mugs, t-shirts, and hats. </a:t>
            </a:r>
          </a:p>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4796A6-406C-4D10-AAC2-912DA4EB177A}" type="slidenum">
              <a:rPr lang="en-US"/>
              <a:pPr/>
              <a:t>12</a:t>
            </a:fld>
            <a:endParaRPr lang="en-US"/>
          </a:p>
        </p:txBody>
      </p:sp>
      <p:sp>
        <p:nvSpPr>
          <p:cNvPr id="148482" name="Rectangle 2"/>
          <p:cNvSpPr>
            <a:spLocks noChangeArrowheads="1" noTextEdit="1"/>
          </p:cNvSpPr>
          <p:nvPr>
            <p:ph type="sldImg"/>
          </p:nvPr>
        </p:nvSpPr>
        <p:spPr>
          <a:ln/>
        </p:spPr>
      </p:sp>
      <p:sp>
        <p:nvSpPr>
          <p:cNvPr id="148483"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the text on page 10.</a:t>
            </a:r>
          </a:p>
          <a:p>
            <a:r>
              <a:rPr lang="en-US" b="1">
                <a:cs typeface="Times New Roman" pitchFamily="18" charset="0"/>
              </a:rPr>
              <a:t>Summary Overview</a:t>
            </a:r>
            <a:br>
              <a:rPr lang="en-US" b="1">
                <a:cs typeface="Times New Roman" pitchFamily="18" charset="0"/>
              </a:rPr>
            </a:br>
            <a:r>
              <a:rPr lang="en-US">
                <a:cs typeface="Times New Roman" pitchFamily="18" charset="0"/>
              </a:rPr>
              <a:t>This slide illustrates the four key elements of marketing.</a:t>
            </a:r>
          </a:p>
          <a:p>
            <a:r>
              <a:rPr lang="en-US" b="1">
                <a:cs typeface="Times New Roman" pitchFamily="18" charset="0"/>
              </a:rPr>
              <a:t>Use of this slide</a:t>
            </a:r>
            <a:br>
              <a:rPr lang="en-US" b="1">
                <a:cs typeface="Times New Roman" pitchFamily="18" charset="0"/>
              </a:rPr>
            </a:br>
            <a:r>
              <a:rPr lang="en-US">
                <a:cs typeface="Times New Roman" pitchFamily="18" charset="0"/>
              </a:rPr>
              <a:t>This slide can be used when explaining that a proper marketing mix does not just happen. Marketers must understand the issues and options involved in each element of the mix, and how these elements can be combined to form an effective marketing program. Real estate agents, for example, often place a sign in front of the property to be sold in order to attract drive-by customers. They also place ads in newspapers or real-estate guides, and enter all the pertinent information into online databases so consumers can search for the properties that meet their individual needs. Larger real estate firms, or those with high-end properties for sale, sometimes advertise them on television as well.</a:t>
            </a:r>
          </a:p>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180489B-C97B-4459-8022-173514D74813}" type="slidenum">
              <a:rPr lang="en-US"/>
              <a:pPr/>
              <a:t>13</a:t>
            </a:fld>
            <a:endParaRPr lang="en-US"/>
          </a:p>
        </p:txBody>
      </p:sp>
      <p:sp>
        <p:nvSpPr>
          <p:cNvPr id="150530" name="Rectangle 2"/>
          <p:cNvSpPr>
            <a:spLocks noChangeArrowheads="1" noTextEdit="1"/>
          </p:cNvSpPr>
          <p:nvPr>
            <p:ph type="sldImg"/>
          </p:nvPr>
        </p:nvSpPr>
        <p:spPr>
          <a:ln/>
        </p:spPr>
      </p:sp>
      <p:sp>
        <p:nvSpPr>
          <p:cNvPr id="150531"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refers to the material on pages 10 and 11 of the text.</a:t>
            </a:r>
          </a:p>
          <a:p>
            <a:r>
              <a:rPr lang="en-US" b="1">
                <a:cs typeface="Times New Roman" pitchFamily="18" charset="0"/>
              </a:rPr>
              <a:t>Summary Overview</a:t>
            </a:r>
            <a:br>
              <a:rPr lang="en-US" b="1">
                <a:cs typeface="Times New Roman" pitchFamily="18" charset="0"/>
              </a:rPr>
            </a:br>
            <a:r>
              <a:rPr lang="en-US">
                <a:cs typeface="Times New Roman" pitchFamily="18" charset="0"/>
              </a:rPr>
              <a:t>This slide shows a print ad for a Mont Blanc watch.  Mont Blanc uses a classical design and a distinctive brand name, as well as a high price, to position its watches as high-quality, high-status time pieces.  The upscale image is enhanced by the company’s strategy of distributing its products only though boutiques, jewelry stores, and exclusive retail shops.  Mont Blanc’s distinctive image is a result of coordination of all of the marketing mix elements.</a:t>
            </a:r>
          </a:p>
          <a:p>
            <a:r>
              <a:rPr lang="en-US" b="1">
                <a:cs typeface="Times New Roman" pitchFamily="18" charset="0"/>
              </a:rPr>
              <a:t>Use of this slide</a:t>
            </a:r>
            <a:br>
              <a:rPr lang="en-US" b="1">
                <a:cs typeface="Times New Roman" pitchFamily="18" charset="0"/>
              </a:rPr>
            </a:br>
            <a:r>
              <a:rPr lang="en-US">
                <a:cs typeface="Times New Roman" pitchFamily="18" charset="0"/>
              </a:rPr>
              <a:t>This slide can be used to show how Mont Blanc uses a variety of marketing mix elements including price, product design, brand name, and distribution strategy to create a high-quality, upscale image for its time pieces.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B95A1F6-3B7B-4B23-BF62-59B234139218}" type="slidenum">
              <a:rPr lang="en-US"/>
              <a:pPr/>
              <a:t>14</a:t>
            </a:fld>
            <a:endParaRPr lang="en-US"/>
          </a:p>
        </p:txBody>
      </p:sp>
      <p:sp>
        <p:nvSpPr>
          <p:cNvPr id="152578" name="Rectangle 2"/>
          <p:cNvSpPr>
            <a:spLocks noChangeArrowheads="1" noTextEdit="1"/>
          </p:cNvSpPr>
          <p:nvPr>
            <p:ph type="sldImg"/>
          </p:nvPr>
        </p:nvSpPr>
        <p:spPr>
          <a:ln/>
        </p:spPr>
      </p:sp>
      <p:sp>
        <p:nvSpPr>
          <p:cNvPr id="152579" name="Rectangle 3"/>
          <p:cNvSpPr>
            <a:spLocks noGrp="1" noChangeArrowheads="1"/>
          </p:cNvSpPr>
          <p:nvPr>
            <p:ph type="body" idx="1"/>
          </p:nvPr>
        </p:nvSpPr>
        <p:spPr/>
        <p:txBody>
          <a:bodyPr/>
          <a:lstStyle/>
          <a:p>
            <a:r>
              <a:rPr lang="en-US" b="1">
                <a:cs typeface="Times New Roman" pitchFamily="18" charset="0"/>
              </a:rPr>
              <a:t>Relation to text</a:t>
            </a:r>
            <a:r>
              <a:rPr lang="en-US">
                <a:cs typeface="Times New Roman" pitchFamily="18" charset="0"/>
              </a:rPr>
              <a:t/>
            </a:r>
            <a:br>
              <a:rPr lang="en-US">
                <a:cs typeface="Times New Roman" pitchFamily="18" charset="0"/>
              </a:rPr>
            </a:br>
            <a:r>
              <a:rPr lang="en-US">
                <a:cs typeface="Times New Roman" pitchFamily="18" charset="0"/>
              </a:rPr>
              <a:t>This slide relates to material on pp. 9-11 of the text.</a:t>
            </a:r>
          </a:p>
          <a:p>
            <a:r>
              <a:rPr lang="en-US" b="1">
                <a:cs typeface="Times New Roman" pitchFamily="18" charset="0"/>
              </a:rPr>
              <a:t>Summary Overview</a:t>
            </a:r>
            <a:r>
              <a:rPr lang="en-US">
                <a:cs typeface="Times New Roman" pitchFamily="18" charset="0"/>
              </a:rPr>
              <a:t/>
            </a:r>
            <a:br>
              <a:rPr lang="en-US">
                <a:cs typeface="Times New Roman" pitchFamily="18" charset="0"/>
              </a:rPr>
            </a:br>
            <a:r>
              <a:rPr lang="en-US">
                <a:cs typeface="Times New Roman" pitchFamily="18" charset="0"/>
              </a:rPr>
              <a:t>This slide shows the traditional approach to advertising and promotion where many of the marketing and promotional functions were planned and managed separately with different budgets, different views of the market, and different goals and objectives. </a:t>
            </a:r>
          </a:p>
          <a:p>
            <a:r>
              <a:rPr lang="en-US">
                <a:cs typeface="Times New Roman" pitchFamily="18" charset="0"/>
              </a:rPr>
              <a:t>Many marketing activities, such as package design, sales promotion, and direct marketing services, were viewed as ancillary services and handled on a project basis rather than integrating them into the IMC program.</a:t>
            </a:r>
          </a:p>
          <a:p>
            <a:r>
              <a:rPr lang="en-US" b="1">
                <a:cs typeface="Times New Roman" pitchFamily="18" charset="0"/>
              </a:rPr>
              <a:t>Use of this slide</a:t>
            </a:r>
            <a:br>
              <a:rPr lang="en-US" b="1">
                <a:cs typeface="Times New Roman" pitchFamily="18" charset="0"/>
              </a:rPr>
            </a:br>
            <a:r>
              <a:rPr lang="en-US">
                <a:cs typeface="Times New Roman" pitchFamily="18" charset="0"/>
              </a:rPr>
              <a:t>This slide can be used to show that the traditional approach to marketing communications that lacks coordination and consistency.  The disconnected puzzle pieces demonstrate how traditional approaches to marketing communications viewed the various IMC tools as separate pieces of the puzzle, rather than having them all work together.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8BE40C7-6415-4654-9C7F-127444AE429A}" type="slidenum">
              <a:rPr lang="en-US"/>
              <a:pPr/>
              <a:t>15</a:t>
            </a:fld>
            <a:endParaRPr lang="en-US"/>
          </a:p>
        </p:txBody>
      </p:sp>
      <p:sp>
        <p:nvSpPr>
          <p:cNvPr id="154626" name="Rectangle 2"/>
          <p:cNvSpPr>
            <a:spLocks noChangeArrowheads="1" noTextEdit="1"/>
          </p:cNvSpPr>
          <p:nvPr>
            <p:ph type="sldImg"/>
          </p:nvPr>
        </p:nvSpPr>
        <p:spPr>
          <a:ln/>
        </p:spPr>
      </p:sp>
      <p:sp>
        <p:nvSpPr>
          <p:cNvPr id="154627"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material on pp. 12 of the text, which discusses the contemporary approach to integrated marketing communications. </a:t>
            </a:r>
          </a:p>
          <a:p>
            <a:r>
              <a:rPr lang="en-US" b="1">
                <a:cs typeface="Times New Roman" pitchFamily="18" charset="0"/>
              </a:rPr>
              <a:t>Summary Overview</a:t>
            </a:r>
            <a:br>
              <a:rPr lang="en-US" b="1">
                <a:cs typeface="Times New Roman" pitchFamily="18" charset="0"/>
              </a:rPr>
            </a:br>
            <a:r>
              <a:rPr lang="en-US">
                <a:cs typeface="Times New Roman" pitchFamily="18" charset="0"/>
              </a:rPr>
              <a:t>This slide shows the contemporary approach to advertising and promotion, which is referred to as Integrated Marketing Communications.  This approach seeks to have all of a company’s marketing and promotional activities project a consistent, unified image in the marketplace.  It calls for a centralized messaging function, so that everything a company says and does communicates a common theme and positioning.</a:t>
            </a:r>
          </a:p>
          <a:p>
            <a:r>
              <a:rPr lang="en-US" b="1">
                <a:cs typeface="Times New Roman" pitchFamily="18" charset="0"/>
              </a:rPr>
              <a:t>Use of this slide</a:t>
            </a:r>
            <a:br>
              <a:rPr lang="en-US" b="1">
                <a:cs typeface="Times New Roman" pitchFamily="18" charset="0"/>
              </a:rPr>
            </a:br>
            <a:r>
              <a:rPr lang="en-US">
                <a:cs typeface="Times New Roman" pitchFamily="18" charset="0"/>
              </a:rPr>
              <a:t>This slide can be used to show the contemporary approach to marketing communications, which is coordinated and consistent. The connected puzzle pieces demonstrate how the various IMC tools are coordinated with media advertising and work together in a seamless fashion to create an effective communications program. </a:t>
            </a:r>
          </a:p>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EE7BD92-AFA9-4FCC-86C6-2E351D9CEF0D}" type="slidenum">
              <a:rPr lang="en-US"/>
              <a:pPr/>
              <a:t>16</a:t>
            </a:fld>
            <a:endParaRPr lang="en-US"/>
          </a:p>
        </p:txBody>
      </p:sp>
      <p:sp>
        <p:nvSpPr>
          <p:cNvPr id="158722" name="Rectangle 2"/>
          <p:cNvSpPr>
            <a:spLocks noChangeArrowheads="1" noTextEdit="1"/>
          </p:cNvSpPr>
          <p:nvPr>
            <p:ph type="sldImg"/>
          </p:nvPr>
        </p:nvSpPr>
        <p:spPr>
          <a:ln/>
        </p:spPr>
      </p:sp>
      <p:sp>
        <p:nvSpPr>
          <p:cNvPr id="158723" name="Rectangle 3"/>
          <p:cNvSpPr>
            <a:spLocks noGrp="1" noChangeArrowheads="1"/>
          </p:cNvSpPr>
          <p:nvPr>
            <p:ph type="body" idx="1"/>
          </p:nvPr>
        </p:nvSpPr>
        <p:spPr/>
        <p:txBody>
          <a:bodyPr/>
          <a:lstStyle/>
          <a:p>
            <a:r>
              <a:rPr lang="en-US" b="1"/>
              <a:t>Relation To Text</a:t>
            </a:r>
          </a:p>
          <a:p>
            <a:r>
              <a:rPr lang="en-US"/>
              <a:t>This slide relates to the material on p. 121 of the text, which discusses the evolution of IMC.</a:t>
            </a:r>
          </a:p>
          <a:p>
            <a:endParaRPr lang="en-US"/>
          </a:p>
          <a:p>
            <a:r>
              <a:rPr lang="en-US" b="1"/>
              <a:t>Summary Overview</a:t>
            </a:r>
          </a:p>
          <a:p>
            <a:r>
              <a:rPr lang="en-US"/>
              <a:t>This slide shows the new definition of IMC developed by Don Schultz of Northwestern University, who is one of the leading IMC scholars.  The three major aspects of this new definition of IMC are shown in the next slide.</a:t>
            </a:r>
          </a:p>
          <a:p>
            <a:endParaRPr lang="en-US"/>
          </a:p>
          <a:p>
            <a:r>
              <a:rPr lang="en-US" b="1"/>
              <a:t>Use of this slide</a:t>
            </a:r>
          </a:p>
          <a:p>
            <a:r>
              <a:rPr lang="en-US"/>
              <a:t>This slide can be used to present the new definition of IMC developed by Schultz.  You might compare this new definition to the original definition of IMC developed by the American Association of Advertising Agencies, which is shown on p. 11. </a:t>
            </a:r>
          </a:p>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B31B1A2-195C-45D5-8C52-B7942C88E21F}" type="slidenum">
              <a:rPr lang="en-US"/>
              <a:pPr/>
              <a:t>17</a:t>
            </a:fld>
            <a:endParaRPr lang="en-US"/>
          </a:p>
        </p:txBody>
      </p:sp>
      <p:sp>
        <p:nvSpPr>
          <p:cNvPr id="160770" name="Rectangle 2"/>
          <p:cNvSpPr>
            <a:spLocks noChangeArrowheads="1" noTextEdit="1"/>
          </p:cNvSpPr>
          <p:nvPr>
            <p:ph type="sldImg"/>
          </p:nvPr>
        </p:nvSpPr>
        <p:spPr>
          <a:ln/>
        </p:spPr>
      </p:sp>
      <p:sp>
        <p:nvSpPr>
          <p:cNvPr id="160771" name="Rectangle 3"/>
          <p:cNvSpPr>
            <a:spLocks noGrp="1" noChangeArrowheads="1"/>
          </p:cNvSpPr>
          <p:nvPr>
            <p:ph type="body" idx="1"/>
          </p:nvPr>
        </p:nvSpPr>
        <p:spPr/>
        <p:txBody>
          <a:bodyPr/>
          <a:lstStyle/>
          <a:p>
            <a:r>
              <a:rPr lang="en-US" b="1">
                <a:cs typeface="Times New Roman" pitchFamily="18" charset="0"/>
              </a:rPr>
              <a:t>Relation to text</a:t>
            </a:r>
            <a:r>
              <a:rPr lang="en-US">
                <a:cs typeface="Times New Roman" pitchFamily="18" charset="0"/>
              </a:rPr>
              <a:t/>
            </a:r>
            <a:br>
              <a:rPr lang="en-US">
                <a:cs typeface="Times New Roman" pitchFamily="18" charset="0"/>
              </a:rPr>
            </a:br>
            <a:r>
              <a:rPr lang="en-US">
                <a:cs typeface="Times New Roman" pitchFamily="18" charset="0"/>
              </a:rPr>
              <a:t>This slide relates to p. 12 of the text.</a:t>
            </a:r>
          </a:p>
          <a:p>
            <a:r>
              <a:rPr lang="en-US" b="1">
                <a:cs typeface="Times New Roman" pitchFamily="18" charset="0"/>
              </a:rPr>
              <a:t>Summary Overview</a:t>
            </a:r>
            <a:r>
              <a:rPr lang="en-US">
                <a:cs typeface="Times New Roman" pitchFamily="18" charset="0"/>
              </a:rPr>
              <a:t/>
            </a:r>
            <a:br>
              <a:rPr lang="en-US">
                <a:cs typeface="Times New Roman" pitchFamily="18" charset="0"/>
              </a:rPr>
            </a:br>
            <a:r>
              <a:rPr lang="en-US">
                <a:cs typeface="Times New Roman" pitchFamily="18" charset="0"/>
              </a:rPr>
              <a:t>There are several important aspects of the definition of IMC:  </a:t>
            </a:r>
          </a:p>
          <a:p>
            <a:pPr lvl="1"/>
            <a:r>
              <a:rPr lang="en-US" b="1"/>
              <a:t>Recognized as a business process </a:t>
            </a:r>
            <a:r>
              <a:rPr lang="en-US"/>
              <a:t>–</a:t>
            </a:r>
            <a:r>
              <a:rPr lang="en-US" b="1"/>
              <a:t> </a:t>
            </a:r>
            <a:r>
              <a:rPr lang="en-US"/>
              <a:t>rather than just tactical integration of various communication activities.</a:t>
            </a:r>
          </a:p>
          <a:p>
            <a:pPr lvl="1"/>
            <a:r>
              <a:rPr lang="en-US" b="1"/>
              <a:t>Importance of relevant audiences</a:t>
            </a:r>
            <a:r>
              <a:rPr lang="en-US"/>
              <a:t> – externally these include customers, prospects, suppliers, investors, interest groups, and the general public. Employees are an example of an internal audience.</a:t>
            </a:r>
          </a:p>
          <a:p>
            <a:pPr lvl="1"/>
            <a:r>
              <a:rPr lang="en-US" b="1"/>
              <a:t>Demand for accountability</a:t>
            </a:r>
            <a:r>
              <a:rPr lang="en-US"/>
              <a:t> – increased emphasis on the </a:t>
            </a:r>
            <a:r>
              <a:rPr lang="en-US" i="1"/>
              <a:t>outcomes</a:t>
            </a:r>
            <a:r>
              <a:rPr lang="en-US"/>
              <a:t> of marketing communication programs.</a:t>
            </a:r>
          </a:p>
          <a:p>
            <a:r>
              <a:rPr lang="en-US" b="1">
                <a:cs typeface="Times New Roman" pitchFamily="18" charset="0"/>
              </a:rPr>
              <a:t>Use of this slide</a:t>
            </a:r>
            <a:br>
              <a:rPr lang="en-US" b="1">
                <a:cs typeface="Times New Roman" pitchFamily="18" charset="0"/>
              </a:rPr>
            </a:br>
            <a:r>
              <a:rPr lang="en-US">
                <a:cs typeface="Times New Roman" pitchFamily="18" charset="0"/>
              </a:rPr>
              <a:t>This slide can be used to help students understand that IMC involves more than just coordinating the various elements of a marketing and communications program into a “one look, one voice” approach.</a:t>
            </a:r>
            <a:r>
              <a:rPr lang="en-US"/>
              <a:t> </a:t>
            </a:r>
          </a:p>
          <a:p>
            <a:endParaRPr lang="en-US"/>
          </a:p>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15779F0-87DC-4D7B-9178-482C967DF3C1}" type="slidenum">
              <a:rPr lang="en-US"/>
              <a:pPr/>
              <a:t>18</a:t>
            </a:fld>
            <a:endParaRPr lang="en-US"/>
          </a:p>
        </p:txBody>
      </p:sp>
      <p:sp>
        <p:nvSpPr>
          <p:cNvPr id="162818" name="Rectangle 2"/>
          <p:cNvSpPr>
            <a:spLocks noChangeArrowheads="1" noTextEdit="1"/>
          </p:cNvSpPr>
          <p:nvPr>
            <p:ph type="sldImg"/>
          </p:nvPr>
        </p:nvSpPr>
        <p:spPr>
          <a:ln/>
        </p:spPr>
      </p:sp>
      <p:sp>
        <p:nvSpPr>
          <p:cNvPr id="162819" name="Rectangle 3"/>
          <p:cNvSpPr>
            <a:spLocks noGrp="1" noChangeArrowheads="1"/>
          </p:cNvSpPr>
          <p:nvPr>
            <p:ph type="body" idx="1"/>
          </p:nvPr>
        </p:nvSpPr>
        <p:spPr/>
        <p:txBody>
          <a:bodyPr/>
          <a:lstStyle/>
          <a:p>
            <a:r>
              <a:rPr lang="en-US" b="1">
                <a:cs typeface="Times New Roman" pitchFamily="18" charset="0"/>
              </a:rPr>
              <a:t>Answer: E</a:t>
            </a:r>
            <a:br>
              <a:rPr lang="en-US" b="1">
                <a:cs typeface="Times New Roman" pitchFamily="18" charset="0"/>
              </a:rPr>
            </a:br>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514B1D-4801-4A62-AD94-956448BB9384}" type="slidenum">
              <a:rPr lang="en-US"/>
              <a:pPr/>
              <a:t>19</a:t>
            </a:fld>
            <a:endParaRPr lang="en-US"/>
          </a:p>
        </p:txBody>
      </p:sp>
      <p:sp>
        <p:nvSpPr>
          <p:cNvPr id="156674" name="Rectangle 2"/>
          <p:cNvSpPr>
            <a:spLocks noChangeArrowheads="1" noTextEdit="1"/>
          </p:cNvSpPr>
          <p:nvPr>
            <p:ph type="sldImg"/>
          </p:nvPr>
        </p:nvSpPr>
        <p:spPr>
          <a:ln/>
        </p:spPr>
      </p:sp>
      <p:sp>
        <p:nvSpPr>
          <p:cNvPr id="156675"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the material on page 12 and 13 of the text.</a:t>
            </a:r>
          </a:p>
          <a:p>
            <a:r>
              <a:rPr lang="en-US" b="1">
                <a:cs typeface="Times New Roman" pitchFamily="18" charset="0"/>
              </a:rPr>
              <a:t>Summary Overview</a:t>
            </a:r>
            <a:br>
              <a:rPr lang="en-US" b="1">
                <a:cs typeface="Times New Roman" pitchFamily="18" charset="0"/>
              </a:rPr>
            </a:br>
            <a:r>
              <a:rPr lang="en-US">
                <a:cs typeface="Times New Roman" pitchFamily="18" charset="0"/>
              </a:rPr>
              <a:t>This slide summarizes the benefits of strategically integrating communications functions, and the driving forces behind the communications environment… consumer trends, technology, and media.</a:t>
            </a:r>
          </a:p>
          <a:p>
            <a:r>
              <a:rPr lang="en-US" b="1">
                <a:cs typeface="Times New Roman" pitchFamily="18" charset="0"/>
              </a:rPr>
              <a:t>Use of this slide</a:t>
            </a:r>
            <a:br>
              <a:rPr lang="en-US" b="1">
                <a:cs typeface="Times New Roman" pitchFamily="18" charset="0"/>
              </a:rPr>
            </a:br>
            <a:r>
              <a:rPr lang="en-US">
                <a:cs typeface="Times New Roman" pitchFamily="18" charset="0"/>
              </a:rPr>
              <a:t>Use this slide to </a:t>
            </a:r>
          </a:p>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A89F72-2BA3-43C9-9237-BC0D5C6D0555}" type="slidenum">
              <a:rPr lang="en-US"/>
              <a:pPr/>
              <a:t>2</a:t>
            </a:fld>
            <a:endParaRPr lang="en-US"/>
          </a:p>
        </p:txBody>
      </p:sp>
      <p:sp>
        <p:nvSpPr>
          <p:cNvPr id="79874" name="Rectangle 2"/>
          <p:cNvSpPr>
            <a:spLocks noChangeArrowheads="1" noTextEdit="1"/>
          </p:cNvSpPr>
          <p:nvPr>
            <p:ph type="sldImg"/>
          </p:nvPr>
        </p:nvSpPr>
        <p:spPr>
          <a:ln/>
        </p:spPr>
      </p:sp>
      <p:sp>
        <p:nvSpPr>
          <p:cNvPr id="79875"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pages 3-5 of the text, which discusses Google and Internet advertising.</a:t>
            </a:r>
          </a:p>
          <a:p>
            <a:r>
              <a:rPr lang="en-US" b="1">
                <a:cs typeface="Times New Roman" pitchFamily="18" charset="0"/>
              </a:rPr>
              <a:t>Summary Overview</a:t>
            </a:r>
            <a:br>
              <a:rPr lang="en-US" b="1">
                <a:cs typeface="Times New Roman" pitchFamily="18" charset="0"/>
              </a:rPr>
            </a:br>
            <a:r>
              <a:rPr lang="en-US">
                <a:cs typeface="Times New Roman" pitchFamily="18" charset="0"/>
              </a:rPr>
              <a:t>This slide shows the home page of Google Adsense, from which one may sign up, sign in, or learn more about the program.</a:t>
            </a:r>
          </a:p>
          <a:p>
            <a:r>
              <a:rPr lang="en-US" b="1">
                <a:cs typeface="Times New Roman" pitchFamily="18" charset="0"/>
              </a:rPr>
              <a:t>Use of this slide</a:t>
            </a:r>
            <a:br>
              <a:rPr lang="en-US" b="1">
                <a:cs typeface="Times New Roman" pitchFamily="18" charset="0"/>
              </a:rPr>
            </a:br>
            <a:r>
              <a:rPr lang="en-US">
                <a:cs typeface="Times New Roman" pitchFamily="18" charset="0"/>
              </a:rPr>
              <a:t>This slide can be used as part of a discussion about (a) how advertising has moved from traditional medium to the Internet, (b) how website owners have more control over their advertising, and (c) the cost of such advertising.</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3D6748-D60E-4F3D-BB32-2A78CAABA98E}" type="slidenum">
              <a:rPr lang="en-US"/>
              <a:pPr/>
              <a:t>20</a:t>
            </a:fld>
            <a:endParaRPr lang="en-US"/>
          </a:p>
        </p:txBody>
      </p:sp>
      <p:sp>
        <p:nvSpPr>
          <p:cNvPr id="164866" name="Rectangle 2"/>
          <p:cNvSpPr>
            <a:spLocks noChangeArrowheads="1" noTextEdit="1"/>
          </p:cNvSpPr>
          <p:nvPr>
            <p:ph type="sldImg"/>
          </p:nvPr>
        </p:nvSpPr>
        <p:spPr>
          <a:ln/>
        </p:spPr>
      </p:sp>
      <p:sp>
        <p:nvSpPr>
          <p:cNvPr id="164867"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material on pp. 12-16 of the text, which discusses reasons for the growing importance of IMC.</a:t>
            </a:r>
          </a:p>
          <a:p>
            <a:r>
              <a:rPr lang="en-US" b="1">
                <a:cs typeface="Times New Roman" pitchFamily="18" charset="0"/>
              </a:rPr>
              <a:t>Summary Overview</a:t>
            </a:r>
            <a:br>
              <a:rPr lang="en-US" b="1">
                <a:cs typeface="Times New Roman" pitchFamily="18" charset="0"/>
              </a:rPr>
            </a:br>
            <a:r>
              <a:rPr lang="en-US">
                <a:cs typeface="Times New Roman" pitchFamily="18" charset="0"/>
              </a:rPr>
              <a:t>A major reason for the growing importance of the IMC approach is the ongoing revolution that is changing the rules of marketing. These changes include:</a:t>
            </a:r>
          </a:p>
          <a:p>
            <a:pPr lvl="1"/>
            <a:r>
              <a:rPr lang="en-US"/>
              <a:t>A shift in dollars from media advertising to other forms of promotions particularly consumer and trade oriented sales promotion.</a:t>
            </a:r>
          </a:p>
          <a:p>
            <a:pPr lvl="1"/>
            <a:r>
              <a:rPr lang="en-US"/>
              <a:t>A movement away from mass media and advertising toward more targeted communication tools such as event marketing and sponsorship, direct mail, and the Internet.</a:t>
            </a:r>
          </a:p>
          <a:p>
            <a:pPr lvl="1"/>
            <a:r>
              <a:rPr lang="en-US"/>
              <a:t>A shift in marketplace power from manufacturers to retailers resulting in retailers demanding larger promotional fees and allowances from manufacturers.</a:t>
            </a:r>
          </a:p>
          <a:p>
            <a:pPr lvl="1"/>
            <a:r>
              <a:rPr lang="en-US"/>
              <a:t>Technology facilitated a rapid increase in database development and information sharing.  Marketers are using this information to improve market targeting.</a:t>
            </a:r>
          </a:p>
          <a:p>
            <a:pPr lvl="1"/>
            <a:r>
              <a:rPr lang="en-US"/>
              <a:t>Greater accountability from advertising agencies and changes in agency compensation.  Companies are moving toward incentive-based systems of compensation.</a:t>
            </a:r>
          </a:p>
          <a:p>
            <a:pPr lvl="1"/>
            <a:r>
              <a:rPr lang="en-US"/>
              <a:t>Rapid growth of the Internet.  The interactive nature of the Internet has made it a vital part of any communications strategy.</a:t>
            </a:r>
            <a:endParaRPr lang="en-US">
              <a:cs typeface="Times New Roman" pitchFamily="18" charset="0"/>
            </a:endParaRPr>
          </a:p>
          <a:p>
            <a:r>
              <a:rPr lang="en-US" b="1">
                <a:cs typeface="Times New Roman" pitchFamily="18" charset="0"/>
              </a:rPr>
              <a:t>Use of this slide</a:t>
            </a:r>
            <a:br>
              <a:rPr lang="en-US" b="1">
                <a:cs typeface="Times New Roman" pitchFamily="18" charset="0"/>
              </a:rPr>
            </a:br>
            <a:r>
              <a:rPr lang="en-US">
                <a:cs typeface="Times New Roman" pitchFamily="18" charset="0"/>
              </a:rPr>
              <a:t>This slide can be used to explain the reasons for the growing importance of IMC in contemporary marketing.</a:t>
            </a:r>
          </a:p>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4198F27-4C97-494F-AB90-98E82E000789}" type="slidenum">
              <a:rPr lang="en-US"/>
              <a:pPr/>
              <a:t>21</a:t>
            </a:fld>
            <a:endParaRPr lang="en-US"/>
          </a:p>
        </p:txBody>
      </p:sp>
      <p:sp>
        <p:nvSpPr>
          <p:cNvPr id="166914" name="Rectangle 2"/>
          <p:cNvSpPr>
            <a:spLocks noChangeArrowheads="1" noTextEdit="1"/>
          </p:cNvSpPr>
          <p:nvPr>
            <p:ph type="sldImg"/>
          </p:nvPr>
        </p:nvSpPr>
        <p:spPr>
          <a:ln/>
        </p:spPr>
      </p:sp>
      <p:sp>
        <p:nvSpPr>
          <p:cNvPr id="166915" name="Rectangle 3"/>
          <p:cNvSpPr>
            <a:spLocks noGrp="1" noChangeArrowheads="1"/>
          </p:cNvSpPr>
          <p:nvPr>
            <p:ph type="body" idx="1"/>
          </p:nvPr>
        </p:nvSpPr>
        <p:spPr/>
        <p:txBody>
          <a:bodyPr/>
          <a:lstStyle/>
          <a:p>
            <a:r>
              <a:rPr lang="en-US" b="1">
                <a:cs typeface="Times New Roman" pitchFamily="18" charset="0"/>
              </a:rPr>
              <a:t>Relation to text</a:t>
            </a:r>
            <a:r>
              <a:rPr lang="en-US">
                <a:cs typeface="Times New Roman" pitchFamily="18" charset="0"/>
              </a:rPr>
              <a:t/>
            </a:r>
            <a:br>
              <a:rPr lang="en-US">
                <a:cs typeface="Times New Roman" pitchFamily="18" charset="0"/>
              </a:rPr>
            </a:br>
            <a:r>
              <a:rPr lang="en-US">
                <a:cs typeface="Times New Roman" pitchFamily="18" charset="0"/>
              </a:rPr>
              <a:t>This slide relates to material found on pp. 16-18 of the text.</a:t>
            </a:r>
          </a:p>
          <a:p>
            <a:r>
              <a:rPr lang="en-US" b="1">
                <a:cs typeface="Times New Roman" pitchFamily="18" charset="0"/>
              </a:rPr>
              <a:t>Summary Overview</a:t>
            </a:r>
            <a:br>
              <a:rPr lang="en-US" b="1">
                <a:cs typeface="Times New Roman" pitchFamily="18" charset="0"/>
              </a:rPr>
            </a:br>
            <a:r>
              <a:rPr lang="en-US">
                <a:cs typeface="Times New Roman" pitchFamily="18" charset="0"/>
              </a:rPr>
              <a:t>With more and more products and services available to consumers, developing and maintaining </a:t>
            </a:r>
            <a:r>
              <a:rPr lang="en-US" b="1">
                <a:cs typeface="Times New Roman" pitchFamily="18" charset="0"/>
              </a:rPr>
              <a:t>brand identity is </a:t>
            </a:r>
            <a:r>
              <a:rPr lang="en-US">
                <a:cs typeface="Times New Roman" pitchFamily="18" charset="0"/>
              </a:rPr>
              <a:t>becoming increasingly important.  Well known brands have a major competitive advantage in today’s marketplace.  A well-defined and coordinated IMC plan contributes to overall brand identity and equity.  </a:t>
            </a:r>
          </a:p>
          <a:p>
            <a:r>
              <a:rPr lang="en-US" b="1">
                <a:cs typeface="Times New Roman" pitchFamily="18" charset="0"/>
              </a:rPr>
              <a:t>Use of this slide</a:t>
            </a:r>
            <a:br>
              <a:rPr lang="en-US" b="1">
                <a:cs typeface="Times New Roman" pitchFamily="18" charset="0"/>
              </a:rPr>
            </a:br>
            <a:r>
              <a:rPr lang="en-US">
                <a:cs typeface="Times New Roman" pitchFamily="18" charset="0"/>
              </a:rPr>
              <a:t>This slide can be used to define brand identity and discuss the importance of building and sustaining strong brand identity.  The next slide presents some of the most valuable brands in the world.</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D5EB54-EE04-45B9-B5AF-0C50D8C4E06B}" type="slidenum">
              <a:rPr lang="en-US"/>
              <a:pPr/>
              <a:t>22</a:t>
            </a:fld>
            <a:endParaRPr lang="en-US"/>
          </a:p>
        </p:txBody>
      </p:sp>
      <p:sp>
        <p:nvSpPr>
          <p:cNvPr id="168962" name="Rectangle 2"/>
          <p:cNvSpPr>
            <a:spLocks noChangeArrowheads="1" noTextEdit="1"/>
          </p:cNvSpPr>
          <p:nvPr>
            <p:ph type="sldImg"/>
          </p:nvPr>
        </p:nvSpPr>
        <p:spPr>
          <a:ln/>
        </p:spPr>
      </p:sp>
      <p:sp>
        <p:nvSpPr>
          <p:cNvPr id="168963"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Figure 1-1, on page 16 of the text.</a:t>
            </a:r>
          </a:p>
          <a:p>
            <a:r>
              <a:rPr lang="en-US" b="1">
                <a:cs typeface="Times New Roman" pitchFamily="18" charset="0"/>
              </a:rPr>
              <a:t>Summary Overview</a:t>
            </a:r>
            <a:br>
              <a:rPr lang="en-US" b="1">
                <a:cs typeface="Times New Roman" pitchFamily="18" charset="0"/>
              </a:rPr>
            </a:br>
            <a:r>
              <a:rPr lang="en-US">
                <a:cs typeface="Times New Roman" pitchFamily="18" charset="0"/>
              </a:rPr>
              <a:t>This table presents the world’s most valuable brands, as measured by Interbrand, a leading brand consultancy company.</a:t>
            </a:r>
          </a:p>
          <a:p>
            <a:r>
              <a:rPr lang="en-US" b="1">
                <a:cs typeface="Times New Roman" pitchFamily="18" charset="0"/>
              </a:rPr>
              <a:t>Use of this slide</a:t>
            </a:r>
            <a:br>
              <a:rPr lang="en-US" b="1">
                <a:cs typeface="Times New Roman" pitchFamily="18" charset="0"/>
              </a:rPr>
            </a:br>
            <a:r>
              <a:rPr lang="en-US">
                <a:cs typeface="Times New Roman" pitchFamily="18" charset="0"/>
              </a:rPr>
              <a:t>Use this slide to emphasize that a strong brand can have as much value as factories, patents, and cash, because strong brands have the power to command a premium price from consumers and from investors. Before displaying the table, you may wish to ask students to identify the brands that they think are the most valuable.</a:t>
            </a:r>
          </a:p>
          <a:p>
            <a:r>
              <a:rPr lang="en-US">
                <a:cs typeface="Times New Roman" pitchFamily="18" charset="0"/>
              </a:rPr>
              <a:t>You may wish to poll students to call out positive descriptive terms and/or phrases that they associate with each brand. Then do the same with negative terms/phrases. How hard was it to come up with negatives? Compare the length of the lists. </a:t>
            </a:r>
          </a:p>
          <a:p>
            <a:endParaRPr lang="en-US">
              <a:cs typeface="Times New Roman"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5016022-6F11-4F89-8C0A-A57A2ECB8B32}" type="slidenum">
              <a:rPr lang="en-US"/>
              <a:pPr/>
              <a:t>23</a:t>
            </a:fld>
            <a:endParaRPr lang="en-US"/>
          </a:p>
        </p:txBody>
      </p:sp>
      <p:sp>
        <p:nvSpPr>
          <p:cNvPr id="171010" name="Rectangle 2"/>
          <p:cNvSpPr>
            <a:spLocks noChangeArrowheads="1" noTextEdit="1"/>
          </p:cNvSpPr>
          <p:nvPr>
            <p:ph type="sldImg"/>
          </p:nvPr>
        </p:nvSpPr>
        <p:spPr>
          <a:ln/>
        </p:spPr>
      </p:sp>
      <p:sp>
        <p:nvSpPr>
          <p:cNvPr id="171011"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the material in IMC Perspective 1-2 on p. 17.</a:t>
            </a:r>
          </a:p>
          <a:p>
            <a:r>
              <a:rPr lang="en-US" b="1">
                <a:cs typeface="Times New Roman" pitchFamily="18" charset="0"/>
              </a:rPr>
              <a:t>Summary Overview</a:t>
            </a:r>
            <a:br>
              <a:rPr lang="en-US" b="1">
                <a:cs typeface="Times New Roman" pitchFamily="18" charset="0"/>
              </a:rPr>
            </a:br>
            <a:r>
              <a:rPr lang="en-US">
                <a:cs typeface="Times New Roman" pitchFamily="18" charset="0"/>
              </a:rPr>
              <a:t>Marketers are finding that they can no longer build and maintain brand equity merely by spending large sums on money on media advertising. Brands are becoming less about the actual product and more about how people relate to them.</a:t>
            </a:r>
          </a:p>
          <a:p>
            <a:r>
              <a:rPr lang="en-US" b="1">
                <a:cs typeface="Times New Roman" pitchFamily="18" charset="0"/>
              </a:rPr>
              <a:t>Use of this slide</a:t>
            </a:r>
            <a:br>
              <a:rPr lang="en-US" b="1">
                <a:cs typeface="Times New Roman" pitchFamily="18" charset="0"/>
              </a:rPr>
            </a:br>
            <a:r>
              <a:rPr lang="en-US"/>
              <a:t>Use this slide to initiate a discussion about how astute marketers are finding ways to build relationships with customers. In other words, they are moving away from one-way communication to an interactive model, whereby consumers can easily communicate with them as well as with other customers.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5BB6D8-83D9-4DEF-ABF5-FFE2C3D67140}" type="slidenum">
              <a:rPr lang="en-US"/>
              <a:pPr/>
              <a:t>24</a:t>
            </a:fld>
            <a:endParaRPr lang="en-US"/>
          </a:p>
        </p:txBody>
      </p:sp>
      <p:sp>
        <p:nvSpPr>
          <p:cNvPr id="173058" name="Rectangle 2"/>
          <p:cNvSpPr>
            <a:spLocks noChangeArrowheads="1" noTextEdit="1"/>
          </p:cNvSpPr>
          <p:nvPr>
            <p:ph type="sldImg"/>
          </p:nvPr>
        </p:nvSpPr>
        <p:spPr>
          <a:ln/>
        </p:spPr>
      </p:sp>
      <p:sp>
        <p:nvSpPr>
          <p:cNvPr id="173059"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the material in IMC Perspective 1-2 on p. 17.</a:t>
            </a:r>
          </a:p>
          <a:p>
            <a:r>
              <a:rPr lang="en-US" b="1">
                <a:cs typeface="Times New Roman" pitchFamily="18" charset="0"/>
              </a:rPr>
              <a:t>Summary Overview</a:t>
            </a:r>
            <a:br>
              <a:rPr lang="en-US" b="1">
                <a:cs typeface="Times New Roman" pitchFamily="18" charset="0"/>
              </a:rPr>
            </a:br>
            <a:r>
              <a:rPr lang="en-US">
                <a:cs typeface="Times New Roman" pitchFamily="18" charset="0"/>
              </a:rPr>
              <a:t>This slide continues the previous discussion about consumer-driven branding techniques.</a:t>
            </a:r>
          </a:p>
          <a:p>
            <a:r>
              <a:rPr lang="en-US" b="1">
                <a:cs typeface="Times New Roman" pitchFamily="18" charset="0"/>
              </a:rPr>
              <a:t>Use of this slide</a:t>
            </a:r>
            <a:br>
              <a:rPr lang="en-US" b="1">
                <a:cs typeface="Times New Roman" pitchFamily="18" charset="0"/>
              </a:rPr>
            </a:br>
            <a:r>
              <a:rPr lang="en-US">
                <a:cs typeface="Times New Roman" pitchFamily="18" charset="0"/>
              </a:rPr>
              <a:t>The point of this slide is to get students to think about building a brand without saturating the media with expensive ads. For instance, it doesn’t cost much to allow potential customers to test computers and iPods before purchasing them. Starbucks believes that “the product is the experience,” and that people visit their cafes for the relaxed ambiance, the music, and the service they receive. MySpace and Facebook became part of popular culture with little or no advertising, as did Google. </a:t>
            </a:r>
          </a:p>
          <a:p>
            <a:r>
              <a:rPr lang="en-US">
                <a:cs typeface="Times New Roman" pitchFamily="18" charset="0"/>
              </a:rPr>
              <a:t>Point out that, ironically, Google relies primarily on word of mouth and media coverage to build and maintain brand awareness and equity, even though it makes money by selling online advertising.</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62A2F7A-999B-45B8-9BB2-89861B65166D}" type="slidenum">
              <a:rPr lang="en-US"/>
              <a:pPr/>
              <a:t>25</a:t>
            </a:fld>
            <a:endParaRPr lang="en-US"/>
          </a:p>
        </p:txBody>
      </p:sp>
      <p:sp>
        <p:nvSpPr>
          <p:cNvPr id="175106" name="Rectangle 2"/>
          <p:cNvSpPr>
            <a:spLocks noChangeArrowheads="1" noTextEdit="1"/>
          </p:cNvSpPr>
          <p:nvPr>
            <p:ph type="sldImg"/>
          </p:nvPr>
        </p:nvSpPr>
        <p:spPr>
          <a:ln/>
        </p:spPr>
      </p:sp>
      <p:sp>
        <p:nvSpPr>
          <p:cNvPr id="175107" name="Rectangle 3"/>
          <p:cNvSpPr>
            <a:spLocks noGrp="1" noChangeArrowheads="1"/>
          </p:cNvSpPr>
          <p:nvPr>
            <p:ph type="body" idx="1"/>
          </p:nvPr>
        </p:nvSpPr>
        <p:spPr/>
        <p:txBody>
          <a:bodyPr/>
          <a:lstStyle/>
          <a:p>
            <a:pPr>
              <a:lnSpc>
                <a:spcPct val="90000"/>
              </a:lnSpc>
            </a:pPr>
            <a:r>
              <a:rPr lang="en-US" sz="1300" b="1">
                <a:cs typeface="Times New Roman" pitchFamily="18" charset="0"/>
              </a:rPr>
              <a:t>Relation to text</a:t>
            </a:r>
            <a:br>
              <a:rPr lang="en-US" sz="1300" b="1">
                <a:cs typeface="Times New Roman" pitchFamily="18" charset="0"/>
              </a:rPr>
            </a:br>
            <a:r>
              <a:rPr lang="en-US" sz="1300">
                <a:cs typeface="Times New Roman" pitchFamily="18" charset="0"/>
              </a:rPr>
              <a:t>This slide relates to material on page 18-23 and Figure 1-2.</a:t>
            </a:r>
          </a:p>
          <a:p>
            <a:pPr>
              <a:lnSpc>
                <a:spcPct val="90000"/>
              </a:lnSpc>
            </a:pPr>
            <a:r>
              <a:rPr lang="en-US" sz="1300" b="1">
                <a:cs typeface="Times New Roman" pitchFamily="18" charset="0"/>
              </a:rPr>
              <a:t>Summary Overview</a:t>
            </a:r>
            <a:br>
              <a:rPr lang="en-US" sz="1300" b="1">
                <a:cs typeface="Times New Roman" pitchFamily="18" charset="0"/>
              </a:rPr>
            </a:br>
            <a:r>
              <a:rPr lang="en-US" sz="1300">
                <a:cs typeface="Times New Roman" pitchFamily="18" charset="0"/>
              </a:rPr>
              <a:t>The basic tools used to accomplish an organization’s communication objectives are often referred to as the </a:t>
            </a:r>
            <a:r>
              <a:rPr lang="en-US" sz="1300" b="1">
                <a:cs typeface="Times New Roman" pitchFamily="18" charset="0"/>
              </a:rPr>
              <a:t>promotional mix</a:t>
            </a:r>
            <a:r>
              <a:rPr lang="en-US" sz="1300">
                <a:cs typeface="Times New Roman" pitchFamily="18" charset="0"/>
              </a:rPr>
              <a:t>.  These tools include: </a:t>
            </a:r>
          </a:p>
          <a:p>
            <a:pPr lvl="1">
              <a:lnSpc>
                <a:spcPct val="90000"/>
              </a:lnSpc>
            </a:pPr>
            <a:r>
              <a:rPr lang="en-US" sz="1300" u="sng"/>
              <a:t>Advertising</a:t>
            </a:r>
            <a:r>
              <a:rPr lang="en-US" sz="1300"/>
              <a:t> – any paid form of non personal communication about an organization, product, service, or idea by an identified sponsor</a:t>
            </a:r>
          </a:p>
          <a:p>
            <a:pPr lvl="1">
              <a:lnSpc>
                <a:spcPct val="90000"/>
              </a:lnSpc>
            </a:pPr>
            <a:r>
              <a:rPr lang="en-US" sz="1300" u="sng"/>
              <a:t>Direct marketing</a:t>
            </a:r>
            <a:r>
              <a:rPr lang="en-US" sz="1300"/>
              <a:t> – communication directly with target customers to generate a response and/or transaction </a:t>
            </a:r>
          </a:p>
          <a:p>
            <a:pPr lvl="1">
              <a:lnSpc>
                <a:spcPct val="90000"/>
              </a:lnSpc>
            </a:pPr>
            <a:r>
              <a:rPr lang="en-US" sz="1300" u="sng"/>
              <a:t>Interactive/Internet marketing</a:t>
            </a:r>
            <a:r>
              <a:rPr lang="en-US" sz="1300"/>
              <a:t> – communication through interactive  media such as the Internet, CD-ROMS and kiosks.</a:t>
            </a:r>
          </a:p>
          <a:p>
            <a:pPr lvl="1">
              <a:lnSpc>
                <a:spcPct val="90000"/>
              </a:lnSpc>
            </a:pPr>
            <a:r>
              <a:rPr lang="en-US" sz="1300" u="sng"/>
              <a:t>Sales promotion</a:t>
            </a:r>
            <a:r>
              <a:rPr lang="en-US" sz="1300"/>
              <a:t> – marketing activities that provide extra value or incentives to sales force, distributors, or consumers to stimulate immediate sales</a:t>
            </a:r>
          </a:p>
          <a:p>
            <a:pPr lvl="1">
              <a:lnSpc>
                <a:spcPct val="90000"/>
              </a:lnSpc>
            </a:pPr>
            <a:r>
              <a:rPr lang="en-US" sz="1300" u="sng"/>
              <a:t>Publicity/Public Relations</a:t>
            </a:r>
            <a:r>
              <a:rPr lang="en-US" sz="1300"/>
              <a:t> – Publicity is a form of non-personal communication not directly paid for or run under identified sponsorship.  Public relations is  a management function which executes programs of action to earn public understanding and acceptance an enhance the image of the company.</a:t>
            </a:r>
          </a:p>
          <a:p>
            <a:pPr lvl="1">
              <a:lnSpc>
                <a:spcPct val="90000"/>
              </a:lnSpc>
            </a:pPr>
            <a:r>
              <a:rPr lang="en-US" sz="1300" u="sng"/>
              <a:t>Personal Selling</a:t>
            </a:r>
            <a:r>
              <a:rPr lang="en-US" sz="1300"/>
              <a:t> – person-to-person communication between a seller and buyer</a:t>
            </a:r>
            <a:endParaRPr lang="en-US" sz="1300">
              <a:cs typeface="Times New Roman" pitchFamily="18" charset="0"/>
            </a:endParaRPr>
          </a:p>
          <a:p>
            <a:pPr>
              <a:lnSpc>
                <a:spcPct val="90000"/>
              </a:lnSpc>
            </a:pPr>
            <a:r>
              <a:rPr lang="en-US" sz="1300" b="1">
                <a:cs typeface="Times New Roman" pitchFamily="18" charset="0"/>
              </a:rPr>
              <a:t>Use of this slide</a:t>
            </a:r>
            <a:br>
              <a:rPr lang="en-US" sz="1300" b="1">
                <a:cs typeface="Times New Roman" pitchFamily="18" charset="0"/>
              </a:rPr>
            </a:br>
            <a:r>
              <a:rPr lang="en-US" sz="1300">
                <a:cs typeface="Times New Roman" pitchFamily="18" charset="0"/>
              </a:rPr>
              <a:t>This slide can be used to introduce and define the various elements of the promotional mix. </a:t>
            </a:r>
          </a:p>
          <a:p>
            <a:pPr>
              <a:lnSpc>
                <a:spcPct val="90000"/>
              </a:lnSpc>
            </a:pPr>
            <a:endParaRPr lang="en-US" sz="1200">
              <a:cs typeface="Times New Roman"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E4AD97-E9EB-4843-B7BE-B76118283B3D}" type="slidenum">
              <a:rPr lang="en-US"/>
              <a:pPr/>
              <a:t>26</a:t>
            </a:fld>
            <a:endParaRPr lang="en-US"/>
          </a:p>
        </p:txBody>
      </p:sp>
      <p:sp>
        <p:nvSpPr>
          <p:cNvPr id="179202" name="Rectangle 2"/>
          <p:cNvSpPr>
            <a:spLocks noChangeArrowheads="1" noTextEdit="1"/>
          </p:cNvSpPr>
          <p:nvPr>
            <p:ph type="sldImg"/>
          </p:nvPr>
        </p:nvSpPr>
        <p:spPr>
          <a:ln/>
        </p:spPr>
      </p:sp>
      <p:sp>
        <p:nvSpPr>
          <p:cNvPr id="179203"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the material on pp. 18-20 of the text.</a:t>
            </a:r>
          </a:p>
          <a:p>
            <a:r>
              <a:rPr lang="en-US" b="1">
                <a:cs typeface="Times New Roman" pitchFamily="18" charset="0"/>
              </a:rPr>
              <a:t>Summary Overview</a:t>
            </a:r>
            <a:br>
              <a:rPr lang="en-US" b="1">
                <a:cs typeface="Times New Roman" pitchFamily="18" charset="0"/>
              </a:rPr>
            </a:br>
            <a:r>
              <a:rPr lang="en-US">
                <a:cs typeface="Times New Roman" pitchFamily="18" charset="0"/>
              </a:rPr>
              <a:t>This is a definition of advertising, along with its key points.</a:t>
            </a:r>
          </a:p>
          <a:p>
            <a:r>
              <a:rPr lang="en-US" b="1">
                <a:cs typeface="Times New Roman" pitchFamily="18" charset="0"/>
              </a:rPr>
              <a:t>Use of this slide</a:t>
            </a:r>
            <a:br>
              <a:rPr lang="en-US" b="1">
                <a:cs typeface="Times New Roman" pitchFamily="18" charset="0"/>
              </a:rPr>
            </a:br>
            <a:r>
              <a:rPr lang="en-US">
                <a:cs typeface="Times New Roman" pitchFamily="18" charset="0"/>
              </a:rPr>
              <a:t>Use this slide to emphasize the nonpersonal nature of advertising. Advertisers throw ads at thousands, sometimes millions, of viewers and hope that it “sticks” to the desired audience. These ads may appear on TV, radio, magazines, or newspapers, although there is no effective substitute for ads on network television. For instance, a 30-second commercial on the four major networks during evening prime-time programming reaches 6 million households. The cost per thousand households reached during prime time in 2007 was $22.87, or just over 2 cents per household.</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EAD4A6E-3110-42FD-9396-3DB838654ACF}" type="slidenum">
              <a:rPr lang="en-US"/>
              <a:pPr/>
              <a:t>27</a:t>
            </a:fld>
            <a:endParaRPr lang="en-US"/>
          </a:p>
        </p:txBody>
      </p:sp>
      <p:sp>
        <p:nvSpPr>
          <p:cNvPr id="177154" name="Rectangle 2"/>
          <p:cNvSpPr>
            <a:spLocks noChangeArrowheads="1" noTextEdit="1"/>
          </p:cNvSpPr>
          <p:nvPr>
            <p:ph type="sldImg"/>
          </p:nvPr>
        </p:nvSpPr>
        <p:spPr>
          <a:ln/>
        </p:spPr>
      </p:sp>
      <p:sp>
        <p:nvSpPr>
          <p:cNvPr id="177155" name="Rectangle 3"/>
          <p:cNvSpPr>
            <a:spLocks noGrp="1" noChangeArrowheads="1"/>
          </p:cNvSpPr>
          <p:nvPr>
            <p:ph type="body" idx="1"/>
          </p:nvPr>
        </p:nvSpPr>
        <p:spPr/>
        <p:txBody>
          <a:bodyPr/>
          <a:lstStyle/>
          <a:p>
            <a:pPr>
              <a:lnSpc>
                <a:spcPct val="90000"/>
              </a:lnSpc>
            </a:pPr>
            <a:r>
              <a:rPr lang="en-US" sz="1300" b="1">
                <a:cs typeface="Times New Roman" pitchFamily="18" charset="0"/>
              </a:rPr>
              <a:t>Relation to text</a:t>
            </a:r>
            <a:r>
              <a:rPr lang="en-US" sz="1300">
                <a:cs typeface="Times New Roman" pitchFamily="18" charset="0"/>
              </a:rPr>
              <a:t/>
            </a:r>
            <a:br>
              <a:rPr lang="en-US" sz="1300">
                <a:cs typeface="Times New Roman" pitchFamily="18" charset="0"/>
              </a:rPr>
            </a:br>
            <a:r>
              <a:rPr lang="en-US" sz="1300">
                <a:cs typeface="Times New Roman" pitchFamily="18" charset="0"/>
              </a:rPr>
              <a:t>This slide relates to Figure 1-4 in the text.</a:t>
            </a:r>
          </a:p>
          <a:p>
            <a:pPr>
              <a:lnSpc>
                <a:spcPct val="90000"/>
              </a:lnSpc>
            </a:pPr>
            <a:r>
              <a:rPr lang="en-US" sz="1300" b="1">
                <a:cs typeface="Times New Roman" pitchFamily="18" charset="0"/>
              </a:rPr>
              <a:t>Summary Overview</a:t>
            </a:r>
            <a:r>
              <a:rPr lang="en-US" sz="1300">
                <a:cs typeface="Times New Roman" pitchFamily="18" charset="0"/>
              </a:rPr>
              <a:t/>
            </a:r>
            <a:br>
              <a:rPr lang="en-US" sz="1300">
                <a:cs typeface="Times New Roman" pitchFamily="18" charset="0"/>
              </a:rPr>
            </a:br>
            <a:r>
              <a:rPr lang="en-US" sz="1300">
                <a:cs typeface="Times New Roman" pitchFamily="18" charset="0"/>
              </a:rPr>
              <a:t>The nature and purpose of advertising differs from one industry to another and/or across situations. Advertising can be targeted toward consumer and/or business markets.  </a:t>
            </a:r>
          </a:p>
          <a:p>
            <a:pPr>
              <a:lnSpc>
                <a:spcPct val="90000"/>
              </a:lnSpc>
            </a:pPr>
            <a:r>
              <a:rPr lang="en-US" sz="1300">
                <a:cs typeface="Times New Roman" pitchFamily="18" charset="0"/>
              </a:rPr>
              <a:t>Consumer advertising is classified as:</a:t>
            </a:r>
          </a:p>
          <a:p>
            <a:pPr lvl="1">
              <a:lnSpc>
                <a:spcPct val="90000"/>
              </a:lnSpc>
            </a:pPr>
            <a:r>
              <a:rPr lang="en-US" sz="1300" b="1"/>
              <a:t>National advertising</a:t>
            </a:r>
            <a:r>
              <a:rPr lang="en-US" sz="1300"/>
              <a:t> – done by large companies on a nationwide basis.  Ads for well-known brands and companies shown on television are an example.</a:t>
            </a:r>
          </a:p>
          <a:p>
            <a:pPr lvl="1">
              <a:lnSpc>
                <a:spcPct val="90000"/>
              </a:lnSpc>
            </a:pPr>
            <a:r>
              <a:rPr lang="en-US" sz="1300" b="1"/>
              <a:t>Retail/Local advertising</a:t>
            </a:r>
            <a:r>
              <a:rPr lang="en-US" sz="1300"/>
              <a:t> – done by retail and local merchants encouraging consumers to shop at a specific store, use a local service, or patronize a particular establishment.</a:t>
            </a:r>
          </a:p>
          <a:p>
            <a:pPr lvl="1">
              <a:lnSpc>
                <a:spcPct val="90000"/>
              </a:lnSpc>
            </a:pPr>
            <a:r>
              <a:rPr lang="en-US" sz="1300" b="1"/>
              <a:t>Primary versus selective demand advertising</a:t>
            </a:r>
            <a:r>
              <a:rPr lang="en-US" sz="1300"/>
              <a:t> – </a:t>
            </a:r>
            <a:r>
              <a:rPr lang="en-US" sz="1300" i="1"/>
              <a:t>primary demand</a:t>
            </a:r>
            <a:r>
              <a:rPr lang="en-US" sz="1300"/>
              <a:t> advertising is designed to stimulate demand for the general product class or industry.  </a:t>
            </a:r>
            <a:r>
              <a:rPr lang="en-US" sz="1300" i="1"/>
              <a:t>Selective-demand</a:t>
            </a:r>
            <a:r>
              <a:rPr lang="en-US" sz="1300"/>
              <a:t> focuses on creating demand for a specific company and/or its brands.</a:t>
            </a:r>
          </a:p>
          <a:p>
            <a:pPr>
              <a:lnSpc>
                <a:spcPct val="90000"/>
              </a:lnSpc>
            </a:pPr>
            <a:r>
              <a:rPr lang="en-US" sz="1300">
                <a:cs typeface="Times New Roman" pitchFamily="18" charset="0"/>
              </a:rPr>
              <a:t>Advertising to business and professional markets includes: </a:t>
            </a:r>
          </a:p>
          <a:p>
            <a:pPr lvl="1">
              <a:lnSpc>
                <a:spcPct val="90000"/>
              </a:lnSpc>
            </a:pPr>
            <a:r>
              <a:rPr lang="en-US" sz="1300" b="1"/>
              <a:t>Business to business advertising</a:t>
            </a:r>
            <a:r>
              <a:rPr lang="en-US" sz="1300"/>
              <a:t> – advertising that targets individuals who buy or influence the purchase of industrial goods or services for their companies.</a:t>
            </a:r>
          </a:p>
          <a:p>
            <a:pPr lvl="1">
              <a:lnSpc>
                <a:spcPct val="90000"/>
              </a:lnSpc>
            </a:pPr>
            <a:r>
              <a:rPr lang="en-US" sz="1300" b="1"/>
              <a:t>Professional advertising</a:t>
            </a:r>
            <a:r>
              <a:rPr lang="en-US" sz="1300"/>
              <a:t> – advertising targeted to professionals such doctors, lawyers, engineers, and the like.</a:t>
            </a:r>
          </a:p>
          <a:p>
            <a:pPr lvl="1">
              <a:lnSpc>
                <a:spcPct val="90000"/>
              </a:lnSpc>
            </a:pPr>
            <a:r>
              <a:rPr lang="en-US" sz="1300" b="1"/>
              <a:t>Trade advertising</a:t>
            </a:r>
            <a:r>
              <a:rPr lang="en-US" sz="1300"/>
              <a:t> – targeted to marketing channel members such as wholesalers, distributors, and retailers.</a:t>
            </a:r>
          </a:p>
          <a:p>
            <a:pPr>
              <a:lnSpc>
                <a:spcPct val="90000"/>
              </a:lnSpc>
            </a:pPr>
            <a:r>
              <a:rPr lang="en-US" sz="1300" b="1">
                <a:cs typeface="Times New Roman" pitchFamily="18" charset="0"/>
              </a:rPr>
              <a:t>Use of this slide</a:t>
            </a:r>
            <a:br>
              <a:rPr lang="en-US" sz="1300" b="1">
                <a:cs typeface="Times New Roman" pitchFamily="18" charset="0"/>
              </a:rPr>
            </a:br>
            <a:r>
              <a:rPr lang="en-US" sz="1300">
                <a:cs typeface="Times New Roman" pitchFamily="18" charset="0"/>
              </a:rPr>
              <a:t>This slide can be used to explain the various types of advertising and how the role of advertising can vary given the target customer, goals and objectives, or situation.</a:t>
            </a:r>
            <a:r>
              <a:rPr lang="en-US" sz="1300"/>
              <a:t> </a:t>
            </a:r>
          </a:p>
          <a:p>
            <a:pPr>
              <a:lnSpc>
                <a:spcPct val="90000"/>
              </a:lnSpc>
            </a:pPr>
            <a:endParaRPr lang="en-US" sz="1300">
              <a:cs typeface="Times New Roman" pitchFamily="18"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60B039-1344-4A7B-AE03-75FA88308DB0}" type="slidenum">
              <a:rPr lang="en-US"/>
              <a:pPr/>
              <a:t>28</a:t>
            </a:fld>
            <a:endParaRPr lang="en-US"/>
          </a:p>
        </p:txBody>
      </p:sp>
      <p:sp>
        <p:nvSpPr>
          <p:cNvPr id="181250" name="Rectangle 2"/>
          <p:cNvSpPr>
            <a:spLocks noChangeArrowheads="1" noTextEdit="1"/>
          </p:cNvSpPr>
          <p:nvPr>
            <p:ph type="sldImg"/>
          </p:nvPr>
        </p:nvSpPr>
        <p:spPr>
          <a:ln/>
        </p:spPr>
      </p:sp>
      <p:sp>
        <p:nvSpPr>
          <p:cNvPr id="181251" name="Rectangle 3"/>
          <p:cNvSpPr>
            <a:spLocks noGrp="1" noChangeArrowheads="1"/>
          </p:cNvSpPr>
          <p:nvPr>
            <p:ph type="body" idx="1"/>
          </p:nvPr>
        </p:nvSpPr>
        <p:spPr/>
        <p:txBody>
          <a:bodyPr/>
          <a:lstStyle/>
          <a:p>
            <a:r>
              <a:rPr lang="en-US" b="1">
                <a:cs typeface="Times New Roman" pitchFamily="18" charset="0"/>
              </a:rPr>
              <a:t>Relation to text</a:t>
            </a:r>
            <a:r>
              <a:rPr lang="en-US">
                <a:cs typeface="Times New Roman" pitchFamily="18" charset="0"/>
              </a:rPr>
              <a:t/>
            </a:r>
            <a:br>
              <a:rPr lang="en-US">
                <a:cs typeface="Times New Roman" pitchFamily="18" charset="0"/>
              </a:rPr>
            </a:br>
            <a:r>
              <a:rPr lang="en-US">
                <a:cs typeface="Times New Roman" pitchFamily="18" charset="0"/>
              </a:rPr>
              <a:t>This slide relates to material on p. 20 of the text.</a:t>
            </a:r>
          </a:p>
          <a:p>
            <a:r>
              <a:rPr lang="en-US" b="1">
                <a:cs typeface="Times New Roman" pitchFamily="18" charset="0"/>
              </a:rPr>
              <a:t>Summary Overview</a:t>
            </a:r>
            <a:br>
              <a:rPr lang="en-US" b="1">
                <a:cs typeface="Times New Roman" pitchFamily="18" charset="0"/>
              </a:rPr>
            </a:br>
            <a:r>
              <a:rPr lang="en-US">
                <a:cs typeface="Times New Roman" pitchFamily="18" charset="0"/>
              </a:rPr>
              <a:t>Direct marketing is one of the fastest-growing sectors of the U.S. economy. It is a form of integrated marketing communications whereby an organization communicates directly with target customers to generate a response and/or transaction. It involves a variety of activities, including:</a:t>
            </a:r>
          </a:p>
          <a:p>
            <a:pPr lvl="1"/>
            <a:r>
              <a:rPr lang="en-US"/>
              <a:t>Direct mail</a:t>
            </a:r>
          </a:p>
          <a:p>
            <a:pPr lvl="1"/>
            <a:r>
              <a:rPr lang="en-US"/>
              <a:t>Direct response advertising (on TV, radio or in magazines or newspapers)</a:t>
            </a:r>
          </a:p>
          <a:p>
            <a:pPr lvl="1"/>
            <a:r>
              <a:rPr lang="en-US"/>
              <a:t>Telemarketing</a:t>
            </a:r>
          </a:p>
          <a:p>
            <a:pPr lvl="1"/>
            <a:r>
              <a:rPr lang="en-US"/>
              <a:t>Internet Sales</a:t>
            </a:r>
          </a:p>
          <a:p>
            <a:pPr lvl="1"/>
            <a:r>
              <a:rPr lang="en-US"/>
              <a:t>Catalogs</a:t>
            </a:r>
          </a:p>
          <a:p>
            <a:pPr lvl="1"/>
            <a:r>
              <a:rPr lang="en-US"/>
              <a:t>Shopping channel</a:t>
            </a:r>
          </a:p>
          <a:p>
            <a:r>
              <a:rPr lang="en-US" b="1">
                <a:cs typeface="Times New Roman" pitchFamily="18" charset="0"/>
              </a:rPr>
              <a:t>Use of this slide</a:t>
            </a:r>
            <a:br>
              <a:rPr lang="en-US" b="1">
                <a:cs typeface="Times New Roman" pitchFamily="18" charset="0"/>
              </a:rPr>
            </a:br>
            <a:r>
              <a:rPr lang="en-US">
                <a:cs typeface="Times New Roman" pitchFamily="18" charset="0"/>
              </a:rPr>
              <a:t>This slide can be used to provide an overview of direct marketing and the various forms it can take.</a:t>
            </a:r>
            <a:r>
              <a:rPr lang="en-US"/>
              <a:t> </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AC9DC0-7BF3-4E00-81D0-916EC8BA8E80}" type="slidenum">
              <a:rPr lang="en-US"/>
              <a:pPr/>
              <a:t>29</a:t>
            </a:fld>
            <a:endParaRPr lang="en-US"/>
          </a:p>
        </p:txBody>
      </p:sp>
      <p:sp>
        <p:nvSpPr>
          <p:cNvPr id="183298" name="Rectangle 2"/>
          <p:cNvSpPr>
            <a:spLocks noChangeArrowheads="1" noTextEdit="1"/>
          </p:cNvSpPr>
          <p:nvPr>
            <p:ph type="sldImg"/>
          </p:nvPr>
        </p:nvSpPr>
        <p:spPr>
          <a:ln/>
        </p:spPr>
      </p:sp>
      <p:sp>
        <p:nvSpPr>
          <p:cNvPr id="183299"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material on p. 20 of the text.</a:t>
            </a:r>
          </a:p>
          <a:p>
            <a:r>
              <a:rPr lang="en-US" b="1">
                <a:cs typeface="Times New Roman" pitchFamily="18" charset="0"/>
              </a:rPr>
              <a:t>Summary Overview</a:t>
            </a:r>
            <a:br>
              <a:rPr lang="en-US" b="1">
                <a:cs typeface="Times New Roman" pitchFamily="18" charset="0"/>
              </a:rPr>
            </a:br>
            <a:r>
              <a:rPr lang="en-US">
                <a:cs typeface="Times New Roman" pitchFamily="18" charset="0"/>
              </a:rPr>
              <a:t>This slide shows a direct response print ad for Bose Corporation promoting its audio products. There is a response card in the ad as well as an 800 number to encourage the consumer to make an inquiry or even a purchase.  Direct response advertising and other forms of direct marketing have increased in popularity due to:</a:t>
            </a:r>
          </a:p>
          <a:p>
            <a:pPr lvl="1"/>
            <a:r>
              <a:rPr lang="en-US"/>
              <a:t>Changing lifestyles, particularly two-income households with more income, but less time to shop.</a:t>
            </a:r>
          </a:p>
          <a:p>
            <a:pPr lvl="1"/>
            <a:r>
              <a:rPr lang="en-US"/>
              <a:t>Availability and use of credit cards</a:t>
            </a:r>
          </a:p>
          <a:p>
            <a:pPr lvl="1"/>
            <a:r>
              <a:rPr lang="en-US"/>
              <a:t>Toll free telephone numbers</a:t>
            </a:r>
          </a:p>
          <a:p>
            <a:pPr lvl="1"/>
            <a:r>
              <a:rPr lang="en-US"/>
              <a:t>Rapid growth of the Internet</a:t>
            </a:r>
          </a:p>
          <a:p>
            <a:r>
              <a:rPr lang="en-US" b="1">
                <a:cs typeface="Times New Roman" pitchFamily="18" charset="0"/>
              </a:rPr>
              <a:t>Use of slide</a:t>
            </a:r>
            <a:br>
              <a:rPr lang="en-US" b="1">
                <a:cs typeface="Times New Roman" pitchFamily="18" charset="0"/>
              </a:rPr>
            </a:br>
            <a:r>
              <a:rPr lang="en-US">
                <a:cs typeface="Times New Roman" pitchFamily="18" charset="0"/>
              </a:rPr>
              <a:t>This slide can be used to show an example of a direct response ad.  Although direct mail is the primary medium for this form of advertising, direct response ads often appear in magazines.   Direct mail pieces range from simple letters and flyers to detailed brochures, catalogs, and videotapes.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70F8AFB-169C-44C0-9617-2EAED34809D1}" type="slidenum">
              <a:rPr lang="en-US"/>
              <a:pPr/>
              <a:t>3</a:t>
            </a:fld>
            <a:endParaRPr lang="en-US"/>
          </a:p>
        </p:txBody>
      </p:sp>
      <p:sp>
        <p:nvSpPr>
          <p:cNvPr id="130050" name="Rectangle 2"/>
          <p:cNvSpPr>
            <a:spLocks noChangeArrowheads="1" noTextEdit="1"/>
          </p:cNvSpPr>
          <p:nvPr>
            <p:ph type="sldImg"/>
          </p:nvPr>
        </p:nvSpPr>
        <p:spPr>
          <a:ln/>
        </p:spPr>
      </p:sp>
      <p:sp>
        <p:nvSpPr>
          <p:cNvPr id="130051"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pages 3-5 of the text, which discusses how Google achieved it’s success.</a:t>
            </a:r>
          </a:p>
          <a:p>
            <a:r>
              <a:rPr lang="en-US" b="1">
                <a:cs typeface="Times New Roman" pitchFamily="18" charset="0"/>
              </a:rPr>
              <a:t>Summary Overview</a:t>
            </a:r>
            <a:br>
              <a:rPr lang="en-US" b="1">
                <a:cs typeface="Times New Roman" pitchFamily="18" charset="0"/>
              </a:rPr>
            </a:br>
            <a:r>
              <a:rPr lang="en-US">
                <a:cs typeface="Times New Roman" pitchFamily="18" charset="0"/>
              </a:rPr>
              <a:t>This slide provides a general overview of what Google does, and how it achieved its success.</a:t>
            </a:r>
          </a:p>
          <a:p>
            <a:r>
              <a:rPr lang="en-US" b="1">
                <a:cs typeface="Times New Roman" pitchFamily="18" charset="0"/>
              </a:rPr>
              <a:t>Use of this slide</a:t>
            </a:r>
            <a:br>
              <a:rPr lang="en-US" b="1">
                <a:cs typeface="Times New Roman" pitchFamily="18" charset="0"/>
              </a:rPr>
            </a:br>
            <a:r>
              <a:rPr lang="en-US">
                <a:cs typeface="Times New Roman" pitchFamily="18" charset="0"/>
              </a:rPr>
              <a:t>This slide can be used as part of a discussion of search engines in general, or during a comparison of various search engine results. Yahoo! is a competing search engine, as are MSN, Ask Jeeves, Dogpile, Excite, and AltaVista.</a:t>
            </a:r>
          </a:p>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FE133C-E18A-4CF1-8BEE-15AE42EBF795}" type="slidenum">
              <a:rPr lang="en-US"/>
              <a:pPr/>
              <a:t>30</a:t>
            </a:fld>
            <a:endParaRPr lang="en-US"/>
          </a:p>
        </p:txBody>
      </p:sp>
      <p:sp>
        <p:nvSpPr>
          <p:cNvPr id="185346" name="Rectangle 2"/>
          <p:cNvSpPr>
            <a:spLocks noChangeArrowheads="1" noTextEdit="1"/>
          </p:cNvSpPr>
          <p:nvPr>
            <p:ph type="sldImg"/>
          </p:nvPr>
        </p:nvSpPr>
        <p:spPr>
          <a:ln/>
        </p:spPr>
      </p:sp>
      <p:sp>
        <p:nvSpPr>
          <p:cNvPr id="185347"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information found on page 22 of the text.</a:t>
            </a:r>
          </a:p>
          <a:p>
            <a:r>
              <a:rPr lang="en-US" b="1">
                <a:cs typeface="Times New Roman" pitchFamily="18" charset="0"/>
              </a:rPr>
              <a:t>Summary Overview</a:t>
            </a:r>
            <a:br>
              <a:rPr lang="en-US" b="1">
                <a:cs typeface="Times New Roman" pitchFamily="18" charset="0"/>
              </a:rPr>
            </a:br>
            <a:r>
              <a:rPr lang="en-US">
                <a:cs typeface="Times New Roman" pitchFamily="18" charset="0"/>
              </a:rPr>
              <a:t>Over the past decade, there have been dynamic and revolutionary changes in marketing, advertising, and promotion. These changes are being driven by advances in technology and interactive media, which allow a back-and-forth flow of information.</a:t>
            </a:r>
          </a:p>
          <a:p>
            <a:r>
              <a:rPr lang="en-US" b="1">
                <a:cs typeface="Times New Roman" pitchFamily="18" charset="0"/>
              </a:rPr>
              <a:t>Use of this slide</a:t>
            </a:r>
            <a:br>
              <a:rPr lang="en-US" b="1">
                <a:cs typeface="Times New Roman" pitchFamily="18" charset="0"/>
              </a:rPr>
            </a:br>
            <a:r>
              <a:rPr lang="en-US">
                <a:cs typeface="Times New Roman" pitchFamily="18" charset="0"/>
              </a:rPr>
              <a:t>Use this slide to discuss how we now take interactive communication for granted, although it has only been around for a decade or so. The fact that we accept, and even expect, such interaction shows how quickly it has become ingrained it society today. </a:t>
            </a:r>
          </a:p>
          <a:p>
            <a:r>
              <a:rPr lang="en-US">
                <a:cs typeface="Times New Roman" pitchFamily="18" charset="0"/>
              </a:rPr>
              <a:t>You may also wish to poll the class to see if the type of interactive technology preferred, or the rate at which it is accepted, varies across segments of the population. For instance, do older Americans text message as often as those in their 20s and 30s? Does one age group prefer CDs over iPods, or vice versa? Does income level, type of job, or education level impact the use of, or preference for, certain technologies? </a:t>
            </a:r>
          </a:p>
          <a:p>
            <a:r>
              <a:rPr lang="en-US">
                <a:cs typeface="Times New Roman" pitchFamily="18" charset="0"/>
              </a:rPr>
              <a:t>These are important things to consider when selecting the advertising tools to be used with a target market.</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430281-B40C-4496-ACB7-C12CCE2A57A6}" type="slidenum">
              <a:rPr lang="en-US"/>
              <a:pPr/>
              <a:t>31</a:t>
            </a:fld>
            <a:endParaRPr lang="en-US"/>
          </a:p>
        </p:txBody>
      </p:sp>
      <p:sp>
        <p:nvSpPr>
          <p:cNvPr id="187394" name="Rectangle 2"/>
          <p:cNvSpPr>
            <a:spLocks noChangeArrowheads="1" noTextEdit="1"/>
          </p:cNvSpPr>
          <p:nvPr>
            <p:ph type="sldImg"/>
          </p:nvPr>
        </p:nvSpPr>
        <p:spPr>
          <a:ln/>
        </p:spPr>
      </p:sp>
      <p:sp>
        <p:nvSpPr>
          <p:cNvPr id="187395"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t>This slide relates to the material on p. 21, which discusses the “Perspectives” campaign for the Sharp Aquos LCD television.</a:t>
            </a:r>
          </a:p>
          <a:p>
            <a:r>
              <a:rPr lang="en-US">
                <a:cs typeface="Times New Roman" pitchFamily="18" charset="0"/>
              </a:rPr>
              <a:t> </a:t>
            </a:r>
            <a:r>
              <a:rPr lang="en-US" b="1">
                <a:cs typeface="Times New Roman" pitchFamily="18" charset="0"/>
              </a:rPr>
              <a:t>Summary Overview</a:t>
            </a:r>
            <a:br>
              <a:rPr lang="en-US" b="1">
                <a:cs typeface="Times New Roman" pitchFamily="18" charset="0"/>
              </a:rPr>
            </a:br>
            <a:r>
              <a:rPr lang="en-US">
                <a:cs typeface="Times New Roman" pitchFamily="18" charset="0"/>
              </a:rPr>
              <a:t>This video clip, created by the Wieden &amp; Kennedy advertising agency as part of the “Perspectives” campaign, is a commercial with a strange ending. It encouraged viewers to visit the “MoretoSee.com” Web site to solve the mystery of why the car ran into the water. The site contained video clips, character blogs relating various events, chat rooms in which site visitors could work together to solve the mystery, as well as audio and video clues. While there, consumers also learned about the Aquos television. </a:t>
            </a:r>
          </a:p>
          <a:p>
            <a:r>
              <a:rPr lang="en-US" b="1">
                <a:cs typeface="Times New Roman" pitchFamily="18" charset="0"/>
              </a:rPr>
              <a:t>Use of slide</a:t>
            </a:r>
            <a:br>
              <a:rPr lang="en-US" b="1">
                <a:cs typeface="Times New Roman" pitchFamily="18" charset="0"/>
              </a:rPr>
            </a:br>
            <a:r>
              <a:rPr lang="en-US">
                <a:cs typeface="Times New Roman" pitchFamily="18" charset="0"/>
              </a:rPr>
              <a:t>This slide can be used to show how a marketer can integrate television advertising and the Internet to build awareness of their company and its products or services.  </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DD196F-36A6-4D81-8F40-4EB629BB1ED6}" type="slidenum">
              <a:rPr lang="en-US"/>
              <a:pPr/>
              <a:t>32</a:t>
            </a:fld>
            <a:endParaRPr lang="en-US"/>
          </a:p>
        </p:txBody>
      </p:sp>
      <p:sp>
        <p:nvSpPr>
          <p:cNvPr id="189442" name="Rectangle 2"/>
          <p:cNvSpPr>
            <a:spLocks noChangeArrowheads="1" noTextEdit="1"/>
          </p:cNvSpPr>
          <p:nvPr>
            <p:ph type="sldImg"/>
          </p:nvPr>
        </p:nvSpPr>
        <p:spPr>
          <a:ln/>
        </p:spPr>
      </p:sp>
      <p:sp>
        <p:nvSpPr>
          <p:cNvPr id="189443" name="Rectangle 3"/>
          <p:cNvSpPr>
            <a:spLocks noGrp="1" noChangeArrowheads="1"/>
          </p:cNvSpPr>
          <p:nvPr>
            <p:ph type="body" idx="1"/>
          </p:nvPr>
        </p:nvSpPr>
        <p:spPr/>
        <p:txBody>
          <a:bodyPr/>
          <a:lstStyle/>
          <a:p>
            <a:r>
              <a:rPr lang="en-US" b="1">
                <a:cs typeface="Times New Roman" pitchFamily="18" charset="0"/>
              </a:rPr>
              <a:t>Relation to text</a:t>
            </a:r>
            <a:r>
              <a:rPr lang="en-US">
                <a:cs typeface="Times New Roman" pitchFamily="18" charset="0"/>
              </a:rPr>
              <a:t/>
            </a:r>
            <a:br>
              <a:rPr lang="en-US">
                <a:cs typeface="Times New Roman" pitchFamily="18" charset="0"/>
              </a:rPr>
            </a:br>
            <a:r>
              <a:rPr lang="en-US">
                <a:cs typeface="Times New Roman" pitchFamily="18" charset="0"/>
              </a:rPr>
              <a:t>This slide relates to material on pp. 22-23 of the text, which discusses interactive marketing and the Internet as IMC tools.</a:t>
            </a:r>
          </a:p>
          <a:p>
            <a:r>
              <a:rPr lang="en-US" b="1">
                <a:cs typeface="Times New Roman" pitchFamily="18" charset="0"/>
              </a:rPr>
              <a:t>Summary Overview</a:t>
            </a:r>
            <a:br>
              <a:rPr lang="en-US" b="1">
                <a:cs typeface="Times New Roman" pitchFamily="18" charset="0"/>
              </a:rPr>
            </a:br>
            <a:r>
              <a:rPr lang="en-US">
                <a:cs typeface="Times New Roman" pitchFamily="18" charset="0"/>
              </a:rPr>
              <a:t>Rapid changes in technology have led to dramatic growth of communications through interactive media, particularly the Internet.  The Internet is a unique communication medium in that it allows for back-and-forth information in real time.  Customers can perform a variety of functions on the Internet, such as receive and alter information and images, make inquires, respond to questions, and make purchases. The Internet has changed the ways companies communicate with their customers, and companies and organizations of all sizes have developed websites to promote their products and services.</a:t>
            </a:r>
          </a:p>
          <a:p>
            <a:r>
              <a:rPr lang="en-US" b="1">
                <a:cs typeface="Times New Roman" pitchFamily="18" charset="0"/>
              </a:rPr>
              <a:t>Use of this slide</a:t>
            </a:r>
            <a:br>
              <a:rPr lang="en-US" b="1">
                <a:cs typeface="Times New Roman" pitchFamily="18" charset="0"/>
              </a:rPr>
            </a:br>
            <a:r>
              <a:rPr lang="en-US">
                <a:cs typeface="Times New Roman" pitchFamily="18" charset="0"/>
              </a:rPr>
              <a:t>This slide can be used to show that the Internet has changed the way companies market themselves.  Because of its interactive nature, it is a very effective way to communicate with customers.  And, it is a medium that can be used to execute all elements of the promotional mix.  In addition to online advertising, companies can also offer sales promotion incentives (coupons or contests), do direct marketing, and execute public relations and personal selling functions. </a:t>
            </a:r>
          </a:p>
          <a:p>
            <a:endParaRPr lang="en-US">
              <a:cs typeface="Times New Roman" pitchFamily="18" charset="0"/>
            </a:endParaRPr>
          </a:p>
          <a:p>
            <a:r>
              <a:rPr lang="en-US">
                <a:cs typeface="Times New Roman" pitchFamily="18" charset="0"/>
              </a:rPr>
              <a:t>This may be a good point at which to discuss websites in general. What do students expect to find on most company websites? (Products, services, “About Us,” references, news releases, Help, and contact information are common.) What do students find most annoying about websites? (Slow response, confusing menus, too many links [drill downs] to find what they’re looking for, too many other advertisements, pop-up ads?) </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0366C3-6D8B-4B4F-8C7D-62D8E139C10D}" type="slidenum">
              <a:rPr lang="en-US"/>
              <a:pPr/>
              <a:t>33</a:t>
            </a:fld>
            <a:endParaRPr lang="en-US"/>
          </a:p>
        </p:txBody>
      </p:sp>
      <p:sp>
        <p:nvSpPr>
          <p:cNvPr id="191490" name="Rectangle 2"/>
          <p:cNvSpPr>
            <a:spLocks noChangeArrowheads="1" noTextEdit="1"/>
          </p:cNvSpPr>
          <p:nvPr>
            <p:ph type="sldImg"/>
          </p:nvPr>
        </p:nvSpPr>
        <p:spPr>
          <a:ln/>
        </p:spPr>
      </p:sp>
      <p:sp>
        <p:nvSpPr>
          <p:cNvPr id="191491" name="Rectangle 3"/>
          <p:cNvSpPr>
            <a:spLocks noGrp="1" noChangeArrowheads="1"/>
          </p:cNvSpPr>
          <p:nvPr>
            <p:ph type="body" idx="1"/>
          </p:nvPr>
        </p:nvSpPr>
        <p:spPr/>
        <p:txBody>
          <a:bodyPr/>
          <a:lstStyle/>
          <a:p>
            <a:r>
              <a:rPr lang="en-US" b="1">
                <a:cs typeface="Times New Roman" pitchFamily="18" charset="0"/>
              </a:rPr>
              <a:t>Relation to text</a:t>
            </a:r>
            <a:r>
              <a:rPr lang="en-US">
                <a:cs typeface="Times New Roman" pitchFamily="18" charset="0"/>
              </a:rPr>
              <a:t/>
            </a:r>
            <a:br>
              <a:rPr lang="en-US">
                <a:cs typeface="Times New Roman" pitchFamily="18" charset="0"/>
              </a:rPr>
            </a:br>
            <a:r>
              <a:rPr lang="en-US">
                <a:cs typeface="Times New Roman" pitchFamily="18" charset="0"/>
              </a:rPr>
              <a:t>This slide relates to material on pp. 23-24 of the text, which discusses the role of sales promotion as an IMC tool.</a:t>
            </a:r>
          </a:p>
          <a:p>
            <a:r>
              <a:rPr lang="en-US" b="1">
                <a:cs typeface="Times New Roman" pitchFamily="18" charset="0"/>
              </a:rPr>
              <a:t>Summary Overview</a:t>
            </a:r>
            <a:br>
              <a:rPr lang="en-US" b="1">
                <a:cs typeface="Times New Roman" pitchFamily="18" charset="0"/>
              </a:rPr>
            </a:br>
            <a:r>
              <a:rPr lang="en-US">
                <a:cs typeface="Times New Roman" pitchFamily="18" charset="0"/>
              </a:rPr>
              <a:t>Sales promotion is defined as those marketing activities that provide extra value or incentives to the sales force, the distributors, or the ultimate consumer and can stimulate immediate sales. Sales promotion is generally broken down into two categories:</a:t>
            </a:r>
          </a:p>
          <a:p>
            <a:pPr lvl="1"/>
            <a:r>
              <a:rPr lang="en-US" b="1"/>
              <a:t>Customer-oriented</a:t>
            </a:r>
            <a:r>
              <a:rPr lang="en-US"/>
              <a:t> – targeted to the ultimate user of the product or service and includes coupons, sampling, premiums, contests, sweepstakes, refunds/rebates, bonus packs, events, and loyalty programs.</a:t>
            </a:r>
          </a:p>
          <a:p>
            <a:pPr lvl="1"/>
            <a:r>
              <a:rPr lang="en-US" b="1"/>
              <a:t>Trade-oriented</a:t>
            </a:r>
            <a:r>
              <a:rPr lang="en-US"/>
              <a:t> – targeted to marketing intermediaries such as wholesalers, distributors, and retailers and includes trade allowances, price deals, sales contests, trade shows, and cooperative advertising. </a:t>
            </a:r>
          </a:p>
          <a:p>
            <a:r>
              <a:rPr lang="en-US" b="1">
                <a:cs typeface="Times New Roman" pitchFamily="18" charset="0"/>
              </a:rPr>
              <a:t>Use of slide</a:t>
            </a:r>
            <a:br>
              <a:rPr lang="en-US" b="1">
                <a:cs typeface="Times New Roman" pitchFamily="18" charset="0"/>
              </a:rPr>
            </a:br>
            <a:r>
              <a:rPr lang="en-US">
                <a:cs typeface="Times New Roman" pitchFamily="18" charset="0"/>
              </a:rPr>
              <a:t>This slide can be used to introduce sales promotion as an IMC tool and the various types of consumer and trade promotions. </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F17C5D9-B4F9-4F68-A960-3CAD27E3346A}" type="slidenum">
              <a:rPr lang="en-US"/>
              <a:pPr/>
              <a:t>34</a:t>
            </a:fld>
            <a:endParaRPr lang="en-US"/>
          </a:p>
        </p:txBody>
      </p:sp>
      <p:sp>
        <p:nvSpPr>
          <p:cNvPr id="193538" name="Rectangle 2"/>
          <p:cNvSpPr>
            <a:spLocks noChangeArrowheads="1" noTextEdit="1"/>
          </p:cNvSpPr>
          <p:nvPr>
            <p:ph type="sldImg"/>
          </p:nvPr>
        </p:nvSpPr>
        <p:spPr>
          <a:ln/>
        </p:spPr>
      </p:sp>
      <p:sp>
        <p:nvSpPr>
          <p:cNvPr id="193539"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a:t>
            </a:r>
          </a:p>
          <a:p>
            <a:r>
              <a:rPr lang="en-US" b="1">
                <a:cs typeface="Times New Roman" pitchFamily="18" charset="0"/>
              </a:rPr>
              <a:t>Summary Overview</a:t>
            </a:r>
            <a:br>
              <a:rPr lang="en-US" b="1">
                <a:cs typeface="Times New Roman" pitchFamily="18" charset="0"/>
              </a:rPr>
            </a:br>
            <a:r>
              <a:rPr lang="en-US">
                <a:cs typeface="Times New Roman" pitchFamily="18" charset="0"/>
              </a:rPr>
              <a:t>T</a:t>
            </a:r>
          </a:p>
          <a:p>
            <a:r>
              <a:rPr lang="en-US" b="1">
                <a:cs typeface="Times New Roman" pitchFamily="18" charset="0"/>
              </a:rPr>
              <a:t>Use of this slide</a:t>
            </a:r>
            <a:br>
              <a:rPr lang="en-US" b="1">
                <a:cs typeface="Times New Roman" pitchFamily="18" charset="0"/>
              </a:rPr>
            </a:br>
            <a:r>
              <a:rPr lang="en-US">
                <a:cs typeface="Times New Roman" pitchFamily="18" charset="0"/>
              </a:rPr>
              <a:t>T</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0E38B2B-75F3-4FCB-971A-2E8277A28538}" type="slidenum">
              <a:rPr lang="en-US"/>
              <a:pPr/>
              <a:t>35</a:t>
            </a:fld>
            <a:endParaRPr lang="en-US"/>
          </a:p>
        </p:txBody>
      </p:sp>
      <p:sp>
        <p:nvSpPr>
          <p:cNvPr id="197634" name="Rectangle 2"/>
          <p:cNvSpPr>
            <a:spLocks noChangeArrowheads="1" noTextEdit="1"/>
          </p:cNvSpPr>
          <p:nvPr>
            <p:ph type="sldImg"/>
          </p:nvPr>
        </p:nvSpPr>
        <p:spPr>
          <a:ln/>
        </p:spPr>
      </p:sp>
      <p:sp>
        <p:nvSpPr>
          <p:cNvPr id="197635" name="Rectangle 3"/>
          <p:cNvSpPr>
            <a:spLocks noGrp="1" noChangeArrowheads="1"/>
          </p:cNvSpPr>
          <p:nvPr>
            <p:ph type="body" idx="1"/>
          </p:nvPr>
        </p:nvSpPr>
        <p:spPr/>
        <p:txBody>
          <a:bodyPr/>
          <a:lstStyle/>
          <a:p>
            <a:pPr eaLnBrk="0" hangingPunct="0">
              <a:spcBef>
                <a:spcPct val="0"/>
              </a:spcBef>
            </a:pPr>
            <a:r>
              <a:rPr lang="en-US" b="1">
                <a:cs typeface="Times New Roman" pitchFamily="18" charset="0"/>
              </a:rPr>
              <a:t>Answer: C</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95EDAC4-46C1-4ABC-B431-0B3C7BBBC60F}" type="slidenum">
              <a:rPr lang="en-US"/>
              <a:pPr/>
              <a:t>36</a:t>
            </a:fld>
            <a:endParaRPr lang="en-US"/>
          </a:p>
        </p:txBody>
      </p:sp>
      <p:sp>
        <p:nvSpPr>
          <p:cNvPr id="201730" name="Rectangle 2"/>
          <p:cNvSpPr>
            <a:spLocks noChangeArrowheads="1" noTextEdit="1"/>
          </p:cNvSpPr>
          <p:nvPr>
            <p:ph type="sldImg"/>
          </p:nvPr>
        </p:nvSpPr>
        <p:spPr>
          <a:ln/>
        </p:spPr>
      </p:sp>
      <p:sp>
        <p:nvSpPr>
          <p:cNvPr id="201731" name="Rectangle 3"/>
          <p:cNvSpPr>
            <a:spLocks noGrp="1" noChangeArrowheads="1"/>
          </p:cNvSpPr>
          <p:nvPr>
            <p:ph type="body" idx="1"/>
          </p:nvPr>
        </p:nvSpPr>
        <p:spPr/>
        <p:txBody>
          <a:bodyPr/>
          <a:lstStyle/>
          <a:p>
            <a:r>
              <a:rPr lang="en-US" b="1">
                <a:cs typeface="Times New Roman" pitchFamily="18" charset="0"/>
              </a:rPr>
              <a:t>Relation to text</a:t>
            </a:r>
            <a:r>
              <a:rPr lang="en-US">
                <a:cs typeface="Times New Roman" pitchFamily="18" charset="0"/>
              </a:rPr>
              <a:t/>
            </a:r>
            <a:br>
              <a:rPr lang="en-US">
                <a:cs typeface="Times New Roman" pitchFamily="18" charset="0"/>
              </a:rPr>
            </a:br>
            <a:r>
              <a:rPr lang="en-US">
                <a:cs typeface="Times New Roman" pitchFamily="18" charset="0"/>
              </a:rPr>
              <a:t>This slide relates to material on pp. 24-25, which discusses publicity and public relations.</a:t>
            </a:r>
          </a:p>
          <a:p>
            <a:r>
              <a:rPr lang="en-US" b="1">
                <a:cs typeface="Times New Roman" pitchFamily="18" charset="0"/>
              </a:rPr>
              <a:t>Summary Overview</a:t>
            </a:r>
            <a:br>
              <a:rPr lang="en-US" b="1">
                <a:cs typeface="Times New Roman" pitchFamily="18" charset="0"/>
              </a:rPr>
            </a:br>
            <a:r>
              <a:rPr lang="en-US">
                <a:cs typeface="Times New Roman" pitchFamily="18" charset="0"/>
              </a:rPr>
              <a:t>Another important component of an organization’s promotional mix is publicity/public relations.  Publicity refers to the non personal communications regarding an organization, product, service, or idea not directly paid for or run under identified sponsorship. Companies attempt to get the media to cover or run favorable stories on their products, services, or causes.  It usually comes in the form of a news story, editorial, or announcement.  There are a number of advantages and disadvantages that publicity has relative to advertising.  This slide compares advertising and publicity on a number of factors.</a:t>
            </a:r>
          </a:p>
          <a:p>
            <a:r>
              <a:rPr lang="en-US" b="1">
                <a:cs typeface="Times New Roman" pitchFamily="18" charset="0"/>
              </a:rPr>
              <a:t>Use of this slide</a:t>
            </a:r>
            <a:br>
              <a:rPr lang="en-US" b="1">
                <a:cs typeface="Times New Roman" pitchFamily="18" charset="0"/>
              </a:rPr>
            </a:br>
            <a:r>
              <a:rPr lang="en-US">
                <a:cs typeface="Times New Roman" pitchFamily="18" charset="0"/>
              </a:rPr>
              <a:t>This slide can be used to introduce publicity/public relations and to discuss how publicity compares to advertising.</a:t>
            </a:r>
            <a:r>
              <a:rPr lang="en-US"/>
              <a:t> </a:t>
            </a:r>
          </a:p>
          <a:p>
            <a:endParaRPr lang="en-US">
              <a:cs typeface="Times New Roman" pitchFamily="18"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A66DF0-C713-4218-8D01-FD5765B207FD}" type="slidenum">
              <a:rPr lang="en-US"/>
              <a:pPr/>
              <a:t>37</a:t>
            </a:fld>
            <a:endParaRPr lang="en-US"/>
          </a:p>
        </p:txBody>
      </p:sp>
      <p:sp>
        <p:nvSpPr>
          <p:cNvPr id="199682" name="Rectangle 2"/>
          <p:cNvSpPr>
            <a:spLocks noChangeArrowheads="1" noTextEdit="1"/>
          </p:cNvSpPr>
          <p:nvPr>
            <p:ph type="sldImg"/>
          </p:nvPr>
        </p:nvSpPr>
        <p:spPr>
          <a:ln/>
        </p:spPr>
      </p:sp>
      <p:sp>
        <p:nvSpPr>
          <p:cNvPr id="199683" name="Rectangle 3"/>
          <p:cNvSpPr>
            <a:spLocks noGrp="1" noChangeArrowheads="1"/>
          </p:cNvSpPr>
          <p:nvPr>
            <p:ph type="body" idx="1"/>
          </p:nvPr>
        </p:nvSpPr>
        <p:spPr/>
        <p:txBody>
          <a:bodyPr/>
          <a:lstStyle/>
          <a:p>
            <a:r>
              <a:rPr lang="en-US" b="1">
                <a:cs typeface="Times New Roman" pitchFamily="18" charset="0"/>
              </a:rPr>
              <a:t>Relation to text</a:t>
            </a:r>
            <a:r>
              <a:rPr lang="en-US">
                <a:cs typeface="Times New Roman" pitchFamily="18" charset="0"/>
              </a:rPr>
              <a:t/>
            </a:r>
            <a:br>
              <a:rPr lang="en-US">
                <a:cs typeface="Times New Roman" pitchFamily="18" charset="0"/>
              </a:rPr>
            </a:br>
            <a:r>
              <a:rPr lang="en-US">
                <a:cs typeface="Times New Roman" pitchFamily="18" charset="0"/>
              </a:rPr>
              <a:t>This slide relates to the material on page 24.</a:t>
            </a:r>
          </a:p>
          <a:p>
            <a:r>
              <a:rPr lang="en-US" b="1">
                <a:cs typeface="Times New Roman" pitchFamily="18" charset="0"/>
              </a:rPr>
              <a:t>Summary Overview</a:t>
            </a:r>
            <a:br>
              <a:rPr lang="en-US" b="1">
                <a:cs typeface="Times New Roman" pitchFamily="18" charset="0"/>
              </a:rPr>
            </a:br>
            <a:r>
              <a:rPr lang="en-US">
                <a:cs typeface="Times New Roman" pitchFamily="18" charset="0"/>
              </a:rPr>
              <a:t>Companies attempt to get the media to cover or run favorable stories on their products, services, or causes.   There are a number of publicity vehicles available to marketers.  Publicity can be generated through the use of:</a:t>
            </a:r>
          </a:p>
          <a:p>
            <a:pPr lvl="1"/>
            <a:r>
              <a:rPr lang="en-US"/>
              <a:t>Feature articles</a:t>
            </a:r>
          </a:p>
          <a:p>
            <a:pPr lvl="1"/>
            <a:r>
              <a:rPr lang="en-US"/>
              <a:t>News releases</a:t>
            </a:r>
          </a:p>
          <a:p>
            <a:pPr lvl="1"/>
            <a:r>
              <a:rPr lang="en-US"/>
              <a:t>Press conferences</a:t>
            </a:r>
          </a:p>
          <a:p>
            <a:pPr lvl="1"/>
            <a:r>
              <a:rPr lang="en-US"/>
              <a:t>Special events</a:t>
            </a:r>
          </a:p>
          <a:p>
            <a:pPr lvl="1"/>
            <a:r>
              <a:rPr lang="en-US"/>
              <a:t>Interviews</a:t>
            </a:r>
          </a:p>
          <a:p>
            <a:r>
              <a:rPr lang="en-US" b="1">
                <a:cs typeface="Times New Roman" pitchFamily="18" charset="0"/>
              </a:rPr>
              <a:t>Use of Slide</a:t>
            </a:r>
            <a:br>
              <a:rPr lang="en-US" b="1">
                <a:cs typeface="Times New Roman" pitchFamily="18" charset="0"/>
              </a:rPr>
            </a:br>
            <a:r>
              <a:rPr lang="en-US">
                <a:cs typeface="Times New Roman" pitchFamily="18" charset="0"/>
              </a:rPr>
              <a:t>This slide can be used to show the various methods that can be used to generate publicity for companies, brands, organizations, or causes. </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C6C6B1-AF74-4FE3-88AD-DE65A43F494F}" type="slidenum">
              <a:rPr lang="en-US"/>
              <a:pPr/>
              <a:t>38</a:t>
            </a:fld>
            <a:endParaRPr lang="en-US"/>
          </a:p>
        </p:txBody>
      </p:sp>
      <p:sp>
        <p:nvSpPr>
          <p:cNvPr id="203778" name="Rectangle 2"/>
          <p:cNvSpPr>
            <a:spLocks noChangeArrowheads="1" noTextEdit="1"/>
          </p:cNvSpPr>
          <p:nvPr>
            <p:ph type="sldImg"/>
          </p:nvPr>
        </p:nvSpPr>
        <p:spPr>
          <a:ln/>
        </p:spPr>
      </p:sp>
      <p:sp>
        <p:nvSpPr>
          <p:cNvPr id="203779" name="Rectangle 3"/>
          <p:cNvSpPr>
            <a:spLocks noGrp="1" noChangeArrowheads="1"/>
          </p:cNvSpPr>
          <p:nvPr>
            <p:ph type="body" idx="1"/>
          </p:nvPr>
        </p:nvSpPr>
        <p:spPr/>
        <p:txBody>
          <a:bodyPr/>
          <a:lstStyle/>
          <a:p>
            <a:r>
              <a:rPr lang="en-US" b="1">
                <a:cs typeface="Times New Roman" pitchFamily="18" charset="0"/>
              </a:rPr>
              <a:t>Relation to text</a:t>
            </a:r>
            <a:r>
              <a:rPr lang="en-US">
                <a:cs typeface="Times New Roman" pitchFamily="18" charset="0"/>
              </a:rPr>
              <a:t/>
            </a:r>
            <a:br>
              <a:rPr lang="en-US">
                <a:cs typeface="Times New Roman" pitchFamily="18" charset="0"/>
              </a:rPr>
            </a:br>
            <a:r>
              <a:rPr lang="en-US">
                <a:cs typeface="Times New Roman" pitchFamily="18" charset="0"/>
              </a:rPr>
              <a:t>This slide relates to the material on page 23.</a:t>
            </a:r>
          </a:p>
          <a:p>
            <a:r>
              <a:rPr lang="en-US" b="1">
                <a:cs typeface="Times New Roman" pitchFamily="18" charset="0"/>
              </a:rPr>
              <a:t>Summary Overview</a:t>
            </a:r>
            <a:br>
              <a:rPr lang="en-US" b="1">
                <a:cs typeface="Times New Roman" pitchFamily="18" charset="0"/>
              </a:rPr>
            </a:br>
            <a:r>
              <a:rPr lang="en-US">
                <a:cs typeface="Times New Roman" pitchFamily="18" charset="0"/>
              </a:rPr>
              <a:t>Public relations generally has a broader objective than does publicity. It’s purpose is to establish and maintain a positive image of the company among its various publics.</a:t>
            </a:r>
          </a:p>
          <a:p>
            <a:r>
              <a:rPr lang="en-US" b="1">
                <a:cs typeface="Times New Roman" pitchFamily="18" charset="0"/>
              </a:rPr>
              <a:t>Use of Slide</a:t>
            </a:r>
          </a:p>
          <a:p>
            <a:r>
              <a:rPr lang="en-US">
                <a:cs typeface="Times New Roman" pitchFamily="18" charset="0"/>
              </a:rPr>
              <a:t>Use this slide to explain that public relations is an attempt to show a company in a positive light, and to feed information into the sources from which publicity arises.</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BCEDDE-03FF-48AF-B693-1A9C98ED2B8E}" type="slidenum">
              <a:rPr lang="en-US"/>
              <a:pPr/>
              <a:t>39</a:t>
            </a:fld>
            <a:endParaRPr lang="en-US"/>
          </a:p>
        </p:txBody>
      </p:sp>
      <p:sp>
        <p:nvSpPr>
          <p:cNvPr id="205826" name="Rectangle 2"/>
          <p:cNvSpPr>
            <a:spLocks noChangeArrowheads="1" noTextEdit="1"/>
          </p:cNvSpPr>
          <p:nvPr>
            <p:ph type="sldImg"/>
          </p:nvPr>
        </p:nvSpPr>
        <p:spPr>
          <a:ln/>
        </p:spPr>
      </p:sp>
      <p:sp>
        <p:nvSpPr>
          <p:cNvPr id="205827" name="Rectangle 3"/>
          <p:cNvSpPr>
            <a:spLocks noGrp="1" noChangeArrowheads="1"/>
          </p:cNvSpPr>
          <p:nvPr>
            <p:ph type="body" idx="1"/>
          </p:nvPr>
        </p:nvSpPr>
        <p:spPr/>
        <p:txBody>
          <a:bodyPr/>
          <a:lstStyle/>
          <a:p>
            <a:r>
              <a:rPr lang="en-US" b="1">
                <a:cs typeface="Times New Roman" pitchFamily="18" charset="0"/>
              </a:rPr>
              <a:t>Relation to text</a:t>
            </a:r>
            <a:r>
              <a:rPr lang="en-US">
                <a:cs typeface="Times New Roman" pitchFamily="18" charset="0"/>
              </a:rPr>
              <a:t/>
            </a:r>
            <a:br>
              <a:rPr lang="en-US">
                <a:cs typeface="Times New Roman" pitchFamily="18" charset="0"/>
              </a:rPr>
            </a:br>
            <a:r>
              <a:rPr lang="en-US">
                <a:cs typeface="Times New Roman" pitchFamily="18" charset="0"/>
              </a:rPr>
              <a:t>This slide relates to the material on page 25, which discusses public relations.</a:t>
            </a:r>
          </a:p>
          <a:p>
            <a:r>
              <a:rPr lang="en-US" b="1">
                <a:cs typeface="Times New Roman" pitchFamily="18" charset="0"/>
              </a:rPr>
              <a:t>Summary Overview</a:t>
            </a:r>
            <a:br>
              <a:rPr lang="en-US" b="1">
                <a:cs typeface="Times New Roman" pitchFamily="18" charset="0"/>
              </a:rPr>
            </a:br>
            <a:r>
              <a:rPr lang="en-US">
                <a:cs typeface="Times New Roman" pitchFamily="18" charset="0"/>
              </a:rPr>
              <a:t>There are a variety of public relations tools with which marketers can try to enhance an organization’s image. Examples include publicity vehicles, special publications, community activities, fund raising programs, public affairs activities, and special event sponsorships.  Organizations can also use advertising as a public relations tool.</a:t>
            </a:r>
          </a:p>
          <a:p>
            <a:r>
              <a:rPr lang="en-US" b="1">
                <a:cs typeface="Times New Roman" pitchFamily="18" charset="0"/>
              </a:rPr>
              <a:t>Use of Slide</a:t>
            </a:r>
            <a:br>
              <a:rPr lang="en-US" b="1">
                <a:cs typeface="Times New Roman" pitchFamily="18" charset="0"/>
              </a:rPr>
            </a:br>
            <a:r>
              <a:rPr lang="en-US">
                <a:cs typeface="Times New Roman" pitchFamily="18" charset="0"/>
              </a:rPr>
              <a:t>This slide can be used to explain the various public relations tools.  It also provides another opportunity to discuss the differences between public relations and publicity.</a:t>
            </a:r>
            <a:r>
              <a:rPr lang="en-US"/>
              <a:t> You may also want to poll students to see if they have recognized such tools being used in the media. For instance, which companies have been promoting their efforts to “go green” or to help communities. </a:t>
            </a:r>
          </a:p>
          <a:p>
            <a:endParaRPr lang="en-US">
              <a:cs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32410-2AF1-4381-B5AA-1E5FC9365733}" type="slidenum">
              <a:rPr lang="en-US"/>
              <a:pPr/>
              <a:t>4</a:t>
            </a:fld>
            <a:endParaRPr lang="en-US"/>
          </a:p>
        </p:txBody>
      </p:sp>
      <p:sp>
        <p:nvSpPr>
          <p:cNvPr id="132098" name="Rectangle 2"/>
          <p:cNvSpPr>
            <a:spLocks noChangeArrowheads="1" noTextEdit="1"/>
          </p:cNvSpPr>
          <p:nvPr>
            <p:ph type="sldImg"/>
          </p:nvPr>
        </p:nvSpPr>
        <p:spPr>
          <a:ln/>
        </p:spPr>
      </p:sp>
      <p:sp>
        <p:nvSpPr>
          <p:cNvPr id="132099"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pages 3-5 of the text, which discusses advertising on Google.</a:t>
            </a:r>
          </a:p>
          <a:p>
            <a:r>
              <a:rPr lang="en-US" b="1">
                <a:cs typeface="Times New Roman" pitchFamily="18" charset="0"/>
              </a:rPr>
              <a:t>Summary Overview</a:t>
            </a:r>
            <a:br>
              <a:rPr lang="en-US" b="1">
                <a:cs typeface="Times New Roman" pitchFamily="18" charset="0"/>
              </a:rPr>
            </a:br>
            <a:r>
              <a:rPr lang="en-US">
                <a:cs typeface="Times New Roman" pitchFamily="18" charset="0"/>
              </a:rPr>
              <a:t>This slide provides a general overview of the three types of advertising that can be purchase through Google.</a:t>
            </a:r>
          </a:p>
          <a:p>
            <a:r>
              <a:rPr lang="en-US" b="1">
                <a:cs typeface="Times New Roman" pitchFamily="18" charset="0"/>
              </a:rPr>
              <a:t>Use of this slide</a:t>
            </a:r>
            <a:br>
              <a:rPr lang="en-US" b="1">
                <a:cs typeface="Times New Roman" pitchFamily="18" charset="0"/>
              </a:rPr>
            </a:br>
            <a:r>
              <a:rPr lang="en-US">
                <a:cs typeface="Times New Roman" pitchFamily="18" charset="0"/>
              </a:rPr>
              <a:t>This slide can be used as part of a discussion of choosing how to advertise on the Internet and how to allocate budget dollars based on advertising goals and ROI. For instance, site-targeted ads will generate some sales, but is most often used to build brand recognition. You are charged for the number of ads shown, regardless of whether a user clicks on them. The advantage is that when someone is searching for a particular product or service, your ad can be seen next to those of your competitors’.</a:t>
            </a:r>
          </a:p>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A613216-A772-4EE4-B76F-9915EF1693D9}" type="slidenum">
              <a:rPr lang="en-US"/>
              <a:pPr/>
              <a:t>40</a:t>
            </a:fld>
            <a:endParaRPr lang="en-US"/>
          </a:p>
        </p:txBody>
      </p:sp>
      <p:sp>
        <p:nvSpPr>
          <p:cNvPr id="207874" name="Rectangle 2"/>
          <p:cNvSpPr>
            <a:spLocks noChangeArrowheads="1" noTextEdit="1"/>
          </p:cNvSpPr>
          <p:nvPr>
            <p:ph type="sldImg"/>
          </p:nvPr>
        </p:nvSpPr>
        <p:spPr>
          <a:ln/>
        </p:spPr>
      </p:sp>
      <p:sp>
        <p:nvSpPr>
          <p:cNvPr id="207875" name="Rectangle 3"/>
          <p:cNvSpPr>
            <a:spLocks noGrp="1" noChangeArrowheads="1"/>
          </p:cNvSpPr>
          <p:nvPr>
            <p:ph type="body" idx="1"/>
          </p:nvPr>
        </p:nvSpPr>
        <p:spPr/>
        <p:txBody>
          <a:bodyPr/>
          <a:lstStyle/>
          <a:p>
            <a:r>
              <a:rPr lang="en-US" b="1">
                <a:cs typeface="Times New Roman" pitchFamily="18" charset="0"/>
              </a:rPr>
              <a:t>Relation to text</a:t>
            </a:r>
            <a:r>
              <a:rPr lang="en-US">
                <a:cs typeface="Times New Roman" pitchFamily="18" charset="0"/>
              </a:rPr>
              <a:t/>
            </a:r>
            <a:br>
              <a:rPr lang="en-US">
                <a:cs typeface="Times New Roman" pitchFamily="18" charset="0"/>
              </a:rPr>
            </a:br>
            <a:r>
              <a:rPr lang="en-US">
                <a:cs typeface="Times New Roman" pitchFamily="18" charset="0"/>
              </a:rPr>
              <a:t>This slide relates to the material on page 25.</a:t>
            </a:r>
          </a:p>
          <a:p>
            <a:r>
              <a:rPr lang="en-US" b="1">
                <a:cs typeface="Times New Roman" pitchFamily="18" charset="0"/>
              </a:rPr>
              <a:t>Summary Overview</a:t>
            </a:r>
            <a:br>
              <a:rPr lang="en-US" b="1">
                <a:cs typeface="Times New Roman" pitchFamily="18" charset="0"/>
              </a:rPr>
            </a:br>
            <a:r>
              <a:rPr lang="en-US">
                <a:cs typeface="Times New Roman" pitchFamily="18" charset="0"/>
              </a:rPr>
              <a:t>Personal selling is the final element of an organization’s promotional mix. Unlike advertising, personal selling involves direct contact between buyer and seller. This can be face-to-face or through some form of telecommunications, such as telephone sales. This interaction allows the seller to see or hear the potential buyer’s reactions and modify the message accordingly.</a:t>
            </a:r>
          </a:p>
          <a:p>
            <a:r>
              <a:rPr lang="en-US" b="1">
                <a:cs typeface="Times New Roman" pitchFamily="18" charset="0"/>
              </a:rPr>
              <a:t>Use of Slide</a:t>
            </a:r>
          </a:p>
          <a:p>
            <a:r>
              <a:rPr lang="en-US">
                <a:cs typeface="Times New Roman" pitchFamily="18" charset="0"/>
              </a:rPr>
              <a:t>Use this slide to introduce personal selling and to emphasize that it involves immediate feedback and selection of a target audience. </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409BD54-D188-44A0-B043-A1F411389588}" type="slidenum">
              <a:rPr lang="en-US"/>
              <a:pPr/>
              <a:t>41</a:t>
            </a:fld>
            <a:endParaRPr lang="en-US"/>
          </a:p>
        </p:txBody>
      </p:sp>
      <p:sp>
        <p:nvSpPr>
          <p:cNvPr id="211970" name="Rectangle 2"/>
          <p:cNvSpPr>
            <a:spLocks noChangeArrowheads="1" noTextEdit="1"/>
          </p:cNvSpPr>
          <p:nvPr>
            <p:ph type="sldImg"/>
          </p:nvPr>
        </p:nvSpPr>
        <p:spPr>
          <a:ln/>
        </p:spPr>
      </p:sp>
      <p:sp>
        <p:nvSpPr>
          <p:cNvPr id="211971" name="Rectangle 3"/>
          <p:cNvSpPr>
            <a:spLocks noGrp="1" noChangeArrowheads="1"/>
          </p:cNvSpPr>
          <p:nvPr>
            <p:ph type="body" idx="1"/>
          </p:nvPr>
        </p:nvSpPr>
        <p:spPr/>
        <p:txBody>
          <a:bodyPr/>
          <a:lstStyle/>
          <a:p>
            <a:r>
              <a:rPr lang="en-US" b="1">
                <a:cs typeface="Times New Roman" pitchFamily="18" charset="0"/>
              </a:rPr>
              <a:t>Relation to text</a:t>
            </a:r>
            <a:r>
              <a:rPr lang="en-US">
                <a:cs typeface="Times New Roman" pitchFamily="18" charset="0"/>
              </a:rPr>
              <a:t/>
            </a:r>
            <a:br>
              <a:rPr lang="en-US">
                <a:cs typeface="Times New Roman" pitchFamily="18" charset="0"/>
              </a:rPr>
            </a:br>
            <a:r>
              <a:rPr lang="en-US">
                <a:cs typeface="Times New Roman" pitchFamily="18" charset="0"/>
              </a:rPr>
              <a:t>This slide relates to material on p. 26 and Figure 1-5 of the text.</a:t>
            </a:r>
          </a:p>
          <a:p>
            <a:r>
              <a:rPr lang="en-US" b="1">
                <a:cs typeface="Times New Roman" pitchFamily="18" charset="0"/>
              </a:rPr>
              <a:t>Summary Overview</a:t>
            </a:r>
            <a:br>
              <a:rPr lang="en-US" b="1">
                <a:cs typeface="Times New Roman" pitchFamily="18" charset="0"/>
              </a:rPr>
            </a:br>
            <a:r>
              <a:rPr lang="en-US">
                <a:cs typeface="Times New Roman" pitchFamily="18" charset="0"/>
              </a:rPr>
              <a:t>A key aspect of IMC is that it encourages marketers to consider a variety of communication tools and how they can be used to deliver messages about their company or brands. </a:t>
            </a:r>
          </a:p>
          <a:p>
            <a:r>
              <a:rPr lang="en-US" b="1">
                <a:cs typeface="Times New Roman" pitchFamily="18" charset="0"/>
              </a:rPr>
              <a:t>Use of this slide</a:t>
            </a:r>
            <a:br>
              <a:rPr lang="en-US" b="1">
                <a:cs typeface="Times New Roman" pitchFamily="18" charset="0"/>
              </a:rPr>
            </a:br>
            <a:r>
              <a:rPr lang="en-US">
                <a:cs typeface="Times New Roman" pitchFamily="18" charset="0"/>
              </a:rPr>
              <a:t>This slide can be used to discuss that marketers must determine how valuable each contact tool is and how they can be combined to form an effective IMC program. </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C6B3B2-80B6-4E8A-9E49-A3634F062EDC}" type="slidenum">
              <a:rPr lang="en-US"/>
              <a:pPr/>
              <a:t>42</a:t>
            </a:fld>
            <a:endParaRPr lang="en-US"/>
          </a:p>
        </p:txBody>
      </p:sp>
      <p:sp>
        <p:nvSpPr>
          <p:cNvPr id="209922" name="Rectangle 2"/>
          <p:cNvSpPr>
            <a:spLocks noChangeArrowheads="1" noTextEdit="1"/>
          </p:cNvSpPr>
          <p:nvPr>
            <p:ph type="sldImg"/>
          </p:nvPr>
        </p:nvSpPr>
        <p:spPr>
          <a:ln/>
        </p:spPr>
      </p:sp>
      <p:sp>
        <p:nvSpPr>
          <p:cNvPr id="209923" name="Rectangle 3"/>
          <p:cNvSpPr>
            <a:spLocks noGrp="1" noChangeArrowheads="1"/>
          </p:cNvSpPr>
          <p:nvPr>
            <p:ph type="body" idx="1"/>
          </p:nvPr>
        </p:nvSpPr>
        <p:spPr/>
        <p:txBody>
          <a:bodyPr/>
          <a:lstStyle/>
          <a:p>
            <a:r>
              <a:rPr lang="en-US" b="1">
                <a:cs typeface="Times New Roman" pitchFamily="18" charset="0"/>
              </a:rPr>
              <a:t>Answer: B</a:t>
            </a:r>
            <a:endParaRPr lang="en-US"/>
          </a:p>
          <a:p>
            <a:endParaRPr lang="en-US" b="1">
              <a:cs typeface="Times New Roman" pitchFamily="18" charset="0"/>
            </a:endParaRPr>
          </a:p>
          <a:p>
            <a:endParaRPr lang="en-US">
              <a:cs typeface="Times New Roman" pitchFamily="18"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9C6A6F7-EBDE-4E4D-82B4-9EEF2DF2D9F4}" type="slidenum">
              <a:rPr lang="en-US"/>
              <a:pPr/>
              <a:t>43</a:t>
            </a:fld>
            <a:endParaRPr lang="en-US"/>
          </a:p>
        </p:txBody>
      </p:sp>
      <p:sp>
        <p:nvSpPr>
          <p:cNvPr id="214018" name="Rectangle 2"/>
          <p:cNvSpPr>
            <a:spLocks noChangeArrowheads="1" noTextEdit="1"/>
          </p:cNvSpPr>
          <p:nvPr>
            <p:ph type="sldImg"/>
          </p:nvPr>
        </p:nvSpPr>
        <p:spPr>
          <a:ln/>
        </p:spPr>
      </p:sp>
      <p:sp>
        <p:nvSpPr>
          <p:cNvPr id="214019" name="Rectangle 3"/>
          <p:cNvSpPr>
            <a:spLocks noGrp="1" noChangeArrowheads="1"/>
          </p:cNvSpPr>
          <p:nvPr>
            <p:ph type="body" idx="1"/>
          </p:nvPr>
        </p:nvSpPr>
        <p:spPr/>
        <p:txBody>
          <a:bodyPr/>
          <a:lstStyle/>
          <a:p>
            <a:r>
              <a:rPr lang="en-US" b="1">
                <a:cs typeface="Times New Roman" pitchFamily="18" charset="0"/>
              </a:rPr>
              <a:t>Relation to text</a:t>
            </a:r>
            <a:r>
              <a:rPr lang="en-US">
                <a:cs typeface="Times New Roman" pitchFamily="18" charset="0"/>
              </a:rPr>
              <a:t/>
            </a:r>
            <a:br>
              <a:rPr lang="en-US">
                <a:cs typeface="Times New Roman" pitchFamily="18" charset="0"/>
              </a:rPr>
            </a:br>
            <a:r>
              <a:rPr lang="en-US">
                <a:cs typeface="Times New Roman" pitchFamily="18" charset="0"/>
              </a:rPr>
              <a:t>This slide relates to the material on pp. 26-28 of the text.</a:t>
            </a:r>
          </a:p>
          <a:p>
            <a:r>
              <a:rPr lang="en-US" b="1">
                <a:cs typeface="Times New Roman" pitchFamily="18" charset="0"/>
              </a:rPr>
              <a:t>Summary Overview</a:t>
            </a:r>
            <a:br>
              <a:rPr lang="en-US" b="1">
                <a:cs typeface="Times New Roman" pitchFamily="18" charset="0"/>
              </a:rPr>
            </a:br>
            <a:r>
              <a:rPr lang="en-US">
                <a:cs typeface="Times New Roman" pitchFamily="18" charset="0"/>
              </a:rPr>
              <a:t>The integrated marketing communications plan provides the framework for developing, implementing, and controlling an organization’s IMC program. Those involved with the IMC program must decide on the role and function of the specific elements of the promotional mix, develop strategies for each element, determine how they will be integrated, plan for their implementation, consider how to evaluate the results achieved, and make any necessary adjustments (control).  </a:t>
            </a:r>
          </a:p>
          <a:p>
            <a:r>
              <a:rPr lang="en-US" b="1">
                <a:cs typeface="Times New Roman" pitchFamily="18" charset="0"/>
              </a:rPr>
              <a:t>Use of Slide</a:t>
            </a:r>
          </a:p>
          <a:p>
            <a:r>
              <a:rPr lang="en-US">
                <a:cs typeface="Times New Roman" pitchFamily="18" charset="0"/>
              </a:rPr>
              <a:t>Use this slide to introduce the four major areas that must be considered when developing an IMC program.</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523B73-80A6-4AC6-B603-57F41EB86B56}" type="slidenum">
              <a:rPr lang="en-US"/>
              <a:pPr/>
              <a:t>44</a:t>
            </a:fld>
            <a:endParaRPr lang="en-US"/>
          </a:p>
        </p:txBody>
      </p:sp>
      <p:sp>
        <p:nvSpPr>
          <p:cNvPr id="218114" name="Rectangle 2"/>
          <p:cNvSpPr>
            <a:spLocks noChangeArrowheads="1" noTextEdit="1"/>
          </p:cNvSpPr>
          <p:nvPr>
            <p:ph type="sldImg"/>
          </p:nvPr>
        </p:nvSpPr>
        <p:spPr>
          <a:ln/>
        </p:spPr>
      </p:sp>
      <p:sp>
        <p:nvSpPr>
          <p:cNvPr id="218115" name="Rectangle 3"/>
          <p:cNvSpPr>
            <a:spLocks noGrp="1" noChangeArrowheads="1"/>
          </p:cNvSpPr>
          <p:nvPr>
            <p:ph type="body" idx="1"/>
          </p:nvPr>
        </p:nvSpPr>
        <p:spPr/>
        <p:txBody>
          <a:bodyPr/>
          <a:lstStyle/>
          <a:p>
            <a:pPr>
              <a:lnSpc>
                <a:spcPct val="90000"/>
              </a:lnSpc>
            </a:pPr>
            <a:r>
              <a:rPr lang="en-US" b="1">
                <a:cs typeface="Times New Roman" pitchFamily="18" charset="0"/>
              </a:rPr>
              <a:t>Relation to text</a:t>
            </a:r>
            <a:r>
              <a:rPr lang="en-US">
                <a:cs typeface="Times New Roman" pitchFamily="18" charset="0"/>
              </a:rPr>
              <a:t/>
            </a:r>
            <a:br>
              <a:rPr lang="en-US">
                <a:cs typeface="Times New Roman" pitchFamily="18" charset="0"/>
              </a:rPr>
            </a:br>
            <a:r>
              <a:rPr lang="en-US">
                <a:cs typeface="Times New Roman" pitchFamily="18" charset="0"/>
              </a:rPr>
              <a:t>This slide relates to the material on pp. 28-29 of the text.</a:t>
            </a:r>
          </a:p>
          <a:p>
            <a:pPr>
              <a:lnSpc>
                <a:spcPct val="90000"/>
              </a:lnSpc>
            </a:pPr>
            <a:r>
              <a:rPr lang="en-US" b="1">
                <a:cs typeface="Times New Roman" pitchFamily="18" charset="0"/>
              </a:rPr>
              <a:t>Summary Overview</a:t>
            </a:r>
            <a:br>
              <a:rPr lang="en-US" b="1">
                <a:cs typeface="Times New Roman" pitchFamily="18" charset="0"/>
              </a:rPr>
            </a:br>
            <a:r>
              <a:rPr lang="en-US">
                <a:cs typeface="Times New Roman" pitchFamily="18" charset="0"/>
              </a:rPr>
              <a:t>The first step in the IMC planning process is to review the marketing plan and objectives. Marketing plans can take many forms, but generally include the elements shown in this slide.</a:t>
            </a:r>
          </a:p>
          <a:p>
            <a:pPr>
              <a:lnSpc>
                <a:spcPct val="90000"/>
              </a:lnSpc>
            </a:pPr>
            <a:r>
              <a:rPr lang="en-US" b="1">
                <a:cs typeface="Times New Roman" pitchFamily="18" charset="0"/>
              </a:rPr>
              <a:t>Use of Slide</a:t>
            </a:r>
          </a:p>
          <a:p>
            <a:pPr>
              <a:lnSpc>
                <a:spcPct val="90000"/>
              </a:lnSpc>
            </a:pPr>
            <a:r>
              <a:rPr lang="en-US">
                <a:cs typeface="Times New Roman" pitchFamily="18" charset="0"/>
              </a:rPr>
              <a:t>Use this slide to explain the elements of a marketing plan and to emphasize that good IMC planning begins with a review of the overall marketing plan and objectives.</a:t>
            </a:r>
          </a:p>
          <a:p>
            <a:pPr>
              <a:lnSpc>
                <a:spcPct val="90000"/>
              </a:lnSpc>
              <a:buFontTx/>
              <a:buChar char="•"/>
            </a:pPr>
            <a:r>
              <a:rPr lang="en-US">
                <a:cs typeface="Times New Roman" pitchFamily="18" charset="0"/>
              </a:rPr>
              <a:t>A </a:t>
            </a:r>
            <a:r>
              <a:rPr lang="en-US" b="1">
                <a:cs typeface="Times New Roman" pitchFamily="18" charset="0"/>
              </a:rPr>
              <a:t>situation analysis </a:t>
            </a:r>
            <a:r>
              <a:rPr lang="en-US">
                <a:cs typeface="Times New Roman" pitchFamily="18" charset="0"/>
              </a:rPr>
              <a:t>consists of an internal marketing audit and review and an external analysis of the market competition and environmental factors.</a:t>
            </a:r>
          </a:p>
          <a:p>
            <a:pPr>
              <a:lnSpc>
                <a:spcPct val="90000"/>
              </a:lnSpc>
              <a:buFontTx/>
              <a:buChar char="•"/>
            </a:pPr>
            <a:r>
              <a:rPr lang="en-US" b="1">
                <a:cs typeface="Times New Roman" pitchFamily="18" charset="0"/>
              </a:rPr>
              <a:t>Specific marketing objectives</a:t>
            </a:r>
            <a:r>
              <a:rPr lang="en-US">
                <a:cs typeface="Times New Roman" pitchFamily="18" charset="0"/>
              </a:rPr>
              <a:t> provide direction, a time frame for marketing activities, and a mechanism for measuring performance.</a:t>
            </a:r>
          </a:p>
          <a:p>
            <a:pPr>
              <a:lnSpc>
                <a:spcPct val="90000"/>
              </a:lnSpc>
              <a:buFontTx/>
              <a:buChar char="•"/>
            </a:pPr>
            <a:r>
              <a:rPr lang="en-US">
                <a:cs typeface="Times New Roman" pitchFamily="18" charset="0"/>
              </a:rPr>
              <a:t>A </a:t>
            </a:r>
            <a:r>
              <a:rPr lang="en-US" b="1">
                <a:cs typeface="Times New Roman" pitchFamily="18" charset="0"/>
              </a:rPr>
              <a:t>marketing strategy and program</a:t>
            </a:r>
            <a:r>
              <a:rPr lang="en-US">
                <a:cs typeface="Times New Roman" pitchFamily="18" charset="0"/>
              </a:rPr>
              <a:t> includes selection of target markets and decisions and plans for the four elements of the marketing mix.</a:t>
            </a:r>
          </a:p>
          <a:p>
            <a:pPr>
              <a:lnSpc>
                <a:spcPct val="90000"/>
              </a:lnSpc>
              <a:buFontTx/>
              <a:buChar char="•"/>
            </a:pPr>
            <a:r>
              <a:rPr lang="en-US">
                <a:cs typeface="Times New Roman" pitchFamily="18" charset="0"/>
              </a:rPr>
              <a:t>A </a:t>
            </a:r>
            <a:r>
              <a:rPr lang="en-US" b="1">
                <a:cs typeface="Times New Roman" pitchFamily="18" charset="0"/>
              </a:rPr>
              <a:t>program for implementing the marketing strategy</a:t>
            </a:r>
            <a:r>
              <a:rPr lang="en-US">
                <a:cs typeface="Times New Roman" pitchFamily="18" charset="0"/>
              </a:rPr>
              <a:t> includes determining the specific tasks to be performed, and responsibilities.</a:t>
            </a:r>
          </a:p>
          <a:p>
            <a:pPr>
              <a:lnSpc>
                <a:spcPct val="90000"/>
              </a:lnSpc>
              <a:buFontTx/>
              <a:buChar char="•"/>
            </a:pPr>
            <a:r>
              <a:rPr lang="en-US">
                <a:cs typeface="Times New Roman" pitchFamily="18" charset="0"/>
              </a:rPr>
              <a:t>There must be a </a:t>
            </a:r>
            <a:r>
              <a:rPr lang="en-US" b="1">
                <a:cs typeface="Times New Roman" pitchFamily="18" charset="0"/>
              </a:rPr>
              <a:t>process for monitoring and evaluating performance</a:t>
            </a:r>
            <a:r>
              <a:rPr lang="en-US">
                <a:cs typeface="Times New Roman" pitchFamily="18" charset="0"/>
              </a:rPr>
              <a:t>, and then providing feedback, so that proper control can be maintained and any necessary changes can be made in the overall marketing strategy or tactics.</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EBE1EAA-A3EC-415A-B2EF-0FBD44AB87B4}" type="slidenum">
              <a:rPr lang="en-US"/>
              <a:pPr/>
              <a:t>45</a:t>
            </a:fld>
            <a:endParaRPr lang="en-US"/>
          </a:p>
        </p:txBody>
      </p:sp>
      <p:sp>
        <p:nvSpPr>
          <p:cNvPr id="216066" name="Rectangle 2"/>
          <p:cNvSpPr>
            <a:spLocks noChangeArrowheads="1" noTextEdit="1"/>
          </p:cNvSpPr>
          <p:nvPr>
            <p:ph type="sldImg"/>
          </p:nvPr>
        </p:nvSpPr>
        <p:spPr>
          <a:ln/>
        </p:spPr>
      </p:sp>
      <p:sp>
        <p:nvSpPr>
          <p:cNvPr id="216067" name="Rectangle 3"/>
          <p:cNvSpPr>
            <a:spLocks noGrp="1" noChangeArrowheads="1"/>
          </p:cNvSpPr>
          <p:nvPr>
            <p:ph type="body" idx="1"/>
          </p:nvPr>
        </p:nvSpPr>
        <p:spPr/>
        <p:txBody>
          <a:bodyPr/>
          <a:lstStyle/>
          <a:p>
            <a:r>
              <a:rPr lang="en-US" b="1">
                <a:cs typeface="Times New Roman" pitchFamily="18" charset="0"/>
              </a:rPr>
              <a:t>Relation to text</a:t>
            </a:r>
            <a:r>
              <a:rPr lang="en-US">
                <a:cs typeface="Times New Roman" pitchFamily="18" charset="0"/>
              </a:rPr>
              <a:t/>
            </a:r>
            <a:br>
              <a:rPr lang="en-US">
                <a:cs typeface="Times New Roman" pitchFamily="18" charset="0"/>
              </a:rPr>
            </a:br>
            <a:r>
              <a:rPr lang="en-US">
                <a:cs typeface="Times New Roman" pitchFamily="18" charset="0"/>
              </a:rPr>
              <a:t>This slide presents the IMC Planning Model, which is shown in Figure 1-6 and discussed on  pp. 26-35.</a:t>
            </a:r>
          </a:p>
          <a:p>
            <a:endParaRPr lang="en-US">
              <a:cs typeface="Times New Roman" pitchFamily="18" charset="0"/>
            </a:endParaRPr>
          </a:p>
          <a:p>
            <a:r>
              <a:rPr lang="en-US" b="1">
                <a:cs typeface="Times New Roman" pitchFamily="18" charset="0"/>
              </a:rPr>
              <a:t>Summary Overview</a:t>
            </a:r>
            <a:br>
              <a:rPr lang="en-US" b="1">
                <a:cs typeface="Times New Roman" pitchFamily="18" charset="0"/>
              </a:rPr>
            </a:br>
            <a:r>
              <a:rPr lang="en-US">
                <a:cs typeface="Times New Roman" pitchFamily="18" charset="0"/>
              </a:rPr>
              <a:t>This slide presents the IMC Planning Model which is discussed in detail in Chapter 1. This model presents the framework for developing, implementing, evaluating, and controlling the firm’s IMC program and activities.</a:t>
            </a:r>
          </a:p>
          <a:p>
            <a:r>
              <a:rPr lang="en-US" b="1">
                <a:cs typeface="Times New Roman" pitchFamily="18" charset="0"/>
              </a:rPr>
              <a:t>Use of Slide</a:t>
            </a:r>
          </a:p>
          <a:p>
            <a:r>
              <a:rPr lang="en-US">
                <a:cs typeface="Times New Roman" pitchFamily="18" charset="0"/>
              </a:rPr>
              <a:t>This model should be reviewed very carefully to show students what is involved in the development of a complete IMC program. It presents the framework that is used for the text and presents students with the “big picture” and a roadmap of what will be covered in the course.</a:t>
            </a:r>
            <a:r>
              <a:rPr lang="en-US"/>
              <a:t> </a:t>
            </a:r>
          </a:p>
          <a:p>
            <a:r>
              <a:rPr lang="en-US" b="1"/>
              <a:t>The activities that should be performed during each of the steps shown above is detailed in the illustration on page 31 of the text.</a:t>
            </a:r>
          </a:p>
          <a:p>
            <a:endParaRPr lang="en-US">
              <a:cs typeface="Times New Roman"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05FD5CC-39FF-41FA-9982-D4BFBAA525EF}" type="slidenum">
              <a:rPr lang="en-US"/>
              <a:pPr/>
              <a:t>5</a:t>
            </a:fld>
            <a:endParaRPr lang="en-US"/>
          </a:p>
        </p:txBody>
      </p:sp>
      <p:sp>
        <p:nvSpPr>
          <p:cNvPr id="134146" name="Rectangle 2"/>
          <p:cNvSpPr>
            <a:spLocks noChangeArrowheads="1" noTextEdit="1"/>
          </p:cNvSpPr>
          <p:nvPr>
            <p:ph type="sldImg"/>
          </p:nvPr>
        </p:nvSpPr>
        <p:spPr>
          <a:ln/>
        </p:spPr>
      </p:sp>
      <p:sp>
        <p:nvSpPr>
          <p:cNvPr id="134147"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pages 4 of the text, which discusses Google’s expansion into other forms of advertising media.</a:t>
            </a:r>
          </a:p>
          <a:p>
            <a:r>
              <a:rPr lang="en-US" b="1">
                <a:cs typeface="Times New Roman" pitchFamily="18" charset="0"/>
              </a:rPr>
              <a:t>Summary Overview</a:t>
            </a:r>
            <a:br>
              <a:rPr lang="en-US" b="1">
                <a:cs typeface="Times New Roman" pitchFamily="18" charset="0"/>
              </a:rPr>
            </a:br>
            <a:r>
              <a:rPr lang="en-US">
                <a:cs typeface="Times New Roman" pitchFamily="18" charset="0"/>
              </a:rPr>
              <a:t>This slide provides a general overview of the three types of advertising that can be purchase through Google.</a:t>
            </a:r>
          </a:p>
          <a:p>
            <a:r>
              <a:rPr lang="en-US" b="1">
                <a:cs typeface="Times New Roman" pitchFamily="18" charset="0"/>
              </a:rPr>
              <a:t>Use of this slide</a:t>
            </a:r>
            <a:br>
              <a:rPr lang="en-US" b="1">
                <a:cs typeface="Times New Roman" pitchFamily="18" charset="0"/>
              </a:rPr>
            </a:br>
            <a:r>
              <a:rPr lang="en-US">
                <a:cs typeface="Times New Roman" pitchFamily="18" charset="0"/>
              </a:rPr>
              <a:t>This slide can be used as a springboard into discussions about the future of advertising and the potential effect that Google can have on the marketplace if it becomes the dominant player in the field. For instance, will advertising become more expensive, or less? Will advertising become more effective or more diluted? What would happen if Google declined to allow certain types of ads or ads for certain products? How might other advertising firms try to maintain their customer base?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3C8384-3F1D-4CC2-BE8C-EE33B9E8E2F2}" type="slidenum">
              <a:rPr lang="en-US"/>
              <a:pPr/>
              <a:t>6</a:t>
            </a:fld>
            <a:endParaRPr lang="en-US"/>
          </a:p>
        </p:txBody>
      </p:sp>
      <p:sp>
        <p:nvSpPr>
          <p:cNvPr id="136194" name="Rectangle 2"/>
          <p:cNvSpPr>
            <a:spLocks noChangeArrowheads="1" noTextEdit="1"/>
          </p:cNvSpPr>
          <p:nvPr>
            <p:ph type="sldImg"/>
          </p:nvPr>
        </p:nvSpPr>
        <p:spPr>
          <a:ln/>
        </p:spPr>
      </p:sp>
      <p:sp>
        <p:nvSpPr>
          <p:cNvPr id="136195"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page 5 of the text.</a:t>
            </a:r>
          </a:p>
          <a:p>
            <a:r>
              <a:rPr lang="en-US" b="1">
                <a:cs typeface="Times New Roman" pitchFamily="18" charset="0"/>
              </a:rPr>
              <a:t>Summary Overview</a:t>
            </a:r>
            <a:br>
              <a:rPr lang="en-US" b="1">
                <a:cs typeface="Times New Roman" pitchFamily="18" charset="0"/>
              </a:rPr>
            </a:br>
            <a:r>
              <a:rPr lang="en-US">
                <a:cs typeface="Times New Roman" pitchFamily="18" charset="0"/>
              </a:rPr>
              <a:t>The rapidly changing media environment is making it increasingly difficult to reach target audiences and communicate effectively with them. The mass media are losing viewers, listeners, and reads to the highly fragmented, more targeted digital media that allows consumers to be actively engaged in the communications process.</a:t>
            </a:r>
          </a:p>
          <a:p>
            <a:r>
              <a:rPr lang="en-US" b="1">
                <a:cs typeface="Times New Roman" pitchFamily="18" charset="0"/>
              </a:rPr>
              <a:t>Use of this slide</a:t>
            </a:r>
            <a:br>
              <a:rPr lang="en-US" b="1">
                <a:cs typeface="Times New Roman" pitchFamily="18" charset="0"/>
              </a:rPr>
            </a:br>
            <a:r>
              <a:rPr lang="en-US">
                <a:cs typeface="Times New Roman" pitchFamily="18" charset="0"/>
              </a:rPr>
              <a:t>Use this slide to prompt a discussion of the preferred types of media that students use when they are searching for a product or service. If they are looking for a new car, do they wait for the Sunday newspaper ads? Do they visit automobile dealerships? Do they search online first, then go to a dealer? Do they use the Internet to do comparison shopping or to read reviews?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4D0CCD-5FE7-4530-BDBD-5B9AF1179868}" type="slidenum">
              <a:rPr lang="en-US"/>
              <a:pPr/>
              <a:t>7</a:t>
            </a:fld>
            <a:endParaRPr lang="en-US"/>
          </a:p>
        </p:txBody>
      </p:sp>
      <p:sp>
        <p:nvSpPr>
          <p:cNvPr id="138242" name="Rectangle 2"/>
          <p:cNvSpPr>
            <a:spLocks noChangeArrowheads="1" noTextEdit="1"/>
          </p:cNvSpPr>
          <p:nvPr>
            <p:ph type="sldImg"/>
          </p:nvPr>
        </p:nvSpPr>
        <p:spPr>
          <a:ln/>
        </p:spPr>
      </p:sp>
      <p:sp>
        <p:nvSpPr>
          <p:cNvPr id="138243"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pages 5-6 of the text.</a:t>
            </a:r>
          </a:p>
          <a:p>
            <a:r>
              <a:rPr lang="en-US" b="1">
                <a:cs typeface="Times New Roman" pitchFamily="18" charset="0"/>
              </a:rPr>
              <a:t>Summary Overview</a:t>
            </a:r>
            <a:br>
              <a:rPr lang="en-US" b="1">
                <a:cs typeface="Times New Roman" pitchFamily="18" charset="0"/>
              </a:rPr>
            </a:br>
            <a:r>
              <a:rPr lang="en-US">
                <a:cs typeface="Times New Roman" pitchFamily="18" charset="0"/>
              </a:rPr>
              <a:t>In the past, the only advertising avenues were television, radio, billboards, and printed media. Ads in these media promoted the product or service for sale. Today, traditional media are used more and more to drive customers to online sites, where the information can be more detail, colorful, and interactive.</a:t>
            </a:r>
          </a:p>
          <a:p>
            <a:r>
              <a:rPr lang="en-US" b="1">
                <a:cs typeface="Times New Roman" pitchFamily="18" charset="0"/>
              </a:rPr>
              <a:t>Use of this slide</a:t>
            </a:r>
            <a:br>
              <a:rPr lang="en-US" b="1">
                <a:cs typeface="Times New Roman" pitchFamily="18" charset="0"/>
              </a:rPr>
            </a:br>
            <a:r>
              <a:rPr lang="en-US">
                <a:cs typeface="Times New Roman" pitchFamily="18" charset="0"/>
              </a:rPr>
              <a:t>Use this slide to discuss how traditional media is more and more often a “pointer” to an online device. Point out recent examples of oddball advertising in the news, such as when people agreed to temporarily tattoo the logo of the Golden Palace casino on their scalp, forehead, or pregnant belly in exchange for cash. Examples can be found on YouTube and eBay.</a:t>
            </a:r>
          </a:p>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E921E6-4041-4533-B3CF-C2B58C11BEC9}" type="slidenum">
              <a:rPr lang="en-US"/>
              <a:pPr/>
              <a:t>8</a:t>
            </a:fld>
            <a:endParaRPr lang="en-US"/>
          </a:p>
        </p:txBody>
      </p:sp>
      <p:sp>
        <p:nvSpPr>
          <p:cNvPr id="140290" name="Rectangle 2"/>
          <p:cNvSpPr>
            <a:spLocks noChangeArrowheads="1" noTextEdit="1"/>
          </p:cNvSpPr>
          <p:nvPr>
            <p:ph type="sldImg"/>
          </p:nvPr>
        </p:nvSpPr>
        <p:spPr>
          <a:ln/>
        </p:spPr>
      </p:sp>
      <p:sp>
        <p:nvSpPr>
          <p:cNvPr id="140291"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page</a:t>
            </a:r>
          </a:p>
          <a:p>
            <a:r>
              <a:rPr lang="en-US" b="1">
                <a:cs typeface="Times New Roman" pitchFamily="18" charset="0"/>
              </a:rPr>
              <a:t>Summary Overview</a:t>
            </a:r>
            <a:br>
              <a:rPr lang="en-US" b="1">
                <a:cs typeface="Times New Roman" pitchFamily="18" charset="0"/>
              </a:rPr>
            </a:br>
            <a:r>
              <a:rPr lang="en-US">
                <a:cs typeface="Times New Roman" pitchFamily="18" charset="0"/>
              </a:rPr>
              <a:t>T</a:t>
            </a:r>
          </a:p>
          <a:p>
            <a:r>
              <a:rPr lang="en-US" b="1">
                <a:cs typeface="Times New Roman" pitchFamily="18" charset="0"/>
              </a:rPr>
              <a:t>Use of this slide</a:t>
            </a:r>
            <a:br>
              <a:rPr lang="en-US" b="1">
                <a:cs typeface="Times New Roman" pitchFamily="18" charset="0"/>
              </a:rPr>
            </a:br>
            <a:r>
              <a:rPr lang="en-US">
                <a:cs typeface="Times New Roman" pitchFamily="18" charset="0"/>
              </a:rPr>
              <a:t>T</a:t>
            </a:r>
          </a:p>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4E2ABE-734C-40B5-9FC6-955624BF1D82}" type="slidenum">
              <a:rPr lang="en-US"/>
              <a:pPr/>
              <a:t>9</a:t>
            </a:fld>
            <a:endParaRPr lang="en-US"/>
          </a:p>
        </p:txBody>
      </p:sp>
      <p:sp>
        <p:nvSpPr>
          <p:cNvPr id="142338" name="Rectangle 2"/>
          <p:cNvSpPr>
            <a:spLocks noChangeArrowheads="1" noTextEdit="1"/>
          </p:cNvSpPr>
          <p:nvPr>
            <p:ph type="sldImg"/>
          </p:nvPr>
        </p:nvSpPr>
        <p:spPr>
          <a:ln/>
        </p:spPr>
      </p:sp>
      <p:sp>
        <p:nvSpPr>
          <p:cNvPr id="142339"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“The Growth of Advertising and Promotion” topic on pages 6 through 8.</a:t>
            </a:r>
          </a:p>
          <a:p>
            <a:r>
              <a:rPr lang="en-US" b="1">
                <a:cs typeface="Times New Roman" pitchFamily="18" charset="0"/>
              </a:rPr>
              <a:t>Summary Overview</a:t>
            </a:r>
            <a:br>
              <a:rPr lang="en-US" b="1">
                <a:cs typeface="Times New Roman" pitchFamily="18" charset="0"/>
              </a:rPr>
            </a:br>
            <a:r>
              <a:rPr lang="en-US">
                <a:cs typeface="Times New Roman" pitchFamily="18" charset="0"/>
              </a:rPr>
              <a:t>This slide charts evidence of the increasing importance of advertising and promotion expenditures over the past three decades. </a:t>
            </a:r>
          </a:p>
          <a:p>
            <a:r>
              <a:rPr lang="en-US" b="1">
                <a:cs typeface="Times New Roman" pitchFamily="18" charset="0"/>
              </a:rPr>
              <a:t>Use of this slide</a:t>
            </a:r>
            <a:br>
              <a:rPr lang="en-US" b="1">
                <a:cs typeface="Times New Roman" pitchFamily="18" charset="0"/>
              </a:rPr>
            </a:br>
            <a:r>
              <a:rPr lang="en-US">
                <a:cs typeface="Times New Roman" pitchFamily="18" charset="0"/>
              </a:rPr>
              <a:t>This slide can be used to discuss what factors have contributed to the tremendous growth in expenditures for advertising and promotion, such as growth of the U.S. and global economies and the efforts of expansion-minded companies to take advantage of these growth opportunities. In market-based economies, consumers have learned to rely on advertising and other forms of promotion for information that they can use to make purchasing decisions.</a:t>
            </a:r>
          </a:p>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28002" name="Rectangle 2"/>
          <p:cNvSpPr>
            <a:spLocks noChangeArrowheads="1"/>
          </p:cNvSpPr>
          <p:nvPr userDrawn="1"/>
        </p:nvSpPr>
        <p:spPr bwMode="auto">
          <a:xfrm>
            <a:off x="0" y="0"/>
            <a:ext cx="9144000" cy="6858000"/>
          </a:xfrm>
          <a:prstGeom prst="rect">
            <a:avLst/>
          </a:prstGeom>
          <a:solidFill>
            <a:srgbClr val="D8C090"/>
          </a:solidFill>
          <a:ln w="9525">
            <a:noFill/>
            <a:miter lim="800000"/>
            <a:headEnd/>
            <a:tailEnd/>
          </a:ln>
          <a:effectLst/>
        </p:spPr>
        <p:txBody>
          <a:bodyPr wrap="none" anchor="ctr"/>
          <a:lstStyle/>
          <a:p>
            <a:endParaRPr lang="en-US"/>
          </a:p>
        </p:txBody>
      </p:sp>
      <p:grpSp>
        <p:nvGrpSpPr>
          <p:cNvPr id="128025" name="Group 25"/>
          <p:cNvGrpSpPr>
            <a:grpSpLocks/>
          </p:cNvGrpSpPr>
          <p:nvPr userDrawn="1"/>
        </p:nvGrpSpPr>
        <p:grpSpPr bwMode="auto">
          <a:xfrm>
            <a:off x="0" y="0"/>
            <a:ext cx="9144000" cy="6858000"/>
            <a:chOff x="0" y="0"/>
            <a:chExt cx="5760" cy="4320"/>
          </a:xfrm>
        </p:grpSpPr>
        <p:pic>
          <p:nvPicPr>
            <p:cNvPr id="128026" name="Picture 26" descr="maintopright"/>
            <p:cNvPicPr>
              <a:picLocks noChangeAspect="1" noChangeArrowheads="1"/>
            </p:cNvPicPr>
            <p:nvPr userDrawn="1"/>
          </p:nvPicPr>
          <p:blipFill>
            <a:blip r:embed="rId2" cstate="print"/>
            <a:srcRect/>
            <a:stretch>
              <a:fillRect/>
            </a:stretch>
          </p:blipFill>
          <p:spPr bwMode="auto">
            <a:xfrm>
              <a:off x="5138" y="0"/>
              <a:ext cx="622" cy="253"/>
            </a:xfrm>
            <a:prstGeom prst="rect">
              <a:avLst/>
            </a:prstGeom>
            <a:noFill/>
          </p:spPr>
        </p:pic>
        <p:pic>
          <p:nvPicPr>
            <p:cNvPr id="128027" name="Picture 27" descr="mainmiddle"/>
            <p:cNvPicPr>
              <a:picLocks noChangeAspect="1" noChangeArrowheads="1"/>
            </p:cNvPicPr>
            <p:nvPr userDrawn="1"/>
          </p:nvPicPr>
          <p:blipFill>
            <a:blip r:embed="rId3" cstate="print"/>
            <a:srcRect/>
            <a:stretch>
              <a:fillRect/>
            </a:stretch>
          </p:blipFill>
          <p:spPr bwMode="auto">
            <a:xfrm>
              <a:off x="0" y="682"/>
              <a:ext cx="5760" cy="3398"/>
            </a:xfrm>
            <a:prstGeom prst="rect">
              <a:avLst/>
            </a:prstGeom>
            <a:solidFill>
              <a:srgbClr val="D8C090"/>
            </a:solidFill>
          </p:spPr>
        </p:pic>
        <p:pic>
          <p:nvPicPr>
            <p:cNvPr id="128028" name="Picture 28" descr="maintopleft"/>
            <p:cNvPicPr>
              <a:picLocks noChangeAspect="1" noChangeArrowheads="1"/>
            </p:cNvPicPr>
            <p:nvPr userDrawn="1"/>
          </p:nvPicPr>
          <p:blipFill>
            <a:blip r:embed="rId4" cstate="print"/>
            <a:srcRect/>
            <a:stretch>
              <a:fillRect/>
            </a:stretch>
          </p:blipFill>
          <p:spPr bwMode="auto">
            <a:xfrm>
              <a:off x="0" y="0"/>
              <a:ext cx="2689" cy="659"/>
            </a:xfrm>
            <a:prstGeom prst="rect">
              <a:avLst/>
            </a:prstGeom>
            <a:noFill/>
          </p:spPr>
        </p:pic>
        <p:pic>
          <p:nvPicPr>
            <p:cNvPr id="128029" name="Picture 29" descr="mainbottom"/>
            <p:cNvPicPr>
              <a:picLocks noChangeAspect="1" noChangeArrowheads="1"/>
            </p:cNvPicPr>
            <p:nvPr userDrawn="1"/>
          </p:nvPicPr>
          <p:blipFill>
            <a:blip r:embed="rId5" cstate="print"/>
            <a:srcRect/>
            <a:stretch>
              <a:fillRect/>
            </a:stretch>
          </p:blipFill>
          <p:spPr bwMode="auto">
            <a:xfrm>
              <a:off x="0" y="4080"/>
              <a:ext cx="1907" cy="240"/>
            </a:xfrm>
            <a:prstGeom prst="rect">
              <a:avLst/>
            </a:prstGeom>
            <a:noFill/>
          </p:spPr>
        </p:pic>
      </p:grpSp>
      <p:sp>
        <p:nvSpPr>
          <p:cNvPr id="128021" name="Line 21"/>
          <p:cNvSpPr>
            <a:spLocks noChangeShapeType="1"/>
          </p:cNvSpPr>
          <p:nvPr userDrawn="1"/>
        </p:nvSpPr>
        <p:spPr bwMode="auto">
          <a:xfrm>
            <a:off x="0" y="1066800"/>
            <a:ext cx="9144000" cy="0"/>
          </a:xfrm>
          <a:prstGeom prst="line">
            <a:avLst/>
          </a:prstGeom>
          <a:noFill/>
          <a:ln w="38100">
            <a:solidFill>
              <a:srgbClr val="A81E10"/>
            </a:solidFill>
            <a:round/>
            <a:headEnd/>
            <a:tailEnd/>
          </a:ln>
          <a:effectLst/>
        </p:spPr>
        <p:txBody>
          <a:bodyPr/>
          <a:lstStyle/>
          <a:p>
            <a:endParaRPr lang="en-US"/>
          </a:p>
        </p:txBody>
      </p:sp>
      <p:sp>
        <p:nvSpPr>
          <p:cNvPr id="128022" name="Oval 22" descr="Green marble"/>
          <p:cNvSpPr>
            <a:spLocks noChangeArrowheads="1"/>
          </p:cNvSpPr>
          <p:nvPr userDrawn="1"/>
        </p:nvSpPr>
        <p:spPr bwMode="auto">
          <a:xfrm>
            <a:off x="152400" y="152400"/>
            <a:ext cx="1981200" cy="1828800"/>
          </a:xfrm>
          <a:prstGeom prst="ellipse">
            <a:avLst/>
          </a:prstGeom>
          <a:blipFill dpi="0" rotWithShape="1">
            <a:blip r:embed="rId6" cstate="print"/>
            <a:srcRect/>
            <a:tile tx="0" ty="0" sx="100000" sy="100000" flip="none" algn="tl"/>
          </a:blipFill>
          <a:ln w="25400">
            <a:solidFill>
              <a:srgbClr val="A81E10"/>
            </a:solidFill>
            <a:round/>
            <a:headEnd/>
            <a:tailEnd/>
          </a:ln>
          <a:effectLst/>
        </p:spPr>
        <p:txBody>
          <a:bodyPr wrap="none" anchor="ctr"/>
          <a:lstStyle/>
          <a:p>
            <a:endParaRPr lang="en-US"/>
          </a:p>
        </p:txBody>
      </p:sp>
      <p:pic>
        <p:nvPicPr>
          <p:cNvPr id="128023" name="Picture 23" descr="Belch8e_finalcover"/>
          <p:cNvPicPr>
            <a:picLocks noChangeAspect="1" noChangeArrowheads="1"/>
          </p:cNvPicPr>
          <p:nvPr userDrawn="1"/>
        </p:nvPicPr>
        <p:blipFill>
          <a:blip r:embed="rId7" cstate="print"/>
          <a:srcRect/>
          <a:stretch>
            <a:fillRect/>
          </a:stretch>
        </p:blipFill>
        <p:spPr bwMode="auto">
          <a:xfrm>
            <a:off x="6678613" y="304800"/>
            <a:ext cx="2146300" cy="2743200"/>
          </a:xfrm>
          <a:prstGeom prst="rect">
            <a:avLst/>
          </a:prstGeom>
          <a:noFill/>
        </p:spPr>
      </p:pic>
      <p:sp>
        <p:nvSpPr>
          <p:cNvPr id="128024" name="Text Box 24"/>
          <p:cNvSpPr txBox="1">
            <a:spLocks noChangeArrowheads="1"/>
          </p:cNvSpPr>
          <p:nvPr userDrawn="1"/>
        </p:nvSpPr>
        <p:spPr bwMode="auto">
          <a:xfrm>
            <a:off x="381000" y="228600"/>
            <a:ext cx="1524000" cy="1555750"/>
          </a:xfrm>
          <a:prstGeom prst="rect">
            <a:avLst/>
          </a:prstGeom>
          <a:noFill/>
          <a:ln w="12700">
            <a:noFill/>
            <a:miter lim="800000"/>
            <a:headEnd/>
            <a:tailEnd/>
          </a:ln>
          <a:effectLst/>
        </p:spPr>
        <p:txBody>
          <a:bodyPr>
            <a:spAutoFit/>
          </a:bodyPr>
          <a:lstStyle/>
          <a:p>
            <a:pPr>
              <a:spcBef>
                <a:spcPct val="50000"/>
              </a:spcBef>
            </a:pPr>
            <a:r>
              <a:rPr lang="en-US" sz="9600" b="1">
                <a:solidFill>
                  <a:srgbClr val="FFCC00"/>
                </a:solidFill>
                <a:latin typeface="Baskerville Old Face" pitchFamily="18" charset="0"/>
              </a:rPr>
              <a:t>1</a:t>
            </a:r>
          </a:p>
        </p:txBody>
      </p:sp>
      <p:sp>
        <p:nvSpPr>
          <p:cNvPr id="128031" name="Rectangle 31"/>
          <p:cNvSpPr>
            <a:spLocks noChangeArrowheads="1"/>
          </p:cNvSpPr>
          <p:nvPr userDrawn="1"/>
        </p:nvSpPr>
        <p:spPr bwMode="auto">
          <a:xfrm>
            <a:off x="1600200" y="3641725"/>
            <a:ext cx="6400800" cy="1066800"/>
          </a:xfrm>
          <a:prstGeom prst="rect">
            <a:avLst/>
          </a:prstGeom>
          <a:noFill/>
          <a:ln w="9525">
            <a:noFill/>
            <a:miter lim="800000"/>
            <a:headEnd/>
            <a:tailEnd/>
          </a:ln>
          <a:effectLst>
            <a:outerShdw dist="28398" dir="1593903" algn="ctr" rotWithShape="0">
              <a:srgbClr val="808080">
                <a:alpha val="50000"/>
              </a:srgbClr>
            </a:outerShdw>
          </a:effectLst>
        </p:spPr>
        <p:txBody>
          <a:bodyPr anchor="ctr">
            <a:spAutoFit/>
          </a:bodyPr>
          <a:lstStyle/>
          <a:p>
            <a:pPr eaLnBrk="1" hangingPunct="1"/>
            <a:r>
              <a:rPr lang="en-US" sz="3200">
                <a:solidFill>
                  <a:schemeClr val="bg1"/>
                </a:solidFill>
              </a:rPr>
              <a:t>An Introduction to Integrated Marketing Communications</a:t>
            </a:r>
          </a:p>
        </p:txBody>
      </p:sp>
      <p:sp>
        <p:nvSpPr>
          <p:cNvPr id="128033" name="Rectangle 33" descr="Green marble"/>
          <p:cNvSpPr>
            <a:spLocks noChangeArrowheads="1"/>
          </p:cNvSpPr>
          <p:nvPr userDrawn="1"/>
        </p:nvSpPr>
        <p:spPr bwMode="auto">
          <a:xfrm>
            <a:off x="0" y="6477000"/>
            <a:ext cx="9144000" cy="381000"/>
          </a:xfrm>
          <a:prstGeom prst="rect">
            <a:avLst/>
          </a:prstGeom>
          <a:blipFill dpi="0" rotWithShape="1">
            <a:blip r:embed="rId6" cstate="print"/>
            <a:srcRect/>
            <a:tile tx="0" ty="0" sx="100000" sy="100000" flip="none" algn="tl"/>
          </a:blipFill>
          <a:ln w="9525">
            <a:noFill/>
            <a:miter lim="800000"/>
            <a:headEnd/>
            <a:tailEnd/>
          </a:ln>
          <a:effectLst/>
        </p:spPr>
        <p:txBody>
          <a:bodyPr wrap="none" anchor="ctr"/>
          <a:lstStyle/>
          <a:p>
            <a:endParaRPr lang="en-US"/>
          </a:p>
        </p:txBody>
      </p:sp>
      <p:sp>
        <p:nvSpPr>
          <p:cNvPr id="128032" name="Text Box 32"/>
          <p:cNvSpPr txBox="1">
            <a:spLocks noChangeArrowheads="1"/>
          </p:cNvSpPr>
          <p:nvPr userDrawn="1"/>
        </p:nvSpPr>
        <p:spPr bwMode="auto">
          <a:xfrm>
            <a:off x="0" y="6629400"/>
            <a:ext cx="9144000" cy="228600"/>
          </a:xfrm>
          <a:prstGeom prst="rect">
            <a:avLst/>
          </a:prstGeom>
          <a:noFill/>
          <a:ln w="9525">
            <a:noFill/>
            <a:miter lim="800000"/>
            <a:headEnd/>
            <a:tailEnd/>
          </a:ln>
          <a:effectLst/>
        </p:spPr>
        <p:txBody>
          <a:bodyPr>
            <a:spAutoFit/>
          </a:bodyPr>
          <a:lstStyle/>
          <a:p>
            <a:pPr eaLnBrk="1" hangingPunct="1"/>
            <a:r>
              <a:rPr lang="en-US" sz="900">
                <a:solidFill>
                  <a:schemeClr val="bg1"/>
                </a:solidFill>
                <a:latin typeface="Times New Roman" pitchFamily="18" charset="0"/>
                <a:cs typeface="Times New Roman" pitchFamily="18" charset="0"/>
              </a:rPr>
              <a:t>© </a:t>
            </a:r>
            <a:r>
              <a:rPr lang="en-US" sz="900">
                <a:solidFill>
                  <a:schemeClr val="bg1"/>
                </a:solidFill>
                <a:latin typeface="Times New Roman" pitchFamily="18" charset="0"/>
              </a:rPr>
              <a:t>2008 McGraw-Hill Companies, Inc., McGraw-Hill/Irwin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8031"/>
                                        </p:tgtEl>
                                        <p:attrNameLst>
                                          <p:attrName>style.visibility</p:attrName>
                                        </p:attrNameLst>
                                      </p:cBhvr>
                                      <p:to>
                                        <p:strVal val="visible"/>
                                      </p:to>
                                    </p:set>
                                    <p:animEffect transition="in" filter="wipe(left)">
                                      <p:cBhvr>
                                        <p:cTn id="7" dur="1000"/>
                                        <p:tgtEl>
                                          <p:spTgt spid="1280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31" grpId="0" autoUpdateAnimBg="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F04B4D02-2A63-4299-8FE4-37CBFD0CF6FD}"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248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705600" cy="6248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74A9B75E-9CD8-41BF-BC89-FEBA6F762EC3}"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8CAF71FA-BF9C-4E2A-BA2E-1A387B19EF8E}"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70EFA771-DAC0-4255-9939-D8F733A2F8EB}"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219200"/>
            <a:ext cx="41910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19200"/>
            <a:ext cx="41910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236D8A48-8199-47E0-98D3-6E72A999F16B}"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1986AF66-C041-4782-8850-6C749AAEE914}"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3612DEB6-72CE-4600-9B38-D6CBD0198C8F}"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2991EA28-15CA-4945-8FAC-B992EA9A4BCB}"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5F2AD1DE-4DE1-4E20-987C-328E1512F7D7}"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8A4BDBC6-E4F8-4745-8C6A-2F3F3D8AC2F5}"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8" name="Rectangle 14"/>
          <p:cNvSpPr>
            <a:spLocks noChangeArrowheads="1"/>
          </p:cNvSpPr>
          <p:nvPr userDrawn="1"/>
        </p:nvSpPr>
        <p:spPr bwMode="auto">
          <a:xfrm>
            <a:off x="0" y="762000"/>
            <a:ext cx="9144000" cy="6096000"/>
          </a:xfrm>
          <a:prstGeom prst="rect">
            <a:avLst/>
          </a:prstGeom>
          <a:solidFill>
            <a:srgbClr val="D8C090"/>
          </a:solidFill>
          <a:ln w="9525">
            <a:noFill/>
            <a:miter lim="800000"/>
            <a:headEnd/>
            <a:tailEnd/>
          </a:ln>
          <a:effectLst/>
        </p:spPr>
        <p:txBody>
          <a:bodyPr wrap="none" anchor="ctr"/>
          <a:lstStyle/>
          <a:p>
            <a:endParaRPr lang="en-US"/>
          </a:p>
        </p:txBody>
      </p:sp>
      <p:sp>
        <p:nvSpPr>
          <p:cNvPr id="1027" name="Rectangle 3"/>
          <p:cNvSpPr>
            <a:spLocks noGrp="1" noChangeArrowheads="1"/>
          </p:cNvSpPr>
          <p:nvPr>
            <p:ph type="body" idx="1"/>
          </p:nvPr>
        </p:nvSpPr>
        <p:spPr bwMode="auto">
          <a:xfrm>
            <a:off x="304800" y="1219200"/>
            <a:ext cx="8534400" cy="5029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6858000" y="64770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Times New Roman" pitchFamily="18" charset="0"/>
              </a:defRPr>
            </a:lvl1pPr>
          </a:lstStyle>
          <a:p>
            <a:fld id="{18FB2AF5-C752-42D5-A864-7BC4E32F2BB7}" type="slidenum">
              <a:rPr lang="en-US"/>
              <a:pPr/>
              <a:t>‹#›</a:t>
            </a:fld>
            <a:endParaRPr lang="en-US"/>
          </a:p>
        </p:txBody>
      </p:sp>
      <p:sp>
        <p:nvSpPr>
          <p:cNvPr id="1040" name="Line 16"/>
          <p:cNvSpPr>
            <a:spLocks noChangeShapeType="1"/>
          </p:cNvSpPr>
          <p:nvPr userDrawn="1"/>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sp>
        <p:nvSpPr>
          <p:cNvPr id="1026" name="Rectangle 2"/>
          <p:cNvSpPr>
            <a:spLocks noGrp="1" noChangeArrowheads="1"/>
          </p:cNvSpPr>
          <p:nvPr>
            <p:ph type="title"/>
          </p:nvPr>
        </p:nvSpPr>
        <p:spPr bwMode="auto">
          <a:xfrm>
            <a:off x="0" y="0"/>
            <a:ext cx="9144000" cy="762000"/>
          </a:xfrm>
          <a:prstGeom prst="rect">
            <a:avLst/>
          </a:prstGeom>
          <a:gradFill rotWithShape="1">
            <a:gsLst>
              <a:gs pos="0">
                <a:srgbClr val="A81E10">
                  <a:gamma/>
                  <a:shade val="46275"/>
                  <a:invGamma/>
                </a:srgbClr>
              </a:gs>
              <a:gs pos="100000">
                <a:srgbClr val="A81E10"/>
              </a:gs>
            </a:gsLst>
            <a:lin ang="5400000" scaled="1"/>
          </a:grad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3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itchFamily="34" charset="0"/>
        </a:defRPr>
      </a:lvl2pPr>
      <a:lvl3pPr algn="ctr" rtl="0" fontAlgn="base">
        <a:spcBef>
          <a:spcPct val="0"/>
        </a:spcBef>
        <a:spcAft>
          <a:spcPct val="0"/>
        </a:spcAft>
        <a:defRPr sz="3200">
          <a:solidFill>
            <a:schemeClr val="bg1"/>
          </a:solidFill>
          <a:latin typeface="Verdana" pitchFamily="34" charset="0"/>
        </a:defRPr>
      </a:lvl3pPr>
      <a:lvl4pPr algn="ctr" rtl="0" fontAlgn="base">
        <a:spcBef>
          <a:spcPct val="0"/>
        </a:spcBef>
        <a:spcAft>
          <a:spcPct val="0"/>
        </a:spcAft>
        <a:defRPr sz="3200">
          <a:solidFill>
            <a:schemeClr val="bg1"/>
          </a:solidFill>
          <a:latin typeface="Verdana" pitchFamily="34" charset="0"/>
        </a:defRPr>
      </a:lvl4pPr>
      <a:lvl5pPr algn="ctr" rtl="0" fontAlgn="base">
        <a:spcBef>
          <a:spcPct val="0"/>
        </a:spcBef>
        <a:spcAft>
          <a:spcPct val="0"/>
        </a:spcAft>
        <a:defRPr sz="3200">
          <a:solidFill>
            <a:schemeClr val="bg1"/>
          </a:solidFill>
          <a:latin typeface="Verdana" pitchFamily="34" charset="0"/>
        </a:defRPr>
      </a:lvl5pPr>
      <a:lvl6pPr marL="457200" algn="ctr" rtl="0" fontAlgn="base">
        <a:spcBef>
          <a:spcPct val="0"/>
        </a:spcBef>
        <a:spcAft>
          <a:spcPct val="0"/>
        </a:spcAft>
        <a:defRPr sz="3200">
          <a:solidFill>
            <a:schemeClr val="bg1"/>
          </a:solidFill>
          <a:latin typeface="Verdana" pitchFamily="34" charset="0"/>
        </a:defRPr>
      </a:lvl6pPr>
      <a:lvl7pPr marL="914400" algn="ctr" rtl="0" fontAlgn="base">
        <a:spcBef>
          <a:spcPct val="0"/>
        </a:spcBef>
        <a:spcAft>
          <a:spcPct val="0"/>
        </a:spcAft>
        <a:defRPr sz="3200">
          <a:solidFill>
            <a:schemeClr val="bg1"/>
          </a:solidFill>
          <a:latin typeface="Verdana" pitchFamily="34" charset="0"/>
        </a:defRPr>
      </a:lvl7pPr>
      <a:lvl8pPr marL="1371600" algn="ctr" rtl="0" fontAlgn="base">
        <a:spcBef>
          <a:spcPct val="0"/>
        </a:spcBef>
        <a:spcAft>
          <a:spcPct val="0"/>
        </a:spcAft>
        <a:defRPr sz="3200">
          <a:solidFill>
            <a:schemeClr val="bg1"/>
          </a:solidFill>
          <a:latin typeface="Verdana" pitchFamily="34" charset="0"/>
        </a:defRPr>
      </a:lvl8pPr>
      <a:lvl9pPr marL="1828800" algn="ctr" rtl="0" fontAlgn="base">
        <a:spcBef>
          <a:spcPct val="0"/>
        </a:spcBef>
        <a:spcAft>
          <a:spcPct val="0"/>
        </a:spcAft>
        <a:defRPr sz="3200">
          <a:solidFill>
            <a:schemeClr val="bg1"/>
          </a:solidFill>
          <a:latin typeface="Verdana" pitchFamily="34" charset="0"/>
        </a:defRPr>
      </a:lvl9pPr>
    </p:titleStyle>
    <p:bodyStyle>
      <a:lvl1pPr marL="342900" indent="-342900" algn="l" rtl="0" fontAlgn="base">
        <a:spcBef>
          <a:spcPct val="20000"/>
        </a:spcBef>
        <a:spcAft>
          <a:spcPct val="0"/>
        </a:spcAft>
        <a:buChar char="•"/>
        <a:defRPr sz="3200">
          <a:solidFill>
            <a:srgbClr val="006600"/>
          </a:solidFill>
          <a:latin typeface="+mn-lt"/>
          <a:ea typeface="+mn-ea"/>
          <a:cs typeface="+mn-cs"/>
        </a:defRPr>
      </a:lvl1pPr>
      <a:lvl2pPr marL="742950" indent="-285750" algn="l" rtl="0" fontAlgn="base">
        <a:spcBef>
          <a:spcPct val="20000"/>
        </a:spcBef>
        <a:spcAft>
          <a:spcPct val="0"/>
        </a:spcAft>
        <a:buChar char="–"/>
        <a:defRPr sz="2800">
          <a:solidFill>
            <a:srgbClr val="A81E10"/>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xml"/><Relationship Id="rId1" Type="http://schemas.openxmlformats.org/officeDocument/2006/relationships/vmlDrawing" Target="../drawings/vmlDrawing2.vml"/><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Microsoft_Office_Excel_Chart1.xls"/></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089" name="Group 41"/>
          <p:cNvGrpSpPr>
            <a:grpSpLocks/>
          </p:cNvGrpSpPr>
          <p:nvPr/>
        </p:nvGrpSpPr>
        <p:grpSpPr bwMode="auto">
          <a:xfrm>
            <a:off x="0" y="0"/>
            <a:ext cx="9144000" cy="6858000"/>
            <a:chOff x="0" y="0"/>
            <a:chExt cx="5760" cy="4320"/>
          </a:xfrm>
        </p:grpSpPr>
        <p:pic>
          <p:nvPicPr>
            <p:cNvPr id="2090" name="Picture 42" descr="maintopright"/>
            <p:cNvPicPr>
              <a:picLocks noChangeAspect="1" noChangeArrowheads="1"/>
            </p:cNvPicPr>
            <p:nvPr/>
          </p:nvPicPr>
          <p:blipFill>
            <a:blip r:embed="rId3" cstate="print"/>
            <a:srcRect/>
            <a:stretch>
              <a:fillRect/>
            </a:stretch>
          </p:blipFill>
          <p:spPr bwMode="auto">
            <a:xfrm>
              <a:off x="5138" y="0"/>
              <a:ext cx="622" cy="253"/>
            </a:xfrm>
            <a:prstGeom prst="rect">
              <a:avLst/>
            </a:prstGeom>
            <a:noFill/>
          </p:spPr>
        </p:pic>
        <p:pic>
          <p:nvPicPr>
            <p:cNvPr id="2091" name="Picture 43" descr="mainmiddle"/>
            <p:cNvPicPr>
              <a:picLocks noChangeAspect="1" noChangeArrowheads="1"/>
            </p:cNvPicPr>
            <p:nvPr/>
          </p:nvPicPr>
          <p:blipFill>
            <a:blip r:embed="rId4" cstate="print"/>
            <a:srcRect/>
            <a:stretch>
              <a:fillRect/>
            </a:stretch>
          </p:blipFill>
          <p:spPr bwMode="auto">
            <a:xfrm>
              <a:off x="0" y="682"/>
              <a:ext cx="5760" cy="3398"/>
            </a:xfrm>
            <a:prstGeom prst="rect">
              <a:avLst/>
            </a:prstGeom>
            <a:solidFill>
              <a:srgbClr val="D8C090"/>
            </a:solidFill>
          </p:spPr>
        </p:pic>
        <p:pic>
          <p:nvPicPr>
            <p:cNvPr id="2092" name="Picture 44" descr="maintopleft"/>
            <p:cNvPicPr>
              <a:picLocks noChangeAspect="1" noChangeArrowheads="1"/>
            </p:cNvPicPr>
            <p:nvPr/>
          </p:nvPicPr>
          <p:blipFill>
            <a:blip r:embed="rId5" cstate="print"/>
            <a:srcRect/>
            <a:stretch>
              <a:fillRect/>
            </a:stretch>
          </p:blipFill>
          <p:spPr bwMode="auto">
            <a:xfrm>
              <a:off x="0" y="0"/>
              <a:ext cx="2689" cy="659"/>
            </a:xfrm>
            <a:prstGeom prst="rect">
              <a:avLst/>
            </a:prstGeom>
            <a:noFill/>
          </p:spPr>
        </p:pic>
        <p:pic>
          <p:nvPicPr>
            <p:cNvPr id="2093" name="Picture 45" descr="mainbottom"/>
            <p:cNvPicPr>
              <a:picLocks noChangeAspect="1" noChangeArrowheads="1"/>
            </p:cNvPicPr>
            <p:nvPr/>
          </p:nvPicPr>
          <p:blipFill>
            <a:blip r:embed="rId6" cstate="print"/>
            <a:srcRect/>
            <a:stretch>
              <a:fillRect/>
            </a:stretch>
          </p:blipFill>
          <p:spPr bwMode="auto">
            <a:xfrm>
              <a:off x="0" y="4080"/>
              <a:ext cx="1907" cy="240"/>
            </a:xfrm>
            <a:prstGeom prst="rect">
              <a:avLst/>
            </a:prstGeom>
            <a:noFill/>
          </p:spPr>
        </p:pic>
      </p:grpSp>
      <p:sp>
        <p:nvSpPr>
          <p:cNvPr id="2051" name="Rectangle 3" descr="Green marble"/>
          <p:cNvSpPr>
            <a:spLocks noChangeArrowheads="1"/>
          </p:cNvSpPr>
          <p:nvPr/>
        </p:nvSpPr>
        <p:spPr bwMode="auto">
          <a:xfrm>
            <a:off x="0" y="6477000"/>
            <a:ext cx="9144000" cy="381000"/>
          </a:xfrm>
          <a:prstGeom prst="rect">
            <a:avLst/>
          </a:prstGeom>
          <a:blipFill dpi="0" rotWithShape="1">
            <a:blip r:embed="rId7" cstate="print"/>
            <a:srcRect/>
            <a:tile tx="0" ty="0" sx="100000" sy="100000" flip="none" algn="tl"/>
          </a:blipFill>
          <a:ln w="9525">
            <a:noFill/>
            <a:miter lim="800000"/>
            <a:headEnd/>
            <a:tailEnd/>
          </a:ln>
          <a:effectLst/>
        </p:spPr>
        <p:txBody>
          <a:bodyPr wrap="none" anchor="ctr"/>
          <a:lstStyle/>
          <a:p>
            <a:endParaRPr lang="en-US"/>
          </a:p>
        </p:txBody>
      </p:sp>
      <p:sp>
        <p:nvSpPr>
          <p:cNvPr id="2053" name="Line 5"/>
          <p:cNvSpPr>
            <a:spLocks noChangeShapeType="1"/>
          </p:cNvSpPr>
          <p:nvPr/>
        </p:nvSpPr>
        <p:spPr bwMode="auto">
          <a:xfrm>
            <a:off x="0" y="1066800"/>
            <a:ext cx="9144000" cy="0"/>
          </a:xfrm>
          <a:prstGeom prst="line">
            <a:avLst/>
          </a:prstGeom>
          <a:noFill/>
          <a:ln w="38100">
            <a:solidFill>
              <a:srgbClr val="A81E10"/>
            </a:solidFill>
            <a:round/>
            <a:headEnd/>
            <a:tailEnd/>
          </a:ln>
          <a:effectLst/>
        </p:spPr>
        <p:txBody>
          <a:bodyPr/>
          <a:lstStyle/>
          <a:p>
            <a:endParaRPr lang="en-US"/>
          </a:p>
        </p:txBody>
      </p:sp>
      <p:sp>
        <p:nvSpPr>
          <p:cNvPr id="2078" name="Oval 30" descr="Green marble"/>
          <p:cNvSpPr>
            <a:spLocks noChangeArrowheads="1"/>
          </p:cNvSpPr>
          <p:nvPr/>
        </p:nvSpPr>
        <p:spPr bwMode="auto">
          <a:xfrm>
            <a:off x="152400" y="152400"/>
            <a:ext cx="1981200" cy="1828800"/>
          </a:xfrm>
          <a:prstGeom prst="ellipse">
            <a:avLst/>
          </a:prstGeom>
          <a:blipFill dpi="0" rotWithShape="1">
            <a:blip r:embed="rId7" cstate="print"/>
            <a:srcRect/>
            <a:tile tx="0" ty="0" sx="100000" sy="100000" flip="none" algn="tl"/>
          </a:blipFill>
          <a:ln w="25400">
            <a:solidFill>
              <a:srgbClr val="A81E10"/>
            </a:solidFill>
            <a:round/>
            <a:headEnd/>
            <a:tailEnd/>
          </a:ln>
          <a:effectLst/>
        </p:spPr>
        <p:txBody>
          <a:bodyPr wrap="none" anchor="ctr"/>
          <a:lstStyle/>
          <a:p>
            <a:endParaRPr lang="en-US"/>
          </a:p>
        </p:txBody>
      </p:sp>
      <p:sp>
        <p:nvSpPr>
          <p:cNvPr id="2050" name="Rectangle 2"/>
          <p:cNvSpPr>
            <a:spLocks noGrp="1" noChangeArrowheads="1"/>
          </p:cNvSpPr>
          <p:nvPr>
            <p:ph type="title"/>
          </p:nvPr>
        </p:nvSpPr>
        <p:spPr>
          <a:xfrm>
            <a:off x="1600200" y="3641725"/>
            <a:ext cx="6400800" cy="1066800"/>
          </a:xfrm>
          <a:noFill/>
          <a:effectLst>
            <a:outerShdw dist="28398" dir="1593903" algn="ctr" rotWithShape="0">
              <a:srgbClr val="808080">
                <a:alpha val="50000"/>
              </a:srgbClr>
            </a:outerShdw>
          </a:effectLst>
        </p:spPr>
        <p:txBody>
          <a:bodyPr>
            <a:spAutoFit/>
          </a:bodyPr>
          <a:lstStyle/>
          <a:p>
            <a:pPr algn="l"/>
            <a:r>
              <a:rPr lang="en-US">
                <a:solidFill>
                  <a:srgbClr val="A81E10"/>
                </a:solidFill>
              </a:rPr>
              <a:t>An Introduction to Integrated Marketing Communications</a:t>
            </a:r>
          </a:p>
        </p:txBody>
      </p:sp>
      <p:sp>
        <p:nvSpPr>
          <p:cNvPr id="2080" name="Text Box 32"/>
          <p:cNvSpPr txBox="1">
            <a:spLocks noChangeArrowheads="1"/>
          </p:cNvSpPr>
          <p:nvPr/>
        </p:nvSpPr>
        <p:spPr bwMode="auto">
          <a:xfrm>
            <a:off x="381000" y="228600"/>
            <a:ext cx="1524000" cy="1555750"/>
          </a:xfrm>
          <a:prstGeom prst="rect">
            <a:avLst/>
          </a:prstGeom>
          <a:noFill/>
          <a:ln w="12700">
            <a:noFill/>
            <a:miter lim="800000"/>
            <a:headEnd/>
            <a:tailEnd/>
          </a:ln>
          <a:effectLst/>
        </p:spPr>
        <p:txBody>
          <a:bodyPr>
            <a:spAutoFit/>
          </a:bodyPr>
          <a:lstStyle/>
          <a:p>
            <a:pPr>
              <a:spcBef>
                <a:spcPct val="50000"/>
              </a:spcBef>
            </a:pPr>
            <a:r>
              <a:rPr lang="en-US" sz="9600" b="1">
                <a:solidFill>
                  <a:srgbClr val="FFCC00"/>
                </a:solidFill>
                <a:latin typeface="Baskerville Old Face" pitchFamily="18" charset="0"/>
              </a:rPr>
              <a:t>1</a:t>
            </a:r>
          </a:p>
        </p:txBody>
      </p:sp>
      <p:pic>
        <p:nvPicPr>
          <p:cNvPr id="2094" name="Picture 46" descr="Belch8e09ch_nm2"/>
          <p:cNvPicPr>
            <a:picLocks noChangeAspect="1" noChangeArrowheads="1"/>
          </p:cNvPicPr>
          <p:nvPr/>
        </p:nvPicPr>
        <p:blipFill>
          <a:blip r:embed="rId8" cstate="print"/>
          <a:srcRect/>
          <a:stretch>
            <a:fillRect/>
          </a:stretch>
        </p:blipFill>
        <p:spPr bwMode="auto">
          <a:xfrm>
            <a:off x="6477000" y="762000"/>
            <a:ext cx="1905000" cy="2438400"/>
          </a:xfrm>
          <a:prstGeom prst="rect">
            <a:avLst/>
          </a:prstGeom>
          <a:noFill/>
        </p:spPr>
      </p:pic>
      <p:sp>
        <p:nvSpPr>
          <p:cNvPr id="2095" name="Text Box 47"/>
          <p:cNvSpPr txBox="1">
            <a:spLocks noChangeArrowheads="1"/>
          </p:cNvSpPr>
          <p:nvPr/>
        </p:nvSpPr>
        <p:spPr bwMode="auto">
          <a:xfrm>
            <a:off x="93663" y="6565900"/>
            <a:ext cx="1204912" cy="228600"/>
          </a:xfrm>
          <a:prstGeom prst="rect">
            <a:avLst/>
          </a:prstGeom>
          <a:noFill/>
          <a:ln w="9525">
            <a:noFill/>
            <a:miter lim="800000"/>
            <a:headEnd/>
            <a:tailEnd/>
          </a:ln>
          <a:effectLst/>
        </p:spPr>
        <p:txBody>
          <a:bodyPr wrap="none">
            <a:spAutoFit/>
          </a:bodyPr>
          <a:lstStyle/>
          <a:p>
            <a:r>
              <a:rPr lang="en-US" sz="900" b="1" i="1">
                <a:solidFill>
                  <a:schemeClr val="bg1"/>
                </a:solidFill>
                <a:latin typeface="Book Antiqua" pitchFamily="18" charset="0"/>
              </a:rPr>
              <a:t>McGraw-Hill/Irwin</a:t>
            </a:r>
          </a:p>
        </p:txBody>
      </p:sp>
      <p:sp>
        <p:nvSpPr>
          <p:cNvPr id="2096" name="Rectangle 48"/>
          <p:cNvSpPr>
            <a:spLocks noChangeArrowheads="1"/>
          </p:cNvSpPr>
          <p:nvPr/>
        </p:nvSpPr>
        <p:spPr bwMode="auto">
          <a:xfrm>
            <a:off x="5148263" y="6542088"/>
            <a:ext cx="3995737" cy="228600"/>
          </a:xfrm>
          <a:prstGeom prst="rect">
            <a:avLst/>
          </a:prstGeom>
          <a:noFill/>
          <a:ln w="9525">
            <a:noFill/>
            <a:miter lim="800000"/>
            <a:headEnd/>
            <a:tailEnd/>
          </a:ln>
          <a:effectLst/>
        </p:spPr>
        <p:txBody>
          <a:bodyPr wrap="none">
            <a:spAutoFit/>
          </a:bodyPr>
          <a:lstStyle/>
          <a:p>
            <a:pPr algn="r"/>
            <a:r>
              <a:rPr lang="en-US" sz="900" b="1" i="1">
                <a:solidFill>
                  <a:schemeClr val="bg1"/>
                </a:solidFill>
                <a:latin typeface="Book Antiqua" pitchFamily="18" charset="0"/>
                <a:cs typeface="Times New Roman" pitchFamily="18" charset="0"/>
              </a:rPr>
              <a:t>Copyright </a:t>
            </a:r>
            <a:r>
              <a:rPr lang="en-US" sz="900" b="1" i="1">
                <a:solidFill>
                  <a:schemeClr val="bg1"/>
                </a:solidFill>
                <a:latin typeface="Book Antiqua"/>
                <a:cs typeface="Times New Roman" pitchFamily="18" charset="0"/>
                <a:sym typeface="Symbol" pitchFamily="18" charset="2"/>
              </a:rPr>
              <a:t>©</a:t>
            </a:r>
            <a:r>
              <a:rPr lang="en-US" sz="900" b="1" i="1">
                <a:solidFill>
                  <a:schemeClr val="bg1"/>
                </a:solidFill>
                <a:latin typeface="Book Antiqua" pitchFamily="18" charset="0"/>
                <a:cs typeface="Times New Roman" pitchFamily="18" charset="0"/>
              </a:rPr>
              <a:t> 2009 by The McGraw-Hill Companies, Inc. All rights reserved.</a:t>
            </a: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left)">
                                      <p:cBhvr>
                                        <p:cTn id="7" dur="1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r>
              <a:rPr lang="en-US"/>
              <a:t>What is Marketing?</a:t>
            </a:r>
          </a:p>
        </p:txBody>
      </p:sp>
      <p:sp>
        <p:nvSpPr>
          <p:cNvPr id="143363" name="Rectangle 3"/>
          <p:cNvSpPr>
            <a:spLocks noGrp="1" noChangeArrowheads="1"/>
          </p:cNvSpPr>
          <p:nvPr>
            <p:ph type="body" idx="1"/>
          </p:nvPr>
        </p:nvSpPr>
        <p:spPr>
          <a:xfrm>
            <a:off x="304800" y="1219200"/>
            <a:ext cx="4876800" cy="5029200"/>
          </a:xfrm>
        </p:spPr>
        <p:txBody>
          <a:bodyPr/>
          <a:lstStyle/>
          <a:p>
            <a:r>
              <a:rPr lang="en-US" sz="2800">
                <a:solidFill>
                  <a:schemeClr val="tx1"/>
                </a:solidFill>
              </a:rPr>
              <a:t>An organizational function</a:t>
            </a:r>
          </a:p>
          <a:p>
            <a:r>
              <a:rPr lang="en-US" sz="2800">
                <a:solidFill>
                  <a:schemeClr val="tx1"/>
                </a:solidFill>
              </a:rPr>
              <a:t>Processes for creating, communicating, and delivering value to customers</a:t>
            </a:r>
          </a:p>
          <a:p>
            <a:r>
              <a:rPr lang="en-US" sz="2800">
                <a:solidFill>
                  <a:schemeClr val="tx1"/>
                </a:solidFill>
              </a:rPr>
              <a:t>Managing customer relationships in ways that benefit the organization and its stakeholders</a:t>
            </a:r>
          </a:p>
        </p:txBody>
      </p:sp>
      <p:sp>
        <p:nvSpPr>
          <p:cNvPr id="143365" name="Rectangle 5"/>
          <p:cNvSpPr>
            <a:spLocks noChangeArrowheads="1"/>
          </p:cNvSpPr>
          <p:nvPr/>
        </p:nvSpPr>
        <p:spPr bwMode="auto">
          <a:xfrm>
            <a:off x="5257800" y="4495800"/>
            <a:ext cx="3505200" cy="838200"/>
          </a:xfrm>
          <a:prstGeom prst="rect">
            <a:avLst/>
          </a:prstGeom>
          <a:solidFill>
            <a:srgbClr val="C4E4B2"/>
          </a:solidFill>
          <a:ln w="25400">
            <a:solidFill>
              <a:schemeClr val="tx1"/>
            </a:solidFill>
            <a:miter lim="800000"/>
            <a:headEnd/>
            <a:tailEnd/>
          </a:ln>
          <a:effectLst>
            <a:outerShdw dist="71842" dir="2700000" algn="ctr" rotWithShape="0">
              <a:schemeClr val="tx2"/>
            </a:outerShdw>
          </a:effectLst>
        </p:spPr>
        <p:txBody>
          <a:bodyPr anchor="ctr"/>
          <a:lstStyle/>
          <a:p>
            <a:r>
              <a:rPr lang="en-US"/>
              <a:t>Customer relationship management (CRM)</a:t>
            </a:r>
          </a:p>
        </p:txBody>
      </p:sp>
      <p:sp>
        <p:nvSpPr>
          <p:cNvPr id="143366" name="Rectangle 6"/>
          <p:cNvSpPr>
            <a:spLocks noChangeArrowheads="1"/>
          </p:cNvSpPr>
          <p:nvPr/>
        </p:nvSpPr>
        <p:spPr bwMode="auto">
          <a:xfrm>
            <a:off x="5257800" y="1524000"/>
            <a:ext cx="3505200" cy="685800"/>
          </a:xfrm>
          <a:prstGeom prst="rect">
            <a:avLst/>
          </a:prstGeom>
          <a:solidFill>
            <a:srgbClr val="CCECFF"/>
          </a:solidFill>
          <a:ln w="25400">
            <a:solidFill>
              <a:schemeClr val="tx1"/>
            </a:solidFill>
            <a:miter lim="800000"/>
            <a:headEnd/>
            <a:tailEnd/>
          </a:ln>
          <a:effectLst>
            <a:outerShdw dist="71842" dir="2700000" algn="ctr" rotWithShape="0">
              <a:schemeClr val="tx2"/>
            </a:outerShdw>
          </a:effectLst>
        </p:spPr>
        <p:txBody>
          <a:bodyPr anchor="ctr"/>
          <a:lstStyle/>
          <a:p>
            <a:r>
              <a:rPr lang="en-US"/>
              <a:t>Value</a:t>
            </a:r>
          </a:p>
        </p:txBody>
      </p:sp>
      <p:sp>
        <p:nvSpPr>
          <p:cNvPr id="143367" name="Rectangle 7"/>
          <p:cNvSpPr>
            <a:spLocks noChangeArrowheads="1"/>
          </p:cNvSpPr>
          <p:nvPr/>
        </p:nvSpPr>
        <p:spPr bwMode="auto">
          <a:xfrm>
            <a:off x="5257800" y="2514600"/>
            <a:ext cx="3505200" cy="685800"/>
          </a:xfrm>
          <a:prstGeom prst="rect">
            <a:avLst/>
          </a:prstGeom>
          <a:solidFill>
            <a:srgbClr val="66CCFF"/>
          </a:solidFill>
          <a:ln w="25400">
            <a:solidFill>
              <a:schemeClr val="tx1"/>
            </a:solidFill>
            <a:miter lim="800000"/>
            <a:headEnd/>
            <a:tailEnd/>
          </a:ln>
          <a:effectLst>
            <a:outerShdw dist="71842" dir="2700000" algn="ctr" rotWithShape="0">
              <a:schemeClr val="tx2"/>
            </a:outerShdw>
          </a:effectLst>
        </p:spPr>
        <p:txBody>
          <a:bodyPr anchor="ctr"/>
          <a:lstStyle/>
          <a:p>
            <a:r>
              <a:rPr lang="en-US"/>
              <a:t>Relationship marketing</a:t>
            </a:r>
          </a:p>
        </p:txBody>
      </p:sp>
      <p:sp>
        <p:nvSpPr>
          <p:cNvPr id="143368" name="Rectangle 8"/>
          <p:cNvSpPr>
            <a:spLocks noChangeArrowheads="1"/>
          </p:cNvSpPr>
          <p:nvPr/>
        </p:nvSpPr>
        <p:spPr bwMode="auto">
          <a:xfrm>
            <a:off x="5257800" y="3505200"/>
            <a:ext cx="3505200" cy="685800"/>
          </a:xfrm>
          <a:prstGeom prst="rect">
            <a:avLst/>
          </a:prstGeom>
          <a:solidFill>
            <a:srgbClr val="33CCCC"/>
          </a:solidFill>
          <a:ln w="25400">
            <a:solidFill>
              <a:schemeClr val="tx1"/>
            </a:solidFill>
            <a:miter lim="800000"/>
            <a:headEnd/>
            <a:tailEnd/>
          </a:ln>
          <a:effectLst>
            <a:outerShdw dist="71842" dir="2700000" algn="ctr" rotWithShape="0">
              <a:schemeClr val="tx2"/>
            </a:outerShdw>
          </a:effectLst>
        </p:spPr>
        <p:txBody>
          <a:bodyPr anchor="ctr"/>
          <a:lstStyle/>
          <a:p>
            <a:pPr>
              <a:lnSpc>
                <a:spcPct val="90000"/>
              </a:lnSpc>
            </a:pPr>
            <a:r>
              <a:rPr lang="en-US"/>
              <a:t>Mass customization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3363">
                                            <p:txEl>
                                              <p:pRg st="0" end="0"/>
                                            </p:txEl>
                                          </p:spTgt>
                                        </p:tgtEl>
                                        <p:attrNameLst>
                                          <p:attrName>style.visibility</p:attrName>
                                        </p:attrNameLst>
                                      </p:cBhvr>
                                      <p:to>
                                        <p:strVal val="visible"/>
                                      </p:to>
                                    </p:set>
                                    <p:animEffect transition="in" filter="wipe(up)">
                                      <p:cBhvr>
                                        <p:cTn id="7" dur="2000"/>
                                        <p:tgtEl>
                                          <p:spTgt spid="143363">
                                            <p:txEl>
                                              <p:pRg st="0" end="0"/>
                                            </p:txEl>
                                          </p:spTgt>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143363">
                                            <p:txEl>
                                              <p:pRg st="1" end="1"/>
                                            </p:txEl>
                                          </p:spTgt>
                                        </p:tgtEl>
                                        <p:attrNameLst>
                                          <p:attrName>style.visibility</p:attrName>
                                        </p:attrNameLst>
                                      </p:cBhvr>
                                      <p:to>
                                        <p:strVal val="visible"/>
                                      </p:to>
                                    </p:set>
                                    <p:animEffect transition="in" filter="wipe(up)">
                                      <p:cBhvr>
                                        <p:cTn id="11" dur="2000"/>
                                        <p:tgtEl>
                                          <p:spTgt spid="143363">
                                            <p:txEl>
                                              <p:pRg st="1" end="1"/>
                                            </p:txEl>
                                          </p:spTgt>
                                        </p:tgtEl>
                                      </p:cBhvr>
                                    </p:animEffect>
                                  </p:childTnLst>
                                </p:cTn>
                              </p:par>
                            </p:childTnLst>
                          </p:cTn>
                        </p:par>
                        <p:par>
                          <p:cTn id="12" fill="hold">
                            <p:stCondLst>
                              <p:cond delay="4000"/>
                            </p:stCondLst>
                            <p:childTnLst>
                              <p:par>
                                <p:cTn id="13" presetID="22" presetClass="entr" presetSubtype="1" fill="hold" grpId="0" nodeType="afterEffect">
                                  <p:stCondLst>
                                    <p:cond delay="0"/>
                                  </p:stCondLst>
                                  <p:childTnLst>
                                    <p:set>
                                      <p:cBhvr>
                                        <p:cTn id="14" dur="1" fill="hold">
                                          <p:stCondLst>
                                            <p:cond delay="0"/>
                                          </p:stCondLst>
                                        </p:cTn>
                                        <p:tgtEl>
                                          <p:spTgt spid="143363">
                                            <p:txEl>
                                              <p:pRg st="2" end="2"/>
                                            </p:txEl>
                                          </p:spTgt>
                                        </p:tgtEl>
                                        <p:attrNameLst>
                                          <p:attrName>style.visibility</p:attrName>
                                        </p:attrNameLst>
                                      </p:cBhvr>
                                      <p:to>
                                        <p:strVal val="visible"/>
                                      </p:to>
                                    </p:set>
                                    <p:animEffect transition="in" filter="wipe(up)">
                                      <p:cBhvr>
                                        <p:cTn id="15" dur="2000"/>
                                        <p:tgtEl>
                                          <p:spTgt spid="14336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1" nodeType="clickEffect">
                                  <p:stCondLst>
                                    <p:cond delay="0"/>
                                  </p:stCondLst>
                                  <p:childTnLst>
                                    <p:set>
                                      <p:cBhvr>
                                        <p:cTn id="19" dur="1" fill="hold">
                                          <p:stCondLst>
                                            <p:cond delay="0"/>
                                          </p:stCondLst>
                                        </p:cTn>
                                        <p:tgtEl>
                                          <p:spTgt spid="143366"/>
                                        </p:tgtEl>
                                        <p:attrNameLst>
                                          <p:attrName>style.visibility</p:attrName>
                                        </p:attrNameLst>
                                      </p:cBhvr>
                                      <p:to>
                                        <p:strVal val="visible"/>
                                      </p:to>
                                    </p:set>
                                    <p:animEffect transition="in" filter="blinds(horizontal)">
                                      <p:cBhvr>
                                        <p:cTn id="20" dur="1000"/>
                                        <p:tgtEl>
                                          <p:spTgt spid="143366"/>
                                        </p:tgtEl>
                                      </p:cBhvr>
                                    </p:animEffect>
                                  </p:childTnLst>
                                </p:cTn>
                              </p:par>
                            </p:childTnLst>
                          </p:cTn>
                        </p:par>
                        <p:par>
                          <p:cTn id="21" fill="hold">
                            <p:stCondLst>
                              <p:cond delay="1000"/>
                            </p:stCondLst>
                            <p:childTnLst>
                              <p:par>
                                <p:cTn id="22" presetID="3" presetClass="entr" presetSubtype="10" fill="hold" grpId="1" nodeType="afterEffect">
                                  <p:stCondLst>
                                    <p:cond delay="0"/>
                                  </p:stCondLst>
                                  <p:childTnLst>
                                    <p:set>
                                      <p:cBhvr>
                                        <p:cTn id="23" dur="1" fill="hold">
                                          <p:stCondLst>
                                            <p:cond delay="0"/>
                                          </p:stCondLst>
                                        </p:cTn>
                                        <p:tgtEl>
                                          <p:spTgt spid="143367"/>
                                        </p:tgtEl>
                                        <p:attrNameLst>
                                          <p:attrName>style.visibility</p:attrName>
                                        </p:attrNameLst>
                                      </p:cBhvr>
                                      <p:to>
                                        <p:strVal val="visible"/>
                                      </p:to>
                                    </p:set>
                                    <p:animEffect transition="in" filter="blinds(horizontal)">
                                      <p:cBhvr>
                                        <p:cTn id="24" dur="1000"/>
                                        <p:tgtEl>
                                          <p:spTgt spid="143367"/>
                                        </p:tgtEl>
                                      </p:cBhvr>
                                    </p:animEffect>
                                  </p:childTnLst>
                                </p:cTn>
                              </p:par>
                            </p:childTnLst>
                          </p:cTn>
                        </p:par>
                        <p:par>
                          <p:cTn id="25" fill="hold">
                            <p:stCondLst>
                              <p:cond delay="2000"/>
                            </p:stCondLst>
                            <p:childTnLst>
                              <p:par>
                                <p:cTn id="26" presetID="3" presetClass="entr" presetSubtype="10" fill="hold" grpId="1" nodeType="afterEffect">
                                  <p:stCondLst>
                                    <p:cond delay="0"/>
                                  </p:stCondLst>
                                  <p:childTnLst>
                                    <p:set>
                                      <p:cBhvr>
                                        <p:cTn id="27" dur="1" fill="hold">
                                          <p:stCondLst>
                                            <p:cond delay="0"/>
                                          </p:stCondLst>
                                        </p:cTn>
                                        <p:tgtEl>
                                          <p:spTgt spid="143368"/>
                                        </p:tgtEl>
                                        <p:attrNameLst>
                                          <p:attrName>style.visibility</p:attrName>
                                        </p:attrNameLst>
                                      </p:cBhvr>
                                      <p:to>
                                        <p:strVal val="visible"/>
                                      </p:to>
                                    </p:set>
                                    <p:animEffect transition="in" filter="blinds(horizontal)">
                                      <p:cBhvr>
                                        <p:cTn id="28" dur="500"/>
                                        <p:tgtEl>
                                          <p:spTgt spid="143368"/>
                                        </p:tgtEl>
                                      </p:cBhvr>
                                    </p:animEffect>
                                  </p:childTnLst>
                                </p:cTn>
                              </p:par>
                            </p:childTnLst>
                          </p:cTn>
                        </p:par>
                        <p:par>
                          <p:cTn id="29" fill="hold">
                            <p:stCondLst>
                              <p:cond delay="2500"/>
                            </p:stCondLst>
                            <p:childTnLst>
                              <p:par>
                                <p:cTn id="30" presetID="3" presetClass="entr" presetSubtype="10" fill="hold" grpId="1" nodeType="afterEffect">
                                  <p:stCondLst>
                                    <p:cond delay="0"/>
                                  </p:stCondLst>
                                  <p:childTnLst>
                                    <p:set>
                                      <p:cBhvr>
                                        <p:cTn id="31" dur="1" fill="hold">
                                          <p:stCondLst>
                                            <p:cond delay="0"/>
                                          </p:stCondLst>
                                        </p:cTn>
                                        <p:tgtEl>
                                          <p:spTgt spid="143365"/>
                                        </p:tgtEl>
                                        <p:attrNameLst>
                                          <p:attrName>style.visibility</p:attrName>
                                        </p:attrNameLst>
                                      </p:cBhvr>
                                      <p:to>
                                        <p:strVal val="visible"/>
                                      </p:to>
                                    </p:set>
                                    <p:animEffect transition="in" filter="blinds(horizontal)">
                                      <p:cBhvr>
                                        <p:cTn id="32" dur="500"/>
                                        <p:tgtEl>
                                          <p:spTgt spid="143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3" grpId="0" build="p"/>
      <p:bldP spid="143365" grpId="1" animBg="1"/>
      <p:bldP spid="143366" grpId="1" animBg="1"/>
      <p:bldP spid="143367" grpId="1" animBg="1"/>
      <p:bldP spid="14336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r>
              <a:rPr lang="en-US"/>
              <a:t>The Scion Web Site</a:t>
            </a:r>
          </a:p>
        </p:txBody>
      </p:sp>
      <p:sp>
        <p:nvSpPr>
          <p:cNvPr id="145411" name="Rectangle 3"/>
          <p:cNvSpPr>
            <a:spLocks noGrp="1" noChangeArrowheads="1"/>
          </p:cNvSpPr>
          <p:nvPr>
            <p:ph type="body" idx="1"/>
          </p:nvPr>
        </p:nvSpPr>
        <p:spPr>
          <a:xfrm>
            <a:off x="1447800" y="5562600"/>
            <a:ext cx="6248400" cy="762000"/>
          </a:xfrm>
          <a:solidFill>
            <a:srgbClr val="FFE269"/>
          </a:solidFill>
        </p:spPr>
        <p:txBody>
          <a:bodyPr/>
          <a:lstStyle/>
          <a:p>
            <a:pPr marL="0" indent="0" algn="ctr">
              <a:spcBef>
                <a:spcPct val="0"/>
              </a:spcBef>
              <a:buFontTx/>
              <a:buNone/>
            </a:pPr>
            <a:r>
              <a:rPr lang="en-US" sz="2400">
                <a:solidFill>
                  <a:srgbClr val="A81E10"/>
                </a:solidFill>
              </a:rPr>
              <a:t>Consumers can now customize</a:t>
            </a:r>
            <a:br>
              <a:rPr lang="en-US" sz="2400">
                <a:solidFill>
                  <a:srgbClr val="A81E10"/>
                </a:solidFill>
              </a:rPr>
            </a:br>
            <a:r>
              <a:rPr lang="en-US" sz="2400">
                <a:solidFill>
                  <a:srgbClr val="A81E10"/>
                </a:solidFill>
              </a:rPr>
              <a:t>the car they want to purchase</a:t>
            </a:r>
          </a:p>
        </p:txBody>
      </p:sp>
      <p:pic>
        <p:nvPicPr>
          <p:cNvPr id="145412" name="Picture 4" descr="Scion web site"/>
          <p:cNvPicPr>
            <a:picLocks noChangeAspect="1" noChangeArrowheads="1"/>
          </p:cNvPicPr>
          <p:nvPr/>
        </p:nvPicPr>
        <p:blipFill>
          <a:blip r:embed="rId3" cstate="print"/>
          <a:srcRect/>
          <a:stretch>
            <a:fillRect/>
          </a:stretch>
        </p:blipFill>
        <p:spPr bwMode="auto">
          <a:xfrm>
            <a:off x="1447800" y="1143000"/>
            <a:ext cx="6172200" cy="419258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45411">
                                            <p:bg/>
                                          </p:spTgt>
                                        </p:tgtEl>
                                        <p:attrNameLst>
                                          <p:attrName>style.visibility</p:attrName>
                                        </p:attrNameLst>
                                      </p:cBhvr>
                                      <p:to>
                                        <p:strVal val="visible"/>
                                      </p:to>
                                    </p:set>
                                    <p:animEffect transition="in" filter="blinds(horizontal)">
                                      <p:cBhvr>
                                        <p:cTn id="7" dur="500"/>
                                        <p:tgtEl>
                                          <p:spTgt spid="145411">
                                            <p:bg/>
                                          </p:spTgt>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45411">
                                            <p:txEl>
                                              <p:pRg st="0" end="0"/>
                                            </p:txEl>
                                          </p:spTgt>
                                        </p:tgtEl>
                                        <p:attrNameLst>
                                          <p:attrName>style.visibility</p:attrName>
                                        </p:attrNameLst>
                                      </p:cBhvr>
                                      <p:to>
                                        <p:strVal val="visible"/>
                                      </p:to>
                                    </p:set>
                                    <p:animEffect transition="in" filter="blinds(horizontal)">
                                      <p:cBhvr>
                                        <p:cTn id="11" dur="500"/>
                                        <p:tgtEl>
                                          <p:spTgt spid="1454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1"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r>
              <a:rPr lang="en-US"/>
              <a:t>Marketing Mix</a:t>
            </a:r>
          </a:p>
        </p:txBody>
      </p:sp>
      <p:sp>
        <p:nvSpPr>
          <p:cNvPr id="147459" name="Rectangle 3"/>
          <p:cNvSpPr>
            <a:spLocks noGrp="1" noChangeArrowheads="1"/>
          </p:cNvSpPr>
          <p:nvPr>
            <p:ph type="body" idx="1"/>
          </p:nvPr>
        </p:nvSpPr>
        <p:spPr>
          <a:xfrm>
            <a:off x="304800" y="1219200"/>
            <a:ext cx="8458200" cy="4800600"/>
          </a:xfrm>
        </p:spPr>
        <p:txBody>
          <a:bodyPr/>
          <a:lstStyle/>
          <a:p>
            <a:r>
              <a:rPr lang="en-US"/>
              <a:t>The four Ps</a:t>
            </a:r>
          </a:p>
        </p:txBody>
      </p:sp>
      <p:pic>
        <p:nvPicPr>
          <p:cNvPr id="147462" name="Picture 6" descr="MCj04360010000[1]"/>
          <p:cNvPicPr>
            <a:picLocks noChangeAspect="1" noChangeArrowheads="1"/>
          </p:cNvPicPr>
          <p:nvPr/>
        </p:nvPicPr>
        <p:blipFill>
          <a:blip r:embed="rId3" cstate="print"/>
          <a:srcRect/>
          <a:stretch>
            <a:fillRect/>
          </a:stretch>
        </p:blipFill>
        <p:spPr bwMode="auto">
          <a:xfrm>
            <a:off x="5715000" y="1600200"/>
            <a:ext cx="2386013" cy="2819400"/>
          </a:xfrm>
          <a:prstGeom prst="rect">
            <a:avLst/>
          </a:prstGeom>
          <a:noFill/>
        </p:spPr>
      </p:pic>
      <p:sp>
        <p:nvSpPr>
          <p:cNvPr id="147466" name="Text Box 10"/>
          <p:cNvSpPr txBox="1">
            <a:spLocks noChangeArrowheads="1"/>
          </p:cNvSpPr>
          <p:nvPr/>
        </p:nvSpPr>
        <p:spPr bwMode="auto">
          <a:xfrm>
            <a:off x="838200" y="2057400"/>
            <a:ext cx="3048000" cy="519113"/>
          </a:xfrm>
          <a:prstGeom prst="rect">
            <a:avLst/>
          </a:prstGeom>
          <a:noFill/>
          <a:ln w="12700">
            <a:noFill/>
            <a:miter lim="800000"/>
            <a:headEnd/>
            <a:tailEnd/>
          </a:ln>
          <a:effectLst/>
        </p:spPr>
        <p:txBody>
          <a:bodyPr>
            <a:spAutoFit/>
          </a:bodyPr>
          <a:lstStyle/>
          <a:p>
            <a:pPr lvl="1" algn="l"/>
            <a:r>
              <a:rPr lang="en-US" sz="2800">
                <a:solidFill>
                  <a:srgbClr val="A81E10"/>
                </a:solidFill>
              </a:rPr>
              <a:t>Product</a:t>
            </a:r>
          </a:p>
        </p:txBody>
      </p:sp>
      <p:sp>
        <p:nvSpPr>
          <p:cNvPr id="147467" name="Text Box 11"/>
          <p:cNvSpPr txBox="1">
            <a:spLocks noChangeArrowheads="1"/>
          </p:cNvSpPr>
          <p:nvPr/>
        </p:nvSpPr>
        <p:spPr bwMode="auto">
          <a:xfrm>
            <a:off x="838200" y="2768600"/>
            <a:ext cx="3048000" cy="519113"/>
          </a:xfrm>
          <a:prstGeom prst="rect">
            <a:avLst/>
          </a:prstGeom>
          <a:noFill/>
          <a:ln w="12700">
            <a:noFill/>
            <a:miter lim="800000"/>
            <a:headEnd/>
            <a:tailEnd/>
          </a:ln>
          <a:effectLst/>
        </p:spPr>
        <p:txBody>
          <a:bodyPr>
            <a:spAutoFit/>
          </a:bodyPr>
          <a:lstStyle/>
          <a:p>
            <a:pPr lvl="1" algn="l"/>
            <a:r>
              <a:rPr lang="en-US" sz="2800">
                <a:solidFill>
                  <a:srgbClr val="A81E10"/>
                </a:solidFill>
              </a:rPr>
              <a:t>Price</a:t>
            </a:r>
          </a:p>
        </p:txBody>
      </p:sp>
      <p:sp>
        <p:nvSpPr>
          <p:cNvPr id="147468" name="Text Box 12"/>
          <p:cNvSpPr txBox="1">
            <a:spLocks noChangeArrowheads="1"/>
          </p:cNvSpPr>
          <p:nvPr/>
        </p:nvSpPr>
        <p:spPr bwMode="auto">
          <a:xfrm>
            <a:off x="838200" y="3479800"/>
            <a:ext cx="3048000" cy="519113"/>
          </a:xfrm>
          <a:prstGeom prst="rect">
            <a:avLst/>
          </a:prstGeom>
          <a:noFill/>
          <a:ln w="12700">
            <a:noFill/>
            <a:miter lim="800000"/>
            <a:headEnd/>
            <a:tailEnd/>
          </a:ln>
          <a:effectLst/>
        </p:spPr>
        <p:txBody>
          <a:bodyPr>
            <a:spAutoFit/>
          </a:bodyPr>
          <a:lstStyle/>
          <a:p>
            <a:pPr lvl="1" algn="l"/>
            <a:r>
              <a:rPr lang="en-US" sz="2800">
                <a:solidFill>
                  <a:srgbClr val="A81E10"/>
                </a:solidFill>
              </a:rPr>
              <a:t>Place</a:t>
            </a:r>
          </a:p>
        </p:txBody>
      </p:sp>
      <p:sp>
        <p:nvSpPr>
          <p:cNvPr id="147469" name="Text Box 13"/>
          <p:cNvSpPr txBox="1">
            <a:spLocks noChangeArrowheads="1"/>
          </p:cNvSpPr>
          <p:nvPr/>
        </p:nvSpPr>
        <p:spPr bwMode="auto">
          <a:xfrm>
            <a:off x="838200" y="4191000"/>
            <a:ext cx="3048000" cy="519113"/>
          </a:xfrm>
          <a:prstGeom prst="rect">
            <a:avLst/>
          </a:prstGeom>
          <a:noFill/>
          <a:ln w="12700">
            <a:noFill/>
            <a:miter lim="800000"/>
            <a:headEnd/>
            <a:tailEnd/>
          </a:ln>
          <a:effectLst/>
        </p:spPr>
        <p:txBody>
          <a:bodyPr>
            <a:spAutoFit/>
          </a:bodyPr>
          <a:lstStyle/>
          <a:p>
            <a:pPr lvl="1" algn="l"/>
            <a:r>
              <a:rPr lang="en-US" sz="2800">
                <a:solidFill>
                  <a:srgbClr val="A81E10"/>
                </a:solidFill>
              </a:rPr>
              <a:t>Promotion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7466"/>
                                        </p:tgtEl>
                                        <p:attrNameLst>
                                          <p:attrName>style.visibility</p:attrName>
                                        </p:attrNameLst>
                                      </p:cBhvr>
                                      <p:to>
                                        <p:strVal val="visible"/>
                                      </p:to>
                                    </p:set>
                                    <p:anim calcmode="lin" valueType="num">
                                      <p:cBhvr additive="base">
                                        <p:cTn id="7" dur="1000" fill="hold"/>
                                        <p:tgtEl>
                                          <p:spTgt spid="147466"/>
                                        </p:tgtEl>
                                        <p:attrNameLst>
                                          <p:attrName>ppt_x</p:attrName>
                                        </p:attrNameLst>
                                      </p:cBhvr>
                                      <p:tavLst>
                                        <p:tav tm="0">
                                          <p:val>
                                            <p:strVal val="0-#ppt_w/2"/>
                                          </p:val>
                                        </p:tav>
                                        <p:tav tm="100000">
                                          <p:val>
                                            <p:strVal val="#ppt_x"/>
                                          </p:val>
                                        </p:tav>
                                      </p:tavLst>
                                    </p:anim>
                                    <p:anim calcmode="lin" valueType="num">
                                      <p:cBhvr additive="base">
                                        <p:cTn id="8" dur="1000" fill="hold"/>
                                        <p:tgtEl>
                                          <p:spTgt spid="14746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147467"/>
                                        </p:tgtEl>
                                        <p:attrNameLst>
                                          <p:attrName>style.visibility</p:attrName>
                                        </p:attrNameLst>
                                      </p:cBhvr>
                                      <p:to>
                                        <p:strVal val="visible"/>
                                      </p:to>
                                    </p:set>
                                    <p:anim calcmode="lin" valueType="num">
                                      <p:cBhvr additive="base">
                                        <p:cTn id="12" dur="1000" fill="hold"/>
                                        <p:tgtEl>
                                          <p:spTgt spid="147467"/>
                                        </p:tgtEl>
                                        <p:attrNameLst>
                                          <p:attrName>ppt_x</p:attrName>
                                        </p:attrNameLst>
                                      </p:cBhvr>
                                      <p:tavLst>
                                        <p:tav tm="0">
                                          <p:val>
                                            <p:strVal val="0-#ppt_w/2"/>
                                          </p:val>
                                        </p:tav>
                                        <p:tav tm="100000">
                                          <p:val>
                                            <p:strVal val="#ppt_x"/>
                                          </p:val>
                                        </p:tav>
                                      </p:tavLst>
                                    </p:anim>
                                    <p:anim calcmode="lin" valueType="num">
                                      <p:cBhvr additive="base">
                                        <p:cTn id="13" dur="1000" fill="hold"/>
                                        <p:tgtEl>
                                          <p:spTgt spid="147467"/>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grpId="0" nodeType="afterEffect">
                                  <p:stCondLst>
                                    <p:cond delay="0"/>
                                  </p:stCondLst>
                                  <p:childTnLst>
                                    <p:set>
                                      <p:cBhvr>
                                        <p:cTn id="16" dur="1" fill="hold">
                                          <p:stCondLst>
                                            <p:cond delay="0"/>
                                          </p:stCondLst>
                                        </p:cTn>
                                        <p:tgtEl>
                                          <p:spTgt spid="147468"/>
                                        </p:tgtEl>
                                        <p:attrNameLst>
                                          <p:attrName>style.visibility</p:attrName>
                                        </p:attrNameLst>
                                      </p:cBhvr>
                                      <p:to>
                                        <p:strVal val="visible"/>
                                      </p:to>
                                    </p:set>
                                    <p:anim calcmode="lin" valueType="num">
                                      <p:cBhvr additive="base">
                                        <p:cTn id="17" dur="1000" fill="hold"/>
                                        <p:tgtEl>
                                          <p:spTgt spid="147468"/>
                                        </p:tgtEl>
                                        <p:attrNameLst>
                                          <p:attrName>ppt_x</p:attrName>
                                        </p:attrNameLst>
                                      </p:cBhvr>
                                      <p:tavLst>
                                        <p:tav tm="0">
                                          <p:val>
                                            <p:strVal val="0-#ppt_w/2"/>
                                          </p:val>
                                        </p:tav>
                                        <p:tav tm="100000">
                                          <p:val>
                                            <p:strVal val="#ppt_x"/>
                                          </p:val>
                                        </p:tav>
                                      </p:tavLst>
                                    </p:anim>
                                    <p:anim calcmode="lin" valueType="num">
                                      <p:cBhvr additive="base">
                                        <p:cTn id="18" dur="1000" fill="hold"/>
                                        <p:tgtEl>
                                          <p:spTgt spid="147468"/>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fill="hold" grpId="0" nodeType="afterEffect">
                                  <p:stCondLst>
                                    <p:cond delay="0"/>
                                  </p:stCondLst>
                                  <p:childTnLst>
                                    <p:set>
                                      <p:cBhvr>
                                        <p:cTn id="21" dur="1" fill="hold">
                                          <p:stCondLst>
                                            <p:cond delay="0"/>
                                          </p:stCondLst>
                                        </p:cTn>
                                        <p:tgtEl>
                                          <p:spTgt spid="147469"/>
                                        </p:tgtEl>
                                        <p:attrNameLst>
                                          <p:attrName>style.visibility</p:attrName>
                                        </p:attrNameLst>
                                      </p:cBhvr>
                                      <p:to>
                                        <p:strVal val="visible"/>
                                      </p:to>
                                    </p:set>
                                    <p:anim calcmode="lin" valueType="num">
                                      <p:cBhvr additive="base">
                                        <p:cTn id="22" dur="1000" fill="hold"/>
                                        <p:tgtEl>
                                          <p:spTgt spid="147469"/>
                                        </p:tgtEl>
                                        <p:attrNameLst>
                                          <p:attrName>ppt_x</p:attrName>
                                        </p:attrNameLst>
                                      </p:cBhvr>
                                      <p:tavLst>
                                        <p:tav tm="0">
                                          <p:val>
                                            <p:strVal val="0-#ppt_w/2"/>
                                          </p:val>
                                        </p:tav>
                                        <p:tav tm="100000">
                                          <p:val>
                                            <p:strVal val="#ppt_x"/>
                                          </p:val>
                                        </p:tav>
                                      </p:tavLst>
                                    </p:anim>
                                    <p:anim calcmode="lin" valueType="num">
                                      <p:cBhvr additive="base">
                                        <p:cTn id="23" dur="1000" fill="hold"/>
                                        <p:tgtEl>
                                          <p:spTgt spid="1474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66" grpId="0"/>
      <p:bldP spid="147467" grpId="0"/>
      <p:bldP spid="147468" grpId="0"/>
      <p:bldP spid="14746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lstStyle/>
          <a:p>
            <a:r>
              <a:rPr lang="en-US" sz="2800"/>
              <a:t>Coordinated Marketing Elements Build Image</a:t>
            </a:r>
          </a:p>
        </p:txBody>
      </p:sp>
      <p:pic>
        <p:nvPicPr>
          <p:cNvPr id="149511" name="Picture 7" descr="Mont Blanc"/>
          <p:cNvPicPr>
            <a:picLocks noChangeAspect="1" noChangeArrowheads="1"/>
          </p:cNvPicPr>
          <p:nvPr/>
        </p:nvPicPr>
        <p:blipFill>
          <a:blip r:embed="rId3" cstate="print"/>
          <a:srcRect/>
          <a:stretch>
            <a:fillRect/>
          </a:stretch>
        </p:blipFill>
        <p:spPr bwMode="auto">
          <a:xfrm>
            <a:off x="2514600" y="990600"/>
            <a:ext cx="4121150" cy="5334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49511"/>
                                        </p:tgtEl>
                                        <p:attrNameLst>
                                          <p:attrName>style.visibility</p:attrName>
                                        </p:attrNameLst>
                                      </p:cBhvr>
                                      <p:to>
                                        <p:strVal val="visible"/>
                                      </p:to>
                                    </p:set>
                                    <p:animEffect transition="in" filter="checkerboard(across)">
                                      <p:cBhvr>
                                        <p:cTn id="7" dur="500"/>
                                        <p:tgtEl>
                                          <p:spTgt spid="1495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r>
              <a:rPr lang="en-US"/>
              <a:t>Traditional Marketing Approach</a:t>
            </a:r>
          </a:p>
        </p:txBody>
      </p:sp>
      <p:grpSp>
        <p:nvGrpSpPr>
          <p:cNvPr id="151556" name="Group 4"/>
          <p:cNvGrpSpPr>
            <a:grpSpLocks/>
          </p:cNvGrpSpPr>
          <p:nvPr/>
        </p:nvGrpSpPr>
        <p:grpSpPr bwMode="auto">
          <a:xfrm>
            <a:off x="304800" y="1066800"/>
            <a:ext cx="2100263" cy="2024063"/>
            <a:chOff x="156" y="1367"/>
            <a:chExt cx="1323" cy="1275"/>
          </a:xfrm>
        </p:grpSpPr>
        <p:sp>
          <p:nvSpPr>
            <p:cNvPr id="151557" name="Freeform 5"/>
            <p:cNvSpPr>
              <a:spLocks/>
            </p:cNvSpPr>
            <p:nvPr/>
          </p:nvSpPr>
          <p:spPr bwMode="auto">
            <a:xfrm>
              <a:off x="156" y="1367"/>
              <a:ext cx="1323" cy="1275"/>
            </a:xfrm>
            <a:custGeom>
              <a:avLst/>
              <a:gdLst/>
              <a:ahLst/>
              <a:cxnLst>
                <a:cxn ang="0">
                  <a:pos x="90" y="1086"/>
                </a:cxn>
                <a:cxn ang="0">
                  <a:pos x="126" y="1126"/>
                </a:cxn>
                <a:cxn ang="0">
                  <a:pos x="160" y="1246"/>
                </a:cxn>
                <a:cxn ang="0">
                  <a:pos x="218" y="1344"/>
                </a:cxn>
                <a:cxn ang="0">
                  <a:pos x="296" y="1388"/>
                </a:cxn>
                <a:cxn ang="0">
                  <a:pos x="374" y="1394"/>
                </a:cxn>
                <a:cxn ang="0">
                  <a:pos x="448" y="1368"/>
                </a:cxn>
                <a:cxn ang="0">
                  <a:pos x="520" y="1298"/>
                </a:cxn>
                <a:cxn ang="0">
                  <a:pos x="576" y="1244"/>
                </a:cxn>
                <a:cxn ang="0">
                  <a:pos x="686" y="1240"/>
                </a:cxn>
                <a:cxn ang="0">
                  <a:pos x="806" y="1266"/>
                </a:cxn>
                <a:cxn ang="0">
                  <a:pos x="958" y="1316"/>
                </a:cxn>
                <a:cxn ang="0">
                  <a:pos x="1076" y="1296"/>
                </a:cxn>
                <a:cxn ang="0">
                  <a:pos x="1156" y="1224"/>
                </a:cxn>
                <a:cxn ang="0">
                  <a:pos x="1232" y="1072"/>
                </a:cxn>
                <a:cxn ang="0">
                  <a:pos x="1302" y="956"/>
                </a:cxn>
                <a:cxn ang="0">
                  <a:pos x="1428" y="834"/>
                </a:cxn>
                <a:cxn ang="0">
                  <a:pos x="1502" y="806"/>
                </a:cxn>
                <a:cxn ang="0">
                  <a:pos x="1630" y="794"/>
                </a:cxn>
                <a:cxn ang="0">
                  <a:pos x="1610" y="718"/>
                </a:cxn>
                <a:cxn ang="0">
                  <a:pos x="1712" y="710"/>
                </a:cxn>
                <a:cxn ang="0">
                  <a:pos x="1842" y="662"/>
                </a:cxn>
                <a:cxn ang="0">
                  <a:pos x="1882" y="622"/>
                </a:cxn>
                <a:cxn ang="0">
                  <a:pos x="1886" y="612"/>
                </a:cxn>
                <a:cxn ang="0">
                  <a:pos x="1886" y="462"/>
                </a:cxn>
                <a:cxn ang="0">
                  <a:pos x="1852" y="290"/>
                </a:cxn>
                <a:cxn ang="0">
                  <a:pos x="1776" y="106"/>
                </a:cxn>
                <a:cxn ang="0">
                  <a:pos x="1662" y="198"/>
                </a:cxn>
                <a:cxn ang="0">
                  <a:pos x="1580" y="218"/>
                </a:cxn>
                <a:cxn ang="0">
                  <a:pos x="1490" y="198"/>
                </a:cxn>
                <a:cxn ang="0">
                  <a:pos x="1326" y="104"/>
                </a:cxn>
                <a:cxn ang="0">
                  <a:pos x="1192" y="54"/>
                </a:cxn>
                <a:cxn ang="0">
                  <a:pos x="1068" y="48"/>
                </a:cxn>
                <a:cxn ang="0">
                  <a:pos x="1006" y="66"/>
                </a:cxn>
                <a:cxn ang="0">
                  <a:pos x="982" y="112"/>
                </a:cxn>
                <a:cxn ang="0">
                  <a:pos x="1006" y="202"/>
                </a:cxn>
                <a:cxn ang="0">
                  <a:pos x="1000" y="260"/>
                </a:cxn>
                <a:cxn ang="0">
                  <a:pos x="922" y="338"/>
                </a:cxn>
                <a:cxn ang="0">
                  <a:pos x="818" y="352"/>
                </a:cxn>
                <a:cxn ang="0">
                  <a:pos x="780" y="324"/>
                </a:cxn>
                <a:cxn ang="0">
                  <a:pos x="766" y="284"/>
                </a:cxn>
                <a:cxn ang="0">
                  <a:pos x="798" y="198"/>
                </a:cxn>
                <a:cxn ang="0">
                  <a:pos x="816" y="114"/>
                </a:cxn>
                <a:cxn ang="0">
                  <a:pos x="762" y="40"/>
                </a:cxn>
                <a:cxn ang="0">
                  <a:pos x="672" y="8"/>
                </a:cxn>
                <a:cxn ang="0">
                  <a:pos x="530" y="6"/>
                </a:cxn>
                <a:cxn ang="0">
                  <a:pos x="336" y="44"/>
                </a:cxn>
                <a:cxn ang="0">
                  <a:pos x="40" y="90"/>
                </a:cxn>
                <a:cxn ang="0">
                  <a:pos x="0" y="1238"/>
                </a:cxn>
                <a:cxn ang="0">
                  <a:pos x="20" y="1160"/>
                </a:cxn>
                <a:cxn ang="0">
                  <a:pos x="46" y="1094"/>
                </a:cxn>
              </a:cxnLst>
              <a:rect l="0" t="0" r="r" b="b"/>
              <a:pathLst>
                <a:path w="1894" h="1396">
                  <a:moveTo>
                    <a:pt x="54" y="1090"/>
                  </a:moveTo>
                  <a:lnTo>
                    <a:pt x="54" y="1090"/>
                  </a:lnTo>
                  <a:lnTo>
                    <a:pt x="68" y="1086"/>
                  </a:lnTo>
                  <a:lnTo>
                    <a:pt x="78" y="1084"/>
                  </a:lnTo>
                  <a:lnTo>
                    <a:pt x="90" y="1086"/>
                  </a:lnTo>
                  <a:lnTo>
                    <a:pt x="98" y="1090"/>
                  </a:lnTo>
                  <a:lnTo>
                    <a:pt x="108" y="1096"/>
                  </a:lnTo>
                  <a:lnTo>
                    <a:pt x="114" y="1106"/>
                  </a:lnTo>
                  <a:lnTo>
                    <a:pt x="120" y="1116"/>
                  </a:lnTo>
                  <a:lnTo>
                    <a:pt x="126" y="1126"/>
                  </a:lnTo>
                  <a:lnTo>
                    <a:pt x="136" y="1152"/>
                  </a:lnTo>
                  <a:lnTo>
                    <a:pt x="142" y="1178"/>
                  </a:lnTo>
                  <a:lnTo>
                    <a:pt x="152" y="1220"/>
                  </a:lnTo>
                  <a:lnTo>
                    <a:pt x="152" y="1220"/>
                  </a:lnTo>
                  <a:lnTo>
                    <a:pt x="160" y="1246"/>
                  </a:lnTo>
                  <a:lnTo>
                    <a:pt x="168" y="1270"/>
                  </a:lnTo>
                  <a:lnTo>
                    <a:pt x="176" y="1292"/>
                  </a:lnTo>
                  <a:lnTo>
                    <a:pt x="188" y="1310"/>
                  </a:lnTo>
                  <a:lnTo>
                    <a:pt x="202" y="1328"/>
                  </a:lnTo>
                  <a:lnTo>
                    <a:pt x="218" y="1344"/>
                  </a:lnTo>
                  <a:lnTo>
                    <a:pt x="238" y="1358"/>
                  </a:lnTo>
                  <a:lnTo>
                    <a:pt x="264" y="1374"/>
                  </a:lnTo>
                  <a:lnTo>
                    <a:pt x="264" y="1374"/>
                  </a:lnTo>
                  <a:lnTo>
                    <a:pt x="280" y="1382"/>
                  </a:lnTo>
                  <a:lnTo>
                    <a:pt x="296" y="1388"/>
                  </a:lnTo>
                  <a:lnTo>
                    <a:pt x="312" y="1392"/>
                  </a:lnTo>
                  <a:lnTo>
                    <a:pt x="326" y="1394"/>
                  </a:lnTo>
                  <a:lnTo>
                    <a:pt x="342" y="1396"/>
                  </a:lnTo>
                  <a:lnTo>
                    <a:pt x="358" y="1396"/>
                  </a:lnTo>
                  <a:lnTo>
                    <a:pt x="374" y="1394"/>
                  </a:lnTo>
                  <a:lnTo>
                    <a:pt x="388" y="1392"/>
                  </a:lnTo>
                  <a:lnTo>
                    <a:pt x="404" y="1388"/>
                  </a:lnTo>
                  <a:lnTo>
                    <a:pt x="418" y="1382"/>
                  </a:lnTo>
                  <a:lnTo>
                    <a:pt x="434" y="1376"/>
                  </a:lnTo>
                  <a:lnTo>
                    <a:pt x="448" y="1368"/>
                  </a:lnTo>
                  <a:lnTo>
                    <a:pt x="476" y="1348"/>
                  </a:lnTo>
                  <a:lnTo>
                    <a:pt x="502" y="1322"/>
                  </a:lnTo>
                  <a:lnTo>
                    <a:pt x="502" y="1322"/>
                  </a:lnTo>
                  <a:lnTo>
                    <a:pt x="512" y="1310"/>
                  </a:lnTo>
                  <a:lnTo>
                    <a:pt x="520" y="1298"/>
                  </a:lnTo>
                  <a:lnTo>
                    <a:pt x="532" y="1278"/>
                  </a:lnTo>
                  <a:lnTo>
                    <a:pt x="540" y="1268"/>
                  </a:lnTo>
                  <a:lnTo>
                    <a:pt x="548" y="1258"/>
                  </a:lnTo>
                  <a:lnTo>
                    <a:pt x="560" y="1250"/>
                  </a:lnTo>
                  <a:lnTo>
                    <a:pt x="576" y="1244"/>
                  </a:lnTo>
                  <a:lnTo>
                    <a:pt x="576" y="1244"/>
                  </a:lnTo>
                  <a:lnTo>
                    <a:pt x="590" y="1240"/>
                  </a:lnTo>
                  <a:lnTo>
                    <a:pt x="606" y="1238"/>
                  </a:lnTo>
                  <a:lnTo>
                    <a:pt x="646" y="1238"/>
                  </a:lnTo>
                  <a:lnTo>
                    <a:pt x="686" y="1240"/>
                  </a:lnTo>
                  <a:lnTo>
                    <a:pt x="720" y="1244"/>
                  </a:lnTo>
                  <a:lnTo>
                    <a:pt x="720" y="1244"/>
                  </a:lnTo>
                  <a:lnTo>
                    <a:pt x="750" y="1250"/>
                  </a:lnTo>
                  <a:lnTo>
                    <a:pt x="780" y="1256"/>
                  </a:lnTo>
                  <a:lnTo>
                    <a:pt x="806" y="1266"/>
                  </a:lnTo>
                  <a:lnTo>
                    <a:pt x="834" y="1274"/>
                  </a:lnTo>
                  <a:lnTo>
                    <a:pt x="886" y="1294"/>
                  </a:lnTo>
                  <a:lnTo>
                    <a:pt x="910" y="1302"/>
                  </a:lnTo>
                  <a:lnTo>
                    <a:pt x="934" y="1310"/>
                  </a:lnTo>
                  <a:lnTo>
                    <a:pt x="958" y="1316"/>
                  </a:lnTo>
                  <a:lnTo>
                    <a:pt x="982" y="1318"/>
                  </a:lnTo>
                  <a:lnTo>
                    <a:pt x="1006" y="1318"/>
                  </a:lnTo>
                  <a:lnTo>
                    <a:pt x="1028" y="1316"/>
                  </a:lnTo>
                  <a:lnTo>
                    <a:pt x="1052" y="1308"/>
                  </a:lnTo>
                  <a:lnTo>
                    <a:pt x="1076" y="1296"/>
                  </a:lnTo>
                  <a:lnTo>
                    <a:pt x="1100" y="1280"/>
                  </a:lnTo>
                  <a:lnTo>
                    <a:pt x="1126" y="1258"/>
                  </a:lnTo>
                  <a:lnTo>
                    <a:pt x="1126" y="1258"/>
                  </a:lnTo>
                  <a:lnTo>
                    <a:pt x="1142" y="1240"/>
                  </a:lnTo>
                  <a:lnTo>
                    <a:pt x="1156" y="1224"/>
                  </a:lnTo>
                  <a:lnTo>
                    <a:pt x="1168" y="1206"/>
                  </a:lnTo>
                  <a:lnTo>
                    <a:pt x="1180" y="1186"/>
                  </a:lnTo>
                  <a:lnTo>
                    <a:pt x="1198" y="1150"/>
                  </a:lnTo>
                  <a:lnTo>
                    <a:pt x="1216" y="1112"/>
                  </a:lnTo>
                  <a:lnTo>
                    <a:pt x="1232" y="1072"/>
                  </a:lnTo>
                  <a:lnTo>
                    <a:pt x="1252" y="1032"/>
                  </a:lnTo>
                  <a:lnTo>
                    <a:pt x="1274" y="994"/>
                  </a:lnTo>
                  <a:lnTo>
                    <a:pt x="1286" y="974"/>
                  </a:lnTo>
                  <a:lnTo>
                    <a:pt x="1302" y="956"/>
                  </a:lnTo>
                  <a:lnTo>
                    <a:pt x="1302" y="956"/>
                  </a:lnTo>
                  <a:lnTo>
                    <a:pt x="1334" y="918"/>
                  </a:lnTo>
                  <a:lnTo>
                    <a:pt x="1368" y="880"/>
                  </a:lnTo>
                  <a:lnTo>
                    <a:pt x="1386" y="864"/>
                  </a:lnTo>
                  <a:lnTo>
                    <a:pt x="1406" y="848"/>
                  </a:lnTo>
                  <a:lnTo>
                    <a:pt x="1428" y="834"/>
                  </a:lnTo>
                  <a:lnTo>
                    <a:pt x="1450" y="822"/>
                  </a:lnTo>
                  <a:lnTo>
                    <a:pt x="1450" y="822"/>
                  </a:lnTo>
                  <a:lnTo>
                    <a:pt x="1462" y="816"/>
                  </a:lnTo>
                  <a:lnTo>
                    <a:pt x="1476" y="812"/>
                  </a:lnTo>
                  <a:lnTo>
                    <a:pt x="1502" y="806"/>
                  </a:lnTo>
                  <a:lnTo>
                    <a:pt x="1528" y="804"/>
                  </a:lnTo>
                  <a:lnTo>
                    <a:pt x="1554" y="802"/>
                  </a:lnTo>
                  <a:lnTo>
                    <a:pt x="1578" y="802"/>
                  </a:lnTo>
                  <a:lnTo>
                    <a:pt x="1604" y="800"/>
                  </a:lnTo>
                  <a:lnTo>
                    <a:pt x="1630" y="794"/>
                  </a:lnTo>
                  <a:lnTo>
                    <a:pt x="1656" y="786"/>
                  </a:lnTo>
                  <a:lnTo>
                    <a:pt x="1656" y="786"/>
                  </a:lnTo>
                  <a:lnTo>
                    <a:pt x="1630" y="752"/>
                  </a:lnTo>
                  <a:lnTo>
                    <a:pt x="1618" y="736"/>
                  </a:lnTo>
                  <a:lnTo>
                    <a:pt x="1610" y="718"/>
                  </a:lnTo>
                  <a:lnTo>
                    <a:pt x="1610" y="718"/>
                  </a:lnTo>
                  <a:lnTo>
                    <a:pt x="1662" y="714"/>
                  </a:lnTo>
                  <a:lnTo>
                    <a:pt x="1686" y="714"/>
                  </a:lnTo>
                  <a:lnTo>
                    <a:pt x="1712" y="710"/>
                  </a:lnTo>
                  <a:lnTo>
                    <a:pt x="1712" y="710"/>
                  </a:lnTo>
                  <a:lnTo>
                    <a:pt x="1750" y="700"/>
                  </a:lnTo>
                  <a:lnTo>
                    <a:pt x="1774" y="692"/>
                  </a:lnTo>
                  <a:lnTo>
                    <a:pt x="1798" y="684"/>
                  </a:lnTo>
                  <a:lnTo>
                    <a:pt x="1822" y="674"/>
                  </a:lnTo>
                  <a:lnTo>
                    <a:pt x="1842" y="662"/>
                  </a:lnTo>
                  <a:lnTo>
                    <a:pt x="1860" y="650"/>
                  </a:lnTo>
                  <a:lnTo>
                    <a:pt x="1872" y="638"/>
                  </a:lnTo>
                  <a:lnTo>
                    <a:pt x="1872" y="638"/>
                  </a:lnTo>
                  <a:lnTo>
                    <a:pt x="1882" y="622"/>
                  </a:lnTo>
                  <a:lnTo>
                    <a:pt x="1882" y="622"/>
                  </a:lnTo>
                  <a:lnTo>
                    <a:pt x="1880" y="612"/>
                  </a:lnTo>
                  <a:lnTo>
                    <a:pt x="1880" y="612"/>
                  </a:lnTo>
                  <a:lnTo>
                    <a:pt x="1882" y="622"/>
                  </a:lnTo>
                  <a:lnTo>
                    <a:pt x="1882" y="622"/>
                  </a:lnTo>
                  <a:lnTo>
                    <a:pt x="1886" y="612"/>
                  </a:lnTo>
                  <a:lnTo>
                    <a:pt x="1888" y="600"/>
                  </a:lnTo>
                  <a:lnTo>
                    <a:pt x="1892" y="574"/>
                  </a:lnTo>
                  <a:lnTo>
                    <a:pt x="1894" y="546"/>
                  </a:lnTo>
                  <a:lnTo>
                    <a:pt x="1892" y="518"/>
                  </a:lnTo>
                  <a:lnTo>
                    <a:pt x="1886" y="462"/>
                  </a:lnTo>
                  <a:lnTo>
                    <a:pt x="1880" y="412"/>
                  </a:lnTo>
                  <a:lnTo>
                    <a:pt x="1880" y="412"/>
                  </a:lnTo>
                  <a:lnTo>
                    <a:pt x="1874" y="368"/>
                  </a:lnTo>
                  <a:lnTo>
                    <a:pt x="1864" y="328"/>
                  </a:lnTo>
                  <a:lnTo>
                    <a:pt x="1852" y="290"/>
                  </a:lnTo>
                  <a:lnTo>
                    <a:pt x="1838" y="252"/>
                  </a:lnTo>
                  <a:lnTo>
                    <a:pt x="1808" y="180"/>
                  </a:lnTo>
                  <a:lnTo>
                    <a:pt x="1792" y="144"/>
                  </a:lnTo>
                  <a:lnTo>
                    <a:pt x="1776" y="106"/>
                  </a:lnTo>
                  <a:lnTo>
                    <a:pt x="1776" y="106"/>
                  </a:lnTo>
                  <a:lnTo>
                    <a:pt x="1750" y="128"/>
                  </a:lnTo>
                  <a:lnTo>
                    <a:pt x="1726" y="150"/>
                  </a:lnTo>
                  <a:lnTo>
                    <a:pt x="1702" y="172"/>
                  </a:lnTo>
                  <a:lnTo>
                    <a:pt x="1676" y="190"/>
                  </a:lnTo>
                  <a:lnTo>
                    <a:pt x="1662" y="198"/>
                  </a:lnTo>
                  <a:lnTo>
                    <a:pt x="1648" y="206"/>
                  </a:lnTo>
                  <a:lnTo>
                    <a:pt x="1634" y="210"/>
                  </a:lnTo>
                  <a:lnTo>
                    <a:pt x="1616" y="214"/>
                  </a:lnTo>
                  <a:lnTo>
                    <a:pt x="1600" y="218"/>
                  </a:lnTo>
                  <a:lnTo>
                    <a:pt x="1580" y="218"/>
                  </a:lnTo>
                  <a:lnTo>
                    <a:pt x="1558" y="216"/>
                  </a:lnTo>
                  <a:lnTo>
                    <a:pt x="1536" y="212"/>
                  </a:lnTo>
                  <a:lnTo>
                    <a:pt x="1536" y="212"/>
                  </a:lnTo>
                  <a:lnTo>
                    <a:pt x="1512" y="206"/>
                  </a:lnTo>
                  <a:lnTo>
                    <a:pt x="1490" y="198"/>
                  </a:lnTo>
                  <a:lnTo>
                    <a:pt x="1468" y="190"/>
                  </a:lnTo>
                  <a:lnTo>
                    <a:pt x="1446" y="178"/>
                  </a:lnTo>
                  <a:lnTo>
                    <a:pt x="1406" y="156"/>
                  </a:lnTo>
                  <a:lnTo>
                    <a:pt x="1366" y="130"/>
                  </a:lnTo>
                  <a:lnTo>
                    <a:pt x="1326" y="104"/>
                  </a:lnTo>
                  <a:lnTo>
                    <a:pt x="1284" y="82"/>
                  </a:lnTo>
                  <a:lnTo>
                    <a:pt x="1262" y="72"/>
                  </a:lnTo>
                  <a:lnTo>
                    <a:pt x="1240" y="64"/>
                  </a:lnTo>
                  <a:lnTo>
                    <a:pt x="1216" y="58"/>
                  </a:lnTo>
                  <a:lnTo>
                    <a:pt x="1192" y="54"/>
                  </a:lnTo>
                  <a:lnTo>
                    <a:pt x="1192" y="54"/>
                  </a:lnTo>
                  <a:lnTo>
                    <a:pt x="1150" y="50"/>
                  </a:lnTo>
                  <a:lnTo>
                    <a:pt x="1122" y="48"/>
                  </a:lnTo>
                  <a:lnTo>
                    <a:pt x="1094" y="48"/>
                  </a:lnTo>
                  <a:lnTo>
                    <a:pt x="1068" y="48"/>
                  </a:lnTo>
                  <a:lnTo>
                    <a:pt x="1042" y="52"/>
                  </a:lnTo>
                  <a:lnTo>
                    <a:pt x="1022" y="56"/>
                  </a:lnTo>
                  <a:lnTo>
                    <a:pt x="1012" y="60"/>
                  </a:lnTo>
                  <a:lnTo>
                    <a:pt x="1006" y="66"/>
                  </a:lnTo>
                  <a:lnTo>
                    <a:pt x="1006" y="66"/>
                  </a:lnTo>
                  <a:lnTo>
                    <a:pt x="998" y="74"/>
                  </a:lnTo>
                  <a:lnTo>
                    <a:pt x="990" y="84"/>
                  </a:lnTo>
                  <a:lnTo>
                    <a:pt x="986" y="94"/>
                  </a:lnTo>
                  <a:lnTo>
                    <a:pt x="984" y="102"/>
                  </a:lnTo>
                  <a:lnTo>
                    <a:pt x="982" y="112"/>
                  </a:lnTo>
                  <a:lnTo>
                    <a:pt x="984" y="122"/>
                  </a:lnTo>
                  <a:lnTo>
                    <a:pt x="986" y="142"/>
                  </a:lnTo>
                  <a:lnTo>
                    <a:pt x="994" y="162"/>
                  </a:lnTo>
                  <a:lnTo>
                    <a:pt x="1000" y="182"/>
                  </a:lnTo>
                  <a:lnTo>
                    <a:pt x="1006" y="202"/>
                  </a:lnTo>
                  <a:lnTo>
                    <a:pt x="1008" y="220"/>
                  </a:lnTo>
                  <a:lnTo>
                    <a:pt x="1008" y="220"/>
                  </a:lnTo>
                  <a:lnTo>
                    <a:pt x="1008" y="230"/>
                  </a:lnTo>
                  <a:lnTo>
                    <a:pt x="1006" y="240"/>
                  </a:lnTo>
                  <a:lnTo>
                    <a:pt x="1000" y="260"/>
                  </a:lnTo>
                  <a:lnTo>
                    <a:pt x="990" y="278"/>
                  </a:lnTo>
                  <a:lnTo>
                    <a:pt x="976" y="296"/>
                  </a:lnTo>
                  <a:lnTo>
                    <a:pt x="960" y="312"/>
                  </a:lnTo>
                  <a:lnTo>
                    <a:pt x="942" y="326"/>
                  </a:lnTo>
                  <a:lnTo>
                    <a:pt x="922" y="338"/>
                  </a:lnTo>
                  <a:lnTo>
                    <a:pt x="900" y="346"/>
                  </a:lnTo>
                  <a:lnTo>
                    <a:pt x="878" y="352"/>
                  </a:lnTo>
                  <a:lnTo>
                    <a:pt x="858" y="356"/>
                  </a:lnTo>
                  <a:lnTo>
                    <a:pt x="836" y="356"/>
                  </a:lnTo>
                  <a:lnTo>
                    <a:pt x="818" y="352"/>
                  </a:lnTo>
                  <a:lnTo>
                    <a:pt x="810" y="348"/>
                  </a:lnTo>
                  <a:lnTo>
                    <a:pt x="800" y="344"/>
                  </a:lnTo>
                  <a:lnTo>
                    <a:pt x="794" y="338"/>
                  </a:lnTo>
                  <a:lnTo>
                    <a:pt x="786" y="332"/>
                  </a:lnTo>
                  <a:lnTo>
                    <a:pt x="780" y="324"/>
                  </a:lnTo>
                  <a:lnTo>
                    <a:pt x="774" y="314"/>
                  </a:lnTo>
                  <a:lnTo>
                    <a:pt x="770" y="304"/>
                  </a:lnTo>
                  <a:lnTo>
                    <a:pt x="768" y="292"/>
                  </a:lnTo>
                  <a:lnTo>
                    <a:pt x="768" y="292"/>
                  </a:lnTo>
                  <a:lnTo>
                    <a:pt x="766" y="284"/>
                  </a:lnTo>
                  <a:lnTo>
                    <a:pt x="766" y="274"/>
                  </a:lnTo>
                  <a:lnTo>
                    <a:pt x="770" y="256"/>
                  </a:lnTo>
                  <a:lnTo>
                    <a:pt x="778" y="238"/>
                  </a:lnTo>
                  <a:lnTo>
                    <a:pt x="788" y="218"/>
                  </a:lnTo>
                  <a:lnTo>
                    <a:pt x="798" y="198"/>
                  </a:lnTo>
                  <a:lnTo>
                    <a:pt x="806" y="178"/>
                  </a:lnTo>
                  <a:lnTo>
                    <a:pt x="814" y="160"/>
                  </a:lnTo>
                  <a:lnTo>
                    <a:pt x="816" y="140"/>
                  </a:lnTo>
                  <a:lnTo>
                    <a:pt x="816" y="140"/>
                  </a:lnTo>
                  <a:lnTo>
                    <a:pt x="816" y="114"/>
                  </a:lnTo>
                  <a:lnTo>
                    <a:pt x="810" y="94"/>
                  </a:lnTo>
                  <a:lnTo>
                    <a:pt x="802" y="76"/>
                  </a:lnTo>
                  <a:lnTo>
                    <a:pt x="792" y="62"/>
                  </a:lnTo>
                  <a:lnTo>
                    <a:pt x="778" y="50"/>
                  </a:lnTo>
                  <a:lnTo>
                    <a:pt x="762" y="40"/>
                  </a:lnTo>
                  <a:lnTo>
                    <a:pt x="742" y="32"/>
                  </a:lnTo>
                  <a:lnTo>
                    <a:pt x="720" y="22"/>
                  </a:lnTo>
                  <a:lnTo>
                    <a:pt x="720" y="22"/>
                  </a:lnTo>
                  <a:lnTo>
                    <a:pt x="696" y="14"/>
                  </a:lnTo>
                  <a:lnTo>
                    <a:pt x="672" y="8"/>
                  </a:lnTo>
                  <a:lnTo>
                    <a:pt x="648" y="4"/>
                  </a:lnTo>
                  <a:lnTo>
                    <a:pt x="624" y="0"/>
                  </a:lnTo>
                  <a:lnTo>
                    <a:pt x="600" y="0"/>
                  </a:lnTo>
                  <a:lnTo>
                    <a:pt x="578" y="2"/>
                  </a:lnTo>
                  <a:lnTo>
                    <a:pt x="530" y="6"/>
                  </a:lnTo>
                  <a:lnTo>
                    <a:pt x="482" y="14"/>
                  </a:lnTo>
                  <a:lnTo>
                    <a:pt x="432" y="24"/>
                  </a:lnTo>
                  <a:lnTo>
                    <a:pt x="384" y="36"/>
                  </a:lnTo>
                  <a:lnTo>
                    <a:pt x="336" y="44"/>
                  </a:lnTo>
                  <a:lnTo>
                    <a:pt x="336" y="44"/>
                  </a:lnTo>
                  <a:lnTo>
                    <a:pt x="250" y="56"/>
                  </a:lnTo>
                  <a:lnTo>
                    <a:pt x="164" y="66"/>
                  </a:lnTo>
                  <a:lnTo>
                    <a:pt x="122" y="72"/>
                  </a:lnTo>
                  <a:lnTo>
                    <a:pt x="80" y="80"/>
                  </a:lnTo>
                  <a:lnTo>
                    <a:pt x="40" y="90"/>
                  </a:lnTo>
                  <a:lnTo>
                    <a:pt x="0" y="102"/>
                  </a:lnTo>
                  <a:lnTo>
                    <a:pt x="0" y="1238"/>
                  </a:lnTo>
                  <a:lnTo>
                    <a:pt x="0" y="1238"/>
                  </a:lnTo>
                  <a:lnTo>
                    <a:pt x="0" y="1238"/>
                  </a:lnTo>
                  <a:lnTo>
                    <a:pt x="0" y="1238"/>
                  </a:lnTo>
                  <a:lnTo>
                    <a:pt x="6" y="1232"/>
                  </a:lnTo>
                  <a:lnTo>
                    <a:pt x="10" y="1222"/>
                  </a:lnTo>
                  <a:lnTo>
                    <a:pt x="16" y="1204"/>
                  </a:lnTo>
                  <a:lnTo>
                    <a:pt x="18" y="1182"/>
                  </a:lnTo>
                  <a:lnTo>
                    <a:pt x="20" y="1160"/>
                  </a:lnTo>
                  <a:lnTo>
                    <a:pt x="24" y="1138"/>
                  </a:lnTo>
                  <a:lnTo>
                    <a:pt x="28" y="1118"/>
                  </a:lnTo>
                  <a:lnTo>
                    <a:pt x="34" y="1108"/>
                  </a:lnTo>
                  <a:lnTo>
                    <a:pt x="38" y="1102"/>
                  </a:lnTo>
                  <a:lnTo>
                    <a:pt x="46" y="1094"/>
                  </a:lnTo>
                  <a:lnTo>
                    <a:pt x="54" y="1090"/>
                  </a:lnTo>
                  <a:lnTo>
                    <a:pt x="54" y="1090"/>
                  </a:lnTo>
                  <a:close/>
                </a:path>
              </a:pathLst>
            </a:custGeom>
            <a:solidFill>
              <a:srgbClr val="33CC33"/>
            </a:solidFill>
            <a:ln w="25400">
              <a:solidFill>
                <a:srgbClr val="000000"/>
              </a:solidFill>
              <a:prstDash val="solid"/>
              <a:round/>
              <a:headEnd/>
              <a:tailEnd/>
            </a:ln>
            <a:effectLst/>
          </p:spPr>
          <p:txBody>
            <a:bodyPr/>
            <a:lstStyle/>
            <a:p>
              <a:endParaRPr lang="en-US"/>
            </a:p>
          </p:txBody>
        </p:sp>
        <p:sp>
          <p:nvSpPr>
            <p:cNvPr id="151558" name="Rectangle 6"/>
            <p:cNvSpPr>
              <a:spLocks noChangeArrowheads="1"/>
            </p:cNvSpPr>
            <p:nvPr/>
          </p:nvSpPr>
          <p:spPr bwMode="auto">
            <a:xfrm>
              <a:off x="265" y="1824"/>
              <a:ext cx="727" cy="384"/>
            </a:xfrm>
            <a:prstGeom prst="rect">
              <a:avLst/>
            </a:prstGeom>
            <a:solidFill>
              <a:srgbClr val="33CC33"/>
            </a:solidFill>
            <a:ln w="9525">
              <a:noFill/>
              <a:miter lim="800000"/>
              <a:headEnd/>
              <a:tailEnd/>
            </a:ln>
            <a:effectLst/>
          </p:spPr>
          <p:txBody>
            <a:bodyPr wrap="none" lIns="0" tIns="0" rIns="0" bIns="0">
              <a:spAutoFit/>
            </a:bodyPr>
            <a:lstStyle/>
            <a:p>
              <a:r>
                <a:rPr lang="en-US" sz="2000"/>
                <a:t>Point of</a:t>
              </a:r>
            </a:p>
            <a:p>
              <a:r>
                <a:rPr lang="en-US" sz="2000"/>
                <a:t>purchase</a:t>
              </a:r>
            </a:p>
          </p:txBody>
        </p:sp>
      </p:grpSp>
      <p:grpSp>
        <p:nvGrpSpPr>
          <p:cNvPr id="151562" name="Group 10"/>
          <p:cNvGrpSpPr>
            <a:grpSpLocks/>
          </p:cNvGrpSpPr>
          <p:nvPr/>
        </p:nvGrpSpPr>
        <p:grpSpPr bwMode="auto">
          <a:xfrm>
            <a:off x="228600" y="3048000"/>
            <a:ext cx="2014538" cy="2833688"/>
            <a:chOff x="2708" y="1394"/>
            <a:chExt cx="1269" cy="1785"/>
          </a:xfrm>
        </p:grpSpPr>
        <p:sp>
          <p:nvSpPr>
            <p:cNvPr id="151563" name="Freeform 11"/>
            <p:cNvSpPr>
              <a:spLocks/>
            </p:cNvSpPr>
            <p:nvPr/>
          </p:nvSpPr>
          <p:spPr bwMode="auto">
            <a:xfrm>
              <a:off x="2708" y="1394"/>
              <a:ext cx="1269" cy="1785"/>
            </a:xfrm>
            <a:custGeom>
              <a:avLst/>
              <a:gdLst/>
              <a:ahLst/>
              <a:cxnLst>
                <a:cxn ang="0">
                  <a:pos x="1542" y="92"/>
                </a:cxn>
                <a:cxn ang="0">
                  <a:pos x="1418" y="70"/>
                </a:cxn>
                <a:cxn ang="0">
                  <a:pos x="1310" y="98"/>
                </a:cxn>
                <a:cxn ang="0">
                  <a:pos x="1276" y="134"/>
                </a:cxn>
                <a:cxn ang="0">
                  <a:pos x="1278" y="170"/>
                </a:cxn>
                <a:cxn ang="0">
                  <a:pos x="1326" y="240"/>
                </a:cxn>
                <a:cxn ang="0">
                  <a:pos x="1330" y="286"/>
                </a:cxn>
                <a:cxn ang="0">
                  <a:pos x="1304" y="340"/>
                </a:cxn>
                <a:cxn ang="0">
                  <a:pos x="1258" y="364"/>
                </a:cxn>
                <a:cxn ang="0">
                  <a:pos x="1172" y="350"/>
                </a:cxn>
                <a:cxn ang="0">
                  <a:pos x="1128" y="312"/>
                </a:cxn>
                <a:cxn ang="0">
                  <a:pos x="1098" y="206"/>
                </a:cxn>
                <a:cxn ang="0">
                  <a:pos x="1060" y="148"/>
                </a:cxn>
                <a:cxn ang="0">
                  <a:pos x="998" y="116"/>
                </a:cxn>
                <a:cxn ang="0">
                  <a:pos x="866" y="126"/>
                </a:cxn>
                <a:cxn ang="0">
                  <a:pos x="688" y="178"/>
                </a:cxn>
                <a:cxn ang="0">
                  <a:pos x="536" y="180"/>
                </a:cxn>
                <a:cxn ang="0">
                  <a:pos x="410" y="148"/>
                </a:cxn>
                <a:cxn ang="0">
                  <a:pos x="304" y="78"/>
                </a:cxn>
                <a:cxn ang="0">
                  <a:pos x="226" y="74"/>
                </a:cxn>
                <a:cxn ang="0">
                  <a:pos x="154" y="154"/>
                </a:cxn>
                <a:cxn ang="0">
                  <a:pos x="146" y="226"/>
                </a:cxn>
                <a:cxn ang="0">
                  <a:pos x="180" y="436"/>
                </a:cxn>
                <a:cxn ang="0">
                  <a:pos x="230" y="532"/>
                </a:cxn>
                <a:cxn ang="0">
                  <a:pos x="276" y="630"/>
                </a:cxn>
                <a:cxn ang="0">
                  <a:pos x="316" y="820"/>
                </a:cxn>
                <a:cxn ang="0">
                  <a:pos x="302" y="896"/>
                </a:cxn>
                <a:cxn ang="0">
                  <a:pos x="248" y="956"/>
                </a:cxn>
                <a:cxn ang="0">
                  <a:pos x="124" y="1048"/>
                </a:cxn>
                <a:cxn ang="0">
                  <a:pos x="42" y="1178"/>
                </a:cxn>
                <a:cxn ang="0">
                  <a:pos x="2" y="1308"/>
                </a:cxn>
                <a:cxn ang="0">
                  <a:pos x="24" y="1436"/>
                </a:cxn>
                <a:cxn ang="0">
                  <a:pos x="80" y="1532"/>
                </a:cxn>
                <a:cxn ang="0">
                  <a:pos x="102" y="1620"/>
                </a:cxn>
                <a:cxn ang="0">
                  <a:pos x="142" y="1688"/>
                </a:cxn>
                <a:cxn ang="0">
                  <a:pos x="194" y="1722"/>
                </a:cxn>
                <a:cxn ang="0">
                  <a:pos x="300" y="1752"/>
                </a:cxn>
                <a:cxn ang="0">
                  <a:pos x="360" y="1838"/>
                </a:cxn>
                <a:cxn ang="0">
                  <a:pos x="434" y="1866"/>
                </a:cxn>
                <a:cxn ang="0">
                  <a:pos x="536" y="1866"/>
                </a:cxn>
                <a:cxn ang="0">
                  <a:pos x="722" y="1926"/>
                </a:cxn>
                <a:cxn ang="0">
                  <a:pos x="876" y="1954"/>
                </a:cxn>
                <a:cxn ang="0">
                  <a:pos x="968" y="1936"/>
                </a:cxn>
                <a:cxn ang="0">
                  <a:pos x="1000" y="1894"/>
                </a:cxn>
                <a:cxn ang="0">
                  <a:pos x="994" y="1844"/>
                </a:cxn>
                <a:cxn ang="0">
                  <a:pos x="932" y="1772"/>
                </a:cxn>
                <a:cxn ang="0">
                  <a:pos x="880" y="1686"/>
                </a:cxn>
                <a:cxn ang="0">
                  <a:pos x="884" y="1634"/>
                </a:cxn>
                <a:cxn ang="0">
                  <a:pos x="926" y="1604"/>
                </a:cxn>
                <a:cxn ang="0">
                  <a:pos x="994" y="1626"/>
                </a:cxn>
                <a:cxn ang="0">
                  <a:pos x="1088" y="1726"/>
                </a:cxn>
                <a:cxn ang="0">
                  <a:pos x="1202" y="1832"/>
                </a:cxn>
                <a:cxn ang="0">
                  <a:pos x="1274" y="1856"/>
                </a:cxn>
                <a:cxn ang="0">
                  <a:pos x="1362" y="1828"/>
                </a:cxn>
                <a:cxn ang="0">
                  <a:pos x="1482" y="1768"/>
                </a:cxn>
                <a:cxn ang="0">
                  <a:pos x="1606" y="1754"/>
                </a:cxn>
                <a:cxn ang="0">
                  <a:pos x="1706" y="1784"/>
                </a:cxn>
                <a:cxn ang="0">
                  <a:pos x="1818" y="0"/>
                </a:cxn>
                <a:cxn ang="0">
                  <a:pos x="1698" y="80"/>
                </a:cxn>
                <a:cxn ang="0">
                  <a:pos x="1618" y="102"/>
                </a:cxn>
              </a:cxnLst>
              <a:rect l="0" t="0" r="r" b="b"/>
              <a:pathLst>
                <a:path w="1818" h="1954">
                  <a:moveTo>
                    <a:pt x="1618" y="102"/>
                  </a:moveTo>
                  <a:lnTo>
                    <a:pt x="1618" y="102"/>
                  </a:lnTo>
                  <a:lnTo>
                    <a:pt x="1592" y="102"/>
                  </a:lnTo>
                  <a:lnTo>
                    <a:pt x="1568" y="98"/>
                  </a:lnTo>
                  <a:lnTo>
                    <a:pt x="1542" y="92"/>
                  </a:lnTo>
                  <a:lnTo>
                    <a:pt x="1518" y="86"/>
                  </a:lnTo>
                  <a:lnTo>
                    <a:pt x="1494" y="78"/>
                  </a:lnTo>
                  <a:lnTo>
                    <a:pt x="1468" y="74"/>
                  </a:lnTo>
                  <a:lnTo>
                    <a:pt x="1444" y="70"/>
                  </a:lnTo>
                  <a:lnTo>
                    <a:pt x="1418" y="70"/>
                  </a:lnTo>
                  <a:lnTo>
                    <a:pt x="1418" y="70"/>
                  </a:lnTo>
                  <a:lnTo>
                    <a:pt x="1378" y="76"/>
                  </a:lnTo>
                  <a:lnTo>
                    <a:pt x="1354" y="80"/>
                  </a:lnTo>
                  <a:lnTo>
                    <a:pt x="1332" y="88"/>
                  </a:lnTo>
                  <a:lnTo>
                    <a:pt x="1310" y="98"/>
                  </a:lnTo>
                  <a:lnTo>
                    <a:pt x="1300" y="104"/>
                  </a:lnTo>
                  <a:lnTo>
                    <a:pt x="1292" y="110"/>
                  </a:lnTo>
                  <a:lnTo>
                    <a:pt x="1284" y="116"/>
                  </a:lnTo>
                  <a:lnTo>
                    <a:pt x="1278" y="124"/>
                  </a:lnTo>
                  <a:lnTo>
                    <a:pt x="1276" y="134"/>
                  </a:lnTo>
                  <a:lnTo>
                    <a:pt x="1274" y="142"/>
                  </a:lnTo>
                  <a:lnTo>
                    <a:pt x="1274" y="142"/>
                  </a:lnTo>
                  <a:lnTo>
                    <a:pt x="1274" y="152"/>
                  </a:lnTo>
                  <a:lnTo>
                    <a:pt x="1276" y="162"/>
                  </a:lnTo>
                  <a:lnTo>
                    <a:pt x="1278" y="170"/>
                  </a:lnTo>
                  <a:lnTo>
                    <a:pt x="1282" y="178"/>
                  </a:lnTo>
                  <a:lnTo>
                    <a:pt x="1294" y="192"/>
                  </a:lnTo>
                  <a:lnTo>
                    <a:pt x="1306" y="206"/>
                  </a:lnTo>
                  <a:lnTo>
                    <a:pt x="1318" y="222"/>
                  </a:lnTo>
                  <a:lnTo>
                    <a:pt x="1326" y="240"/>
                  </a:lnTo>
                  <a:lnTo>
                    <a:pt x="1330" y="250"/>
                  </a:lnTo>
                  <a:lnTo>
                    <a:pt x="1332" y="262"/>
                  </a:lnTo>
                  <a:lnTo>
                    <a:pt x="1332" y="272"/>
                  </a:lnTo>
                  <a:lnTo>
                    <a:pt x="1330" y="286"/>
                  </a:lnTo>
                  <a:lnTo>
                    <a:pt x="1330" y="286"/>
                  </a:lnTo>
                  <a:lnTo>
                    <a:pt x="1328" y="300"/>
                  </a:lnTo>
                  <a:lnTo>
                    <a:pt x="1322" y="312"/>
                  </a:lnTo>
                  <a:lnTo>
                    <a:pt x="1318" y="322"/>
                  </a:lnTo>
                  <a:lnTo>
                    <a:pt x="1312" y="332"/>
                  </a:lnTo>
                  <a:lnTo>
                    <a:pt x="1304" y="340"/>
                  </a:lnTo>
                  <a:lnTo>
                    <a:pt x="1296" y="348"/>
                  </a:lnTo>
                  <a:lnTo>
                    <a:pt x="1288" y="354"/>
                  </a:lnTo>
                  <a:lnTo>
                    <a:pt x="1278" y="358"/>
                  </a:lnTo>
                  <a:lnTo>
                    <a:pt x="1268" y="362"/>
                  </a:lnTo>
                  <a:lnTo>
                    <a:pt x="1258" y="364"/>
                  </a:lnTo>
                  <a:lnTo>
                    <a:pt x="1234" y="366"/>
                  </a:lnTo>
                  <a:lnTo>
                    <a:pt x="1210" y="364"/>
                  </a:lnTo>
                  <a:lnTo>
                    <a:pt x="1186" y="356"/>
                  </a:lnTo>
                  <a:lnTo>
                    <a:pt x="1186" y="356"/>
                  </a:lnTo>
                  <a:lnTo>
                    <a:pt x="1172" y="350"/>
                  </a:lnTo>
                  <a:lnTo>
                    <a:pt x="1158" y="344"/>
                  </a:lnTo>
                  <a:lnTo>
                    <a:pt x="1148" y="336"/>
                  </a:lnTo>
                  <a:lnTo>
                    <a:pt x="1140" y="330"/>
                  </a:lnTo>
                  <a:lnTo>
                    <a:pt x="1134" y="322"/>
                  </a:lnTo>
                  <a:lnTo>
                    <a:pt x="1128" y="312"/>
                  </a:lnTo>
                  <a:lnTo>
                    <a:pt x="1120" y="294"/>
                  </a:lnTo>
                  <a:lnTo>
                    <a:pt x="1116" y="274"/>
                  </a:lnTo>
                  <a:lnTo>
                    <a:pt x="1112" y="252"/>
                  </a:lnTo>
                  <a:lnTo>
                    <a:pt x="1106" y="230"/>
                  </a:lnTo>
                  <a:lnTo>
                    <a:pt x="1098" y="206"/>
                  </a:lnTo>
                  <a:lnTo>
                    <a:pt x="1098" y="206"/>
                  </a:lnTo>
                  <a:lnTo>
                    <a:pt x="1090" y="188"/>
                  </a:lnTo>
                  <a:lnTo>
                    <a:pt x="1080" y="174"/>
                  </a:lnTo>
                  <a:lnTo>
                    <a:pt x="1070" y="160"/>
                  </a:lnTo>
                  <a:lnTo>
                    <a:pt x="1060" y="148"/>
                  </a:lnTo>
                  <a:lnTo>
                    <a:pt x="1048" y="140"/>
                  </a:lnTo>
                  <a:lnTo>
                    <a:pt x="1038" y="132"/>
                  </a:lnTo>
                  <a:lnTo>
                    <a:pt x="1024" y="124"/>
                  </a:lnTo>
                  <a:lnTo>
                    <a:pt x="1012" y="120"/>
                  </a:lnTo>
                  <a:lnTo>
                    <a:pt x="998" y="116"/>
                  </a:lnTo>
                  <a:lnTo>
                    <a:pt x="986" y="114"/>
                  </a:lnTo>
                  <a:lnTo>
                    <a:pt x="956" y="112"/>
                  </a:lnTo>
                  <a:lnTo>
                    <a:pt x="928" y="114"/>
                  </a:lnTo>
                  <a:lnTo>
                    <a:pt x="896" y="118"/>
                  </a:lnTo>
                  <a:lnTo>
                    <a:pt x="866" y="126"/>
                  </a:lnTo>
                  <a:lnTo>
                    <a:pt x="834" y="136"/>
                  </a:lnTo>
                  <a:lnTo>
                    <a:pt x="774" y="156"/>
                  </a:lnTo>
                  <a:lnTo>
                    <a:pt x="744" y="166"/>
                  </a:lnTo>
                  <a:lnTo>
                    <a:pt x="714" y="174"/>
                  </a:lnTo>
                  <a:lnTo>
                    <a:pt x="688" y="178"/>
                  </a:lnTo>
                  <a:lnTo>
                    <a:pt x="662" y="182"/>
                  </a:lnTo>
                  <a:lnTo>
                    <a:pt x="662" y="182"/>
                  </a:lnTo>
                  <a:lnTo>
                    <a:pt x="594" y="184"/>
                  </a:lnTo>
                  <a:lnTo>
                    <a:pt x="564" y="182"/>
                  </a:lnTo>
                  <a:lnTo>
                    <a:pt x="536" y="180"/>
                  </a:lnTo>
                  <a:lnTo>
                    <a:pt x="508" y="176"/>
                  </a:lnTo>
                  <a:lnTo>
                    <a:pt x="482" y="172"/>
                  </a:lnTo>
                  <a:lnTo>
                    <a:pt x="456" y="166"/>
                  </a:lnTo>
                  <a:lnTo>
                    <a:pt x="432" y="158"/>
                  </a:lnTo>
                  <a:lnTo>
                    <a:pt x="410" y="148"/>
                  </a:lnTo>
                  <a:lnTo>
                    <a:pt x="388" y="138"/>
                  </a:lnTo>
                  <a:lnTo>
                    <a:pt x="366" y="126"/>
                  </a:lnTo>
                  <a:lnTo>
                    <a:pt x="344" y="112"/>
                  </a:lnTo>
                  <a:lnTo>
                    <a:pt x="324" y="96"/>
                  </a:lnTo>
                  <a:lnTo>
                    <a:pt x="304" y="78"/>
                  </a:lnTo>
                  <a:lnTo>
                    <a:pt x="282" y="58"/>
                  </a:lnTo>
                  <a:lnTo>
                    <a:pt x="262" y="36"/>
                  </a:lnTo>
                  <a:lnTo>
                    <a:pt x="262" y="36"/>
                  </a:lnTo>
                  <a:lnTo>
                    <a:pt x="244" y="56"/>
                  </a:lnTo>
                  <a:lnTo>
                    <a:pt x="226" y="74"/>
                  </a:lnTo>
                  <a:lnTo>
                    <a:pt x="188" y="106"/>
                  </a:lnTo>
                  <a:lnTo>
                    <a:pt x="174" y="122"/>
                  </a:lnTo>
                  <a:lnTo>
                    <a:pt x="166" y="132"/>
                  </a:lnTo>
                  <a:lnTo>
                    <a:pt x="160" y="144"/>
                  </a:lnTo>
                  <a:lnTo>
                    <a:pt x="154" y="154"/>
                  </a:lnTo>
                  <a:lnTo>
                    <a:pt x="150" y="168"/>
                  </a:lnTo>
                  <a:lnTo>
                    <a:pt x="148" y="182"/>
                  </a:lnTo>
                  <a:lnTo>
                    <a:pt x="146" y="198"/>
                  </a:lnTo>
                  <a:lnTo>
                    <a:pt x="146" y="198"/>
                  </a:lnTo>
                  <a:lnTo>
                    <a:pt x="146" y="226"/>
                  </a:lnTo>
                  <a:lnTo>
                    <a:pt x="146" y="256"/>
                  </a:lnTo>
                  <a:lnTo>
                    <a:pt x="148" y="288"/>
                  </a:lnTo>
                  <a:lnTo>
                    <a:pt x="154" y="318"/>
                  </a:lnTo>
                  <a:lnTo>
                    <a:pt x="164" y="380"/>
                  </a:lnTo>
                  <a:lnTo>
                    <a:pt x="180" y="436"/>
                  </a:lnTo>
                  <a:lnTo>
                    <a:pt x="180" y="436"/>
                  </a:lnTo>
                  <a:lnTo>
                    <a:pt x="190" y="464"/>
                  </a:lnTo>
                  <a:lnTo>
                    <a:pt x="202" y="488"/>
                  </a:lnTo>
                  <a:lnTo>
                    <a:pt x="216" y="510"/>
                  </a:lnTo>
                  <a:lnTo>
                    <a:pt x="230" y="532"/>
                  </a:lnTo>
                  <a:lnTo>
                    <a:pt x="244" y="554"/>
                  </a:lnTo>
                  <a:lnTo>
                    <a:pt x="256" y="576"/>
                  </a:lnTo>
                  <a:lnTo>
                    <a:pt x="268" y="602"/>
                  </a:lnTo>
                  <a:lnTo>
                    <a:pt x="276" y="630"/>
                  </a:lnTo>
                  <a:lnTo>
                    <a:pt x="276" y="630"/>
                  </a:lnTo>
                  <a:lnTo>
                    <a:pt x="290" y="688"/>
                  </a:lnTo>
                  <a:lnTo>
                    <a:pt x="298" y="720"/>
                  </a:lnTo>
                  <a:lnTo>
                    <a:pt x="306" y="754"/>
                  </a:lnTo>
                  <a:lnTo>
                    <a:pt x="312" y="788"/>
                  </a:lnTo>
                  <a:lnTo>
                    <a:pt x="316" y="820"/>
                  </a:lnTo>
                  <a:lnTo>
                    <a:pt x="314" y="852"/>
                  </a:lnTo>
                  <a:lnTo>
                    <a:pt x="312" y="866"/>
                  </a:lnTo>
                  <a:lnTo>
                    <a:pt x="308" y="880"/>
                  </a:lnTo>
                  <a:lnTo>
                    <a:pt x="308" y="880"/>
                  </a:lnTo>
                  <a:lnTo>
                    <a:pt x="302" y="896"/>
                  </a:lnTo>
                  <a:lnTo>
                    <a:pt x="294" y="910"/>
                  </a:lnTo>
                  <a:lnTo>
                    <a:pt x="284" y="922"/>
                  </a:lnTo>
                  <a:lnTo>
                    <a:pt x="274" y="934"/>
                  </a:lnTo>
                  <a:lnTo>
                    <a:pt x="262" y="946"/>
                  </a:lnTo>
                  <a:lnTo>
                    <a:pt x="248" y="956"/>
                  </a:lnTo>
                  <a:lnTo>
                    <a:pt x="220" y="976"/>
                  </a:lnTo>
                  <a:lnTo>
                    <a:pt x="192" y="994"/>
                  </a:lnTo>
                  <a:lnTo>
                    <a:pt x="162" y="1014"/>
                  </a:lnTo>
                  <a:lnTo>
                    <a:pt x="136" y="1036"/>
                  </a:lnTo>
                  <a:lnTo>
                    <a:pt x="124" y="1048"/>
                  </a:lnTo>
                  <a:lnTo>
                    <a:pt x="114" y="1062"/>
                  </a:lnTo>
                  <a:lnTo>
                    <a:pt x="114" y="1062"/>
                  </a:lnTo>
                  <a:lnTo>
                    <a:pt x="84" y="1106"/>
                  </a:lnTo>
                  <a:lnTo>
                    <a:pt x="56" y="1154"/>
                  </a:lnTo>
                  <a:lnTo>
                    <a:pt x="42" y="1178"/>
                  </a:lnTo>
                  <a:lnTo>
                    <a:pt x="30" y="1204"/>
                  </a:lnTo>
                  <a:lnTo>
                    <a:pt x="20" y="1230"/>
                  </a:lnTo>
                  <a:lnTo>
                    <a:pt x="12" y="1256"/>
                  </a:lnTo>
                  <a:lnTo>
                    <a:pt x="6" y="1282"/>
                  </a:lnTo>
                  <a:lnTo>
                    <a:pt x="2" y="1308"/>
                  </a:lnTo>
                  <a:lnTo>
                    <a:pt x="0" y="1334"/>
                  </a:lnTo>
                  <a:lnTo>
                    <a:pt x="2" y="1360"/>
                  </a:lnTo>
                  <a:lnTo>
                    <a:pt x="6" y="1386"/>
                  </a:lnTo>
                  <a:lnTo>
                    <a:pt x="14" y="1412"/>
                  </a:lnTo>
                  <a:lnTo>
                    <a:pt x="24" y="1436"/>
                  </a:lnTo>
                  <a:lnTo>
                    <a:pt x="40" y="1462"/>
                  </a:lnTo>
                  <a:lnTo>
                    <a:pt x="40" y="1462"/>
                  </a:lnTo>
                  <a:lnTo>
                    <a:pt x="58" y="1490"/>
                  </a:lnTo>
                  <a:lnTo>
                    <a:pt x="70" y="1512"/>
                  </a:lnTo>
                  <a:lnTo>
                    <a:pt x="80" y="1532"/>
                  </a:lnTo>
                  <a:lnTo>
                    <a:pt x="88" y="1556"/>
                  </a:lnTo>
                  <a:lnTo>
                    <a:pt x="88" y="1556"/>
                  </a:lnTo>
                  <a:lnTo>
                    <a:pt x="94" y="1582"/>
                  </a:lnTo>
                  <a:lnTo>
                    <a:pt x="98" y="1608"/>
                  </a:lnTo>
                  <a:lnTo>
                    <a:pt x="102" y="1620"/>
                  </a:lnTo>
                  <a:lnTo>
                    <a:pt x="106" y="1632"/>
                  </a:lnTo>
                  <a:lnTo>
                    <a:pt x="112" y="1646"/>
                  </a:lnTo>
                  <a:lnTo>
                    <a:pt x="122" y="1662"/>
                  </a:lnTo>
                  <a:lnTo>
                    <a:pt x="122" y="1662"/>
                  </a:lnTo>
                  <a:lnTo>
                    <a:pt x="142" y="1688"/>
                  </a:lnTo>
                  <a:lnTo>
                    <a:pt x="152" y="1698"/>
                  </a:lnTo>
                  <a:lnTo>
                    <a:pt x="160" y="1706"/>
                  </a:lnTo>
                  <a:lnTo>
                    <a:pt x="168" y="1712"/>
                  </a:lnTo>
                  <a:lnTo>
                    <a:pt x="178" y="1716"/>
                  </a:lnTo>
                  <a:lnTo>
                    <a:pt x="194" y="1722"/>
                  </a:lnTo>
                  <a:lnTo>
                    <a:pt x="232" y="1728"/>
                  </a:lnTo>
                  <a:lnTo>
                    <a:pt x="256" y="1732"/>
                  </a:lnTo>
                  <a:lnTo>
                    <a:pt x="282" y="1742"/>
                  </a:lnTo>
                  <a:lnTo>
                    <a:pt x="282" y="1742"/>
                  </a:lnTo>
                  <a:lnTo>
                    <a:pt x="300" y="1752"/>
                  </a:lnTo>
                  <a:lnTo>
                    <a:pt x="318" y="1764"/>
                  </a:lnTo>
                  <a:lnTo>
                    <a:pt x="332" y="1780"/>
                  </a:lnTo>
                  <a:lnTo>
                    <a:pt x="342" y="1798"/>
                  </a:lnTo>
                  <a:lnTo>
                    <a:pt x="352" y="1816"/>
                  </a:lnTo>
                  <a:lnTo>
                    <a:pt x="360" y="1838"/>
                  </a:lnTo>
                  <a:lnTo>
                    <a:pt x="364" y="1860"/>
                  </a:lnTo>
                  <a:lnTo>
                    <a:pt x="366" y="1882"/>
                  </a:lnTo>
                  <a:lnTo>
                    <a:pt x="366" y="1882"/>
                  </a:lnTo>
                  <a:lnTo>
                    <a:pt x="400" y="1874"/>
                  </a:lnTo>
                  <a:lnTo>
                    <a:pt x="434" y="1866"/>
                  </a:lnTo>
                  <a:lnTo>
                    <a:pt x="470" y="1862"/>
                  </a:lnTo>
                  <a:lnTo>
                    <a:pt x="488" y="1860"/>
                  </a:lnTo>
                  <a:lnTo>
                    <a:pt x="506" y="1862"/>
                  </a:lnTo>
                  <a:lnTo>
                    <a:pt x="506" y="1862"/>
                  </a:lnTo>
                  <a:lnTo>
                    <a:pt x="536" y="1866"/>
                  </a:lnTo>
                  <a:lnTo>
                    <a:pt x="568" y="1874"/>
                  </a:lnTo>
                  <a:lnTo>
                    <a:pt x="598" y="1882"/>
                  </a:lnTo>
                  <a:lnTo>
                    <a:pt x="630" y="1894"/>
                  </a:lnTo>
                  <a:lnTo>
                    <a:pt x="692" y="1916"/>
                  </a:lnTo>
                  <a:lnTo>
                    <a:pt x="722" y="1926"/>
                  </a:lnTo>
                  <a:lnTo>
                    <a:pt x="754" y="1934"/>
                  </a:lnTo>
                  <a:lnTo>
                    <a:pt x="754" y="1934"/>
                  </a:lnTo>
                  <a:lnTo>
                    <a:pt x="808" y="1946"/>
                  </a:lnTo>
                  <a:lnTo>
                    <a:pt x="842" y="1950"/>
                  </a:lnTo>
                  <a:lnTo>
                    <a:pt x="876" y="1954"/>
                  </a:lnTo>
                  <a:lnTo>
                    <a:pt x="910" y="1954"/>
                  </a:lnTo>
                  <a:lnTo>
                    <a:pt x="928" y="1952"/>
                  </a:lnTo>
                  <a:lnTo>
                    <a:pt x="942" y="1948"/>
                  </a:lnTo>
                  <a:lnTo>
                    <a:pt x="956" y="1944"/>
                  </a:lnTo>
                  <a:lnTo>
                    <a:pt x="968" y="1936"/>
                  </a:lnTo>
                  <a:lnTo>
                    <a:pt x="980" y="1928"/>
                  </a:lnTo>
                  <a:lnTo>
                    <a:pt x="988" y="1918"/>
                  </a:lnTo>
                  <a:lnTo>
                    <a:pt x="988" y="1918"/>
                  </a:lnTo>
                  <a:lnTo>
                    <a:pt x="996" y="1906"/>
                  </a:lnTo>
                  <a:lnTo>
                    <a:pt x="1000" y="1894"/>
                  </a:lnTo>
                  <a:lnTo>
                    <a:pt x="1002" y="1884"/>
                  </a:lnTo>
                  <a:lnTo>
                    <a:pt x="1002" y="1874"/>
                  </a:lnTo>
                  <a:lnTo>
                    <a:pt x="1002" y="1862"/>
                  </a:lnTo>
                  <a:lnTo>
                    <a:pt x="998" y="1854"/>
                  </a:lnTo>
                  <a:lnTo>
                    <a:pt x="994" y="1844"/>
                  </a:lnTo>
                  <a:lnTo>
                    <a:pt x="988" y="1834"/>
                  </a:lnTo>
                  <a:lnTo>
                    <a:pt x="976" y="1818"/>
                  </a:lnTo>
                  <a:lnTo>
                    <a:pt x="960" y="1802"/>
                  </a:lnTo>
                  <a:lnTo>
                    <a:pt x="944" y="1786"/>
                  </a:lnTo>
                  <a:lnTo>
                    <a:pt x="932" y="1772"/>
                  </a:lnTo>
                  <a:lnTo>
                    <a:pt x="932" y="1772"/>
                  </a:lnTo>
                  <a:lnTo>
                    <a:pt x="906" y="1738"/>
                  </a:lnTo>
                  <a:lnTo>
                    <a:pt x="894" y="1718"/>
                  </a:lnTo>
                  <a:lnTo>
                    <a:pt x="884" y="1696"/>
                  </a:lnTo>
                  <a:lnTo>
                    <a:pt x="880" y="1686"/>
                  </a:lnTo>
                  <a:lnTo>
                    <a:pt x="878" y="1676"/>
                  </a:lnTo>
                  <a:lnTo>
                    <a:pt x="876" y="1664"/>
                  </a:lnTo>
                  <a:lnTo>
                    <a:pt x="878" y="1654"/>
                  </a:lnTo>
                  <a:lnTo>
                    <a:pt x="880" y="1644"/>
                  </a:lnTo>
                  <a:lnTo>
                    <a:pt x="884" y="1634"/>
                  </a:lnTo>
                  <a:lnTo>
                    <a:pt x="890" y="1624"/>
                  </a:lnTo>
                  <a:lnTo>
                    <a:pt x="900" y="1616"/>
                  </a:lnTo>
                  <a:lnTo>
                    <a:pt x="900" y="1616"/>
                  </a:lnTo>
                  <a:lnTo>
                    <a:pt x="912" y="1608"/>
                  </a:lnTo>
                  <a:lnTo>
                    <a:pt x="926" y="1604"/>
                  </a:lnTo>
                  <a:lnTo>
                    <a:pt x="940" y="1604"/>
                  </a:lnTo>
                  <a:lnTo>
                    <a:pt x="954" y="1606"/>
                  </a:lnTo>
                  <a:lnTo>
                    <a:pt x="966" y="1610"/>
                  </a:lnTo>
                  <a:lnTo>
                    <a:pt x="980" y="1616"/>
                  </a:lnTo>
                  <a:lnTo>
                    <a:pt x="994" y="1626"/>
                  </a:lnTo>
                  <a:lnTo>
                    <a:pt x="1006" y="1636"/>
                  </a:lnTo>
                  <a:lnTo>
                    <a:pt x="1032" y="1660"/>
                  </a:lnTo>
                  <a:lnTo>
                    <a:pt x="1054" y="1684"/>
                  </a:lnTo>
                  <a:lnTo>
                    <a:pt x="1088" y="1726"/>
                  </a:lnTo>
                  <a:lnTo>
                    <a:pt x="1088" y="1726"/>
                  </a:lnTo>
                  <a:lnTo>
                    <a:pt x="1106" y="1748"/>
                  </a:lnTo>
                  <a:lnTo>
                    <a:pt x="1128" y="1772"/>
                  </a:lnTo>
                  <a:lnTo>
                    <a:pt x="1150" y="1794"/>
                  </a:lnTo>
                  <a:lnTo>
                    <a:pt x="1176" y="1816"/>
                  </a:lnTo>
                  <a:lnTo>
                    <a:pt x="1202" y="1832"/>
                  </a:lnTo>
                  <a:lnTo>
                    <a:pt x="1216" y="1840"/>
                  </a:lnTo>
                  <a:lnTo>
                    <a:pt x="1230" y="1846"/>
                  </a:lnTo>
                  <a:lnTo>
                    <a:pt x="1246" y="1850"/>
                  </a:lnTo>
                  <a:lnTo>
                    <a:pt x="1260" y="1854"/>
                  </a:lnTo>
                  <a:lnTo>
                    <a:pt x="1274" y="1856"/>
                  </a:lnTo>
                  <a:lnTo>
                    <a:pt x="1290" y="1854"/>
                  </a:lnTo>
                  <a:lnTo>
                    <a:pt x="1290" y="1854"/>
                  </a:lnTo>
                  <a:lnTo>
                    <a:pt x="1314" y="1850"/>
                  </a:lnTo>
                  <a:lnTo>
                    <a:pt x="1338" y="1840"/>
                  </a:lnTo>
                  <a:lnTo>
                    <a:pt x="1362" y="1828"/>
                  </a:lnTo>
                  <a:lnTo>
                    <a:pt x="1386" y="1816"/>
                  </a:lnTo>
                  <a:lnTo>
                    <a:pt x="1434" y="1788"/>
                  </a:lnTo>
                  <a:lnTo>
                    <a:pt x="1458" y="1776"/>
                  </a:lnTo>
                  <a:lnTo>
                    <a:pt x="1482" y="1768"/>
                  </a:lnTo>
                  <a:lnTo>
                    <a:pt x="1482" y="1768"/>
                  </a:lnTo>
                  <a:lnTo>
                    <a:pt x="1510" y="1760"/>
                  </a:lnTo>
                  <a:lnTo>
                    <a:pt x="1536" y="1756"/>
                  </a:lnTo>
                  <a:lnTo>
                    <a:pt x="1560" y="1752"/>
                  </a:lnTo>
                  <a:lnTo>
                    <a:pt x="1584" y="1752"/>
                  </a:lnTo>
                  <a:lnTo>
                    <a:pt x="1606" y="1754"/>
                  </a:lnTo>
                  <a:lnTo>
                    <a:pt x="1628" y="1756"/>
                  </a:lnTo>
                  <a:lnTo>
                    <a:pt x="1648" y="1762"/>
                  </a:lnTo>
                  <a:lnTo>
                    <a:pt x="1668" y="1768"/>
                  </a:lnTo>
                  <a:lnTo>
                    <a:pt x="1688" y="1776"/>
                  </a:lnTo>
                  <a:lnTo>
                    <a:pt x="1706" y="1784"/>
                  </a:lnTo>
                  <a:lnTo>
                    <a:pt x="1744" y="1806"/>
                  </a:lnTo>
                  <a:lnTo>
                    <a:pt x="1780" y="1830"/>
                  </a:lnTo>
                  <a:lnTo>
                    <a:pt x="1818" y="1856"/>
                  </a:lnTo>
                  <a:lnTo>
                    <a:pt x="1818" y="0"/>
                  </a:lnTo>
                  <a:lnTo>
                    <a:pt x="1818" y="0"/>
                  </a:lnTo>
                  <a:lnTo>
                    <a:pt x="1768" y="36"/>
                  </a:lnTo>
                  <a:lnTo>
                    <a:pt x="1768" y="36"/>
                  </a:lnTo>
                  <a:lnTo>
                    <a:pt x="1732" y="60"/>
                  </a:lnTo>
                  <a:lnTo>
                    <a:pt x="1716" y="70"/>
                  </a:lnTo>
                  <a:lnTo>
                    <a:pt x="1698" y="80"/>
                  </a:lnTo>
                  <a:lnTo>
                    <a:pt x="1678" y="88"/>
                  </a:lnTo>
                  <a:lnTo>
                    <a:pt x="1660" y="94"/>
                  </a:lnTo>
                  <a:lnTo>
                    <a:pt x="1640" y="100"/>
                  </a:lnTo>
                  <a:lnTo>
                    <a:pt x="1618" y="102"/>
                  </a:lnTo>
                  <a:lnTo>
                    <a:pt x="1618" y="102"/>
                  </a:lnTo>
                  <a:close/>
                </a:path>
              </a:pathLst>
            </a:custGeom>
            <a:solidFill>
              <a:schemeClr val="accent1"/>
            </a:solidFill>
            <a:ln w="25400">
              <a:solidFill>
                <a:srgbClr val="000000"/>
              </a:solidFill>
              <a:prstDash val="solid"/>
              <a:round/>
              <a:headEnd/>
              <a:tailEnd/>
            </a:ln>
            <a:effectLst/>
          </p:spPr>
          <p:txBody>
            <a:bodyPr/>
            <a:lstStyle/>
            <a:p>
              <a:endParaRPr lang="en-US"/>
            </a:p>
          </p:txBody>
        </p:sp>
        <p:sp>
          <p:nvSpPr>
            <p:cNvPr id="151564" name="Rectangle 12"/>
            <p:cNvSpPr>
              <a:spLocks noChangeArrowheads="1"/>
            </p:cNvSpPr>
            <p:nvPr/>
          </p:nvSpPr>
          <p:spPr bwMode="auto">
            <a:xfrm>
              <a:off x="3139" y="2112"/>
              <a:ext cx="691" cy="384"/>
            </a:xfrm>
            <a:prstGeom prst="rect">
              <a:avLst/>
            </a:prstGeom>
            <a:solidFill>
              <a:schemeClr val="accent1"/>
            </a:solidFill>
            <a:ln w="9525">
              <a:noFill/>
              <a:miter lim="800000"/>
              <a:headEnd/>
              <a:tailEnd/>
            </a:ln>
            <a:effectLst/>
          </p:spPr>
          <p:txBody>
            <a:bodyPr wrap="none" lIns="0" tIns="0" rIns="0" bIns="0">
              <a:spAutoFit/>
            </a:bodyPr>
            <a:lstStyle/>
            <a:p>
              <a:r>
                <a:rPr lang="en-US" sz="2000"/>
                <a:t>Public</a:t>
              </a:r>
            </a:p>
            <a:p>
              <a:r>
                <a:rPr lang="en-US" sz="2000"/>
                <a:t>relations</a:t>
              </a:r>
            </a:p>
          </p:txBody>
        </p:sp>
      </p:grpSp>
      <p:grpSp>
        <p:nvGrpSpPr>
          <p:cNvPr id="151565" name="Group 13"/>
          <p:cNvGrpSpPr>
            <a:grpSpLocks/>
          </p:cNvGrpSpPr>
          <p:nvPr/>
        </p:nvGrpSpPr>
        <p:grpSpPr bwMode="auto">
          <a:xfrm>
            <a:off x="1905000" y="4419600"/>
            <a:ext cx="2787650" cy="1676400"/>
            <a:chOff x="1205" y="2784"/>
            <a:chExt cx="1756" cy="1056"/>
          </a:xfrm>
        </p:grpSpPr>
        <p:sp>
          <p:nvSpPr>
            <p:cNvPr id="151566" name="Freeform 14"/>
            <p:cNvSpPr>
              <a:spLocks/>
            </p:cNvSpPr>
            <p:nvPr/>
          </p:nvSpPr>
          <p:spPr bwMode="auto">
            <a:xfrm>
              <a:off x="1205" y="2784"/>
              <a:ext cx="1756" cy="1056"/>
            </a:xfrm>
            <a:custGeom>
              <a:avLst/>
              <a:gdLst/>
              <a:ahLst/>
              <a:cxnLst>
                <a:cxn ang="0">
                  <a:pos x="2404" y="828"/>
                </a:cxn>
                <a:cxn ang="0">
                  <a:pos x="2382" y="776"/>
                </a:cxn>
                <a:cxn ang="0">
                  <a:pos x="2340" y="752"/>
                </a:cxn>
                <a:cxn ang="0">
                  <a:pos x="2202" y="758"/>
                </a:cxn>
                <a:cxn ang="0">
                  <a:pos x="2134" y="750"/>
                </a:cxn>
                <a:cxn ang="0">
                  <a:pos x="2112" y="720"/>
                </a:cxn>
                <a:cxn ang="0">
                  <a:pos x="2112" y="680"/>
                </a:cxn>
                <a:cxn ang="0">
                  <a:pos x="2136" y="636"/>
                </a:cxn>
                <a:cxn ang="0">
                  <a:pos x="2216" y="592"/>
                </a:cxn>
                <a:cxn ang="0">
                  <a:pos x="2386" y="558"/>
                </a:cxn>
                <a:cxn ang="0">
                  <a:pos x="2434" y="540"/>
                </a:cxn>
                <a:cxn ang="0">
                  <a:pos x="2482" y="494"/>
                </a:cxn>
                <a:cxn ang="0">
                  <a:pos x="2516" y="388"/>
                </a:cxn>
                <a:cxn ang="0">
                  <a:pos x="2478" y="364"/>
                </a:cxn>
                <a:cxn ang="0">
                  <a:pos x="2372" y="362"/>
                </a:cxn>
                <a:cxn ang="0">
                  <a:pos x="2246" y="334"/>
                </a:cxn>
                <a:cxn ang="0">
                  <a:pos x="2100" y="268"/>
                </a:cxn>
                <a:cxn ang="0">
                  <a:pos x="1934" y="162"/>
                </a:cxn>
                <a:cxn ang="0">
                  <a:pos x="1726" y="74"/>
                </a:cxn>
                <a:cxn ang="0">
                  <a:pos x="1514" y="16"/>
                </a:cxn>
                <a:cxn ang="0">
                  <a:pos x="1410" y="8"/>
                </a:cxn>
                <a:cxn ang="0">
                  <a:pos x="1352" y="24"/>
                </a:cxn>
                <a:cxn ang="0">
                  <a:pos x="1284" y="76"/>
                </a:cxn>
                <a:cxn ang="0">
                  <a:pos x="1222" y="96"/>
                </a:cxn>
                <a:cxn ang="0">
                  <a:pos x="1116" y="108"/>
                </a:cxn>
                <a:cxn ang="0">
                  <a:pos x="936" y="82"/>
                </a:cxn>
                <a:cxn ang="0">
                  <a:pos x="806" y="30"/>
                </a:cxn>
                <a:cxn ang="0">
                  <a:pos x="652" y="0"/>
                </a:cxn>
                <a:cxn ang="0">
                  <a:pos x="534" y="10"/>
                </a:cxn>
                <a:cxn ang="0">
                  <a:pos x="426" y="50"/>
                </a:cxn>
                <a:cxn ang="0">
                  <a:pos x="340" y="104"/>
                </a:cxn>
                <a:cxn ang="0">
                  <a:pos x="274" y="176"/>
                </a:cxn>
                <a:cxn ang="0">
                  <a:pos x="246" y="236"/>
                </a:cxn>
                <a:cxn ang="0">
                  <a:pos x="250" y="332"/>
                </a:cxn>
                <a:cxn ang="0">
                  <a:pos x="254" y="428"/>
                </a:cxn>
                <a:cxn ang="0">
                  <a:pos x="226" y="492"/>
                </a:cxn>
                <a:cxn ang="0">
                  <a:pos x="144" y="550"/>
                </a:cxn>
                <a:cxn ang="0">
                  <a:pos x="64" y="616"/>
                </a:cxn>
                <a:cxn ang="0">
                  <a:pos x="6" y="724"/>
                </a:cxn>
                <a:cxn ang="0">
                  <a:pos x="2" y="774"/>
                </a:cxn>
                <a:cxn ang="0">
                  <a:pos x="24" y="850"/>
                </a:cxn>
                <a:cxn ang="0">
                  <a:pos x="72" y="972"/>
                </a:cxn>
                <a:cxn ang="0">
                  <a:pos x="70" y="1068"/>
                </a:cxn>
                <a:cxn ang="0">
                  <a:pos x="2284" y="1156"/>
                </a:cxn>
                <a:cxn ang="0">
                  <a:pos x="2296" y="1092"/>
                </a:cxn>
                <a:cxn ang="0">
                  <a:pos x="2314" y="1046"/>
                </a:cxn>
                <a:cxn ang="0">
                  <a:pos x="2394" y="930"/>
                </a:cxn>
                <a:cxn ang="0">
                  <a:pos x="2406" y="868"/>
                </a:cxn>
              </a:cxnLst>
              <a:rect l="0" t="0" r="r" b="b"/>
              <a:pathLst>
                <a:path w="2516" h="1156">
                  <a:moveTo>
                    <a:pt x="2406" y="868"/>
                  </a:moveTo>
                  <a:lnTo>
                    <a:pt x="2406" y="868"/>
                  </a:lnTo>
                  <a:lnTo>
                    <a:pt x="2406" y="846"/>
                  </a:lnTo>
                  <a:lnTo>
                    <a:pt x="2404" y="828"/>
                  </a:lnTo>
                  <a:lnTo>
                    <a:pt x="2402" y="810"/>
                  </a:lnTo>
                  <a:lnTo>
                    <a:pt x="2396" y="796"/>
                  </a:lnTo>
                  <a:lnTo>
                    <a:pt x="2390" y="786"/>
                  </a:lnTo>
                  <a:lnTo>
                    <a:pt x="2382" y="776"/>
                  </a:lnTo>
                  <a:lnTo>
                    <a:pt x="2372" y="768"/>
                  </a:lnTo>
                  <a:lnTo>
                    <a:pt x="2362" y="760"/>
                  </a:lnTo>
                  <a:lnTo>
                    <a:pt x="2352" y="756"/>
                  </a:lnTo>
                  <a:lnTo>
                    <a:pt x="2340" y="752"/>
                  </a:lnTo>
                  <a:lnTo>
                    <a:pt x="2314" y="750"/>
                  </a:lnTo>
                  <a:lnTo>
                    <a:pt x="2286" y="750"/>
                  </a:lnTo>
                  <a:lnTo>
                    <a:pt x="2258" y="752"/>
                  </a:lnTo>
                  <a:lnTo>
                    <a:pt x="2202" y="758"/>
                  </a:lnTo>
                  <a:lnTo>
                    <a:pt x="2176" y="758"/>
                  </a:lnTo>
                  <a:lnTo>
                    <a:pt x="2154" y="756"/>
                  </a:lnTo>
                  <a:lnTo>
                    <a:pt x="2144" y="754"/>
                  </a:lnTo>
                  <a:lnTo>
                    <a:pt x="2134" y="750"/>
                  </a:lnTo>
                  <a:lnTo>
                    <a:pt x="2126" y="746"/>
                  </a:lnTo>
                  <a:lnTo>
                    <a:pt x="2120" y="738"/>
                  </a:lnTo>
                  <a:lnTo>
                    <a:pt x="2116" y="730"/>
                  </a:lnTo>
                  <a:lnTo>
                    <a:pt x="2112" y="720"/>
                  </a:lnTo>
                  <a:lnTo>
                    <a:pt x="2110" y="706"/>
                  </a:lnTo>
                  <a:lnTo>
                    <a:pt x="2110" y="692"/>
                  </a:lnTo>
                  <a:lnTo>
                    <a:pt x="2110" y="692"/>
                  </a:lnTo>
                  <a:lnTo>
                    <a:pt x="2112" y="680"/>
                  </a:lnTo>
                  <a:lnTo>
                    <a:pt x="2114" y="670"/>
                  </a:lnTo>
                  <a:lnTo>
                    <a:pt x="2118" y="660"/>
                  </a:lnTo>
                  <a:lnTo>
                    <a:pt x="2124" y="652"/>
                  </a:lnTo>
                  <a:lnTo>
                    <a:pt x="2136" y="636"/>
                  </a:lnTo>
                  <a:lnTo>
                    <a:pt x="2152" y="622"/>
                  </a:lnTo>
                  <a:lnTo>
                    <a:pt x="2172" y="610"/>
                  </a:lnTo>
                  <a:lnTo>
                    <a:pt x="2192" y="600"/>
                  </a:lnTo>
                  <a:lnTo>
                    <a:pt x="2216" y="592"/>
                  </a:lnTo>
                  <a:lnTo>
                    <a:pt x="2240" y="586"/>
                  </a:lnTo>
                  <a:lnTo>
                    <a:pt x="2292" y="576"/>
                  </a:lnTo>
                  <a:lnTo>
                    <a:pt x="2342" y="566"/>
                  </a:lnTo>
                  <a:lnTo>
                    <a:pt x="2386" y="558"/>
                  </a:lnTo>
                  <a:lnTo>
                    <a:pt x="2406" y="552"/>
                  </a:lnTo>
                  <a:lnTo>
                    <a:pt x="2422" y="546"/>
                  </a:lnTo>
                  <a:lnTo>
                    <a:pt x="2422" y="546"/>
                  </a:lnTo>
                  <a:lnTo>
                    <a:pt x="2434" y="540"/>
                  </a:lnTo>
                  <a:lnTo>
                    <a:pt x="2444" y="532"/>
                  </a:lnTo>
                  <a:lnTo>
                    <a:pt x="2456" y="524"/>
                  </a:lnTo>
                  <a:lnTo>
                    <a:pt x="2464" y="514"/>
                  </a:lnTo>
                  <a:lnTo>
                    <a:pt x="2482" y="494"/>
                  </a:lnTo>
                  <a:lnTo>
                    <a:pt x="2496" y="470"/>
                  </a:lnTo>
                  <a:lnTo>
                    <a:pt x="2506" y="444"/>
                  </a:lnTo>
                  <a:lnTo>
                    <a:pt x="2512" y="416"/>
                  </a:lnTo>
                  <a:lnTo>
                    <a:pt x="2516" y="388"/>
                  </a:lnTo>
                  <a:lnTo>
                    <a:pt x="2516" y="360"/>
                  </a:lnTo>
                  <a:lnTo>
                    <a:pt x="2516" y="360"/>
                  </a:lnTo>
                  <a:lnTo>
                    <a:pt x="2498" y="362"/>
                  </a:lnTo>
                  <a:lnTo>
                    <a:pt x="2478" y="364"/>
                  </a:lnTo>
                  <a:lnTo>
                    <a:pt x="2478" y="364"/>
                  </a:lnTo>
                  <a:lnTo>
                    <a:pt x="2442" y="366"/>
                  </a:lnTo>
                  <a:lnTo>
                    <a:pt x="2408" y="364"/>
                  </a:lnTo>
                  <a:lnTo>
                    <a:pt x="2372" y="362"/>
                  </a:lnTo>
                  <a:lnTo>
                    <a:pt x="2340" y="358"/>
                  </a:lnTo>
                  <a:lnTo>
                    <a:pt x="2308" y="352"/>
                  </a:lnTo>
                  <a:lnTo>
                    <a:pt x="2276" y="344"/>
                  </a:lnTo>
                  <a:lnTo>
                    <a:pt x="2246" y="334"/>
                  </a:lnTo>
                  <a:lnTo>
                    <a:pt x="2216" y="324"/>
                  </a:lnTo>
                  <a:lnTo>
                    <a:pt x="2186" y="312"/>
                  </a:lnTo>
                  <a:lnTo>
                    <a:pt x="2158" y="298"/>
                  </a:lnTo>
                  <a:lnTo>
                    <a:pt x="2100" y="268"/>
                  </a:lnTo>
                  <a:lnTo>
                    <a:pt x="2042" y="232"/>
                  </a:lnTo>
                  <a:lnTo>
                    <a:pt x="1982" y="194"/>
                  </a:lnTo>
                  <a:lnTo>
                    <a:pt x="1982" y="194"/>
                  </a:lnTo>
                  <a:lnTo>
                    <a:pt x="1934" y="162"/>
                  </a:lnTo>
                  <a:lnTo>
                    <a:pt x="1884" y="136"/>
                  </a:lnTo>
                  <a:lnTo>
                    <a:pt x="1832" y="112"/>
                  </a:lnTo>
                  <a:lnTo>
                    <a:pt x="1780" y="92"/>
                  </a:lnTo>
                  <a:lnTo>
                    <a:pt x="1726" y="74"/>
                  </a:lnTo>
                  <a:lnTo>
                    <a:pt x="1672" y="56"/>
                  </a:lnTo>
                  <a:lnTo>
                    <a:pt x="1560" y="26"/>
                  </a:lnTo>
                  <a:lnTo>
                    <a:pt x="1560" y="26"/>
                  </a:lnTo>
                  <a:lnTo>
                    <a:pt x="1514" y="16"/>
                  </a:lnTo>
                  <a:lnTo>
                    <a:pt x="1488" y="12"/>
                  </a:lnTo>
                  <a:lnTo>
                    <a:pt x="1462" y="8"/>
                  </a:lnTo>
                  <a:lnTo>
                    <a:pt x="1436" y="8"/>
                  </a:lnTo>
                  <a:lnTo>
                    <a:pt x="1410" y="8"/>
                  </a:lnTo>
                  <a:lnTo>
                    <a:pt x="1386" y="12"/>
                  </a:lnTo>
                  <a:lnTo>
                    <a:pt x="1366" y="18"/>
                  </a:lnTo>
                  <a:lnTo>
                    <a:pt x="1366" y="18"/>
                  </a:lnTo>
                  <a:lnTo>
                    <a:pt x="1352" y="24"/>
                  </a:lnTo>
                  <a:lnTo>
                    <a:pt x="1338" y="34"/>
                  </a:lnTo>
                  <a:lnTo>
                    <a:pt x="1312" y="54"/>
                  </a:lnTo>
                  <a:lnTo>
                    <a:pt x="1298" y="66"/>
                  </a:lnTo>
                  <a:lnTo>
                    <a:pt x="1284" y="76"/>
                  </a:lnTo>
                  <a:lnTo>
                    <a:pt x="1266" y="84"/>
                  </a:lnTo>
                  <a:lnTo>
                    <a:pt x="1248" y="90"/>
                  </a:lnTo>
                  <a:lnTo>
                    <a:pt x="1248" y="90"/>
                  </a:lnTo>
                  <a:lnTo>
                    <a:pt x="1222" y="96"/>
                  </a:lnTo>
                  <a:lnTo>
                    <a:pt x="1196" y="102"/>
                  </a:lnTo>
                  <a:lnTo>
                    <a:pt x="1170" y="104"/>
                  </a:lnTo>
                  <a:lnTo>
                    <a:pt x="1142" y="106"/>
                  </a:lnTo>
                  <a:lnTo>
                    <a:pt x="1116" y="108"/>
                  </a:lnTo>
                  <a:lnTo>
                    <a:pt x="1090" y="108"/>
                  </a:lnTo>
                  <a:lnTo>
                    <a:pt x="1038" y="102"/>
                  </a:lnTo>
                  <a:lnTo>
                    <a:pt x="986" y="94"/>
                  </a:lnTo>
                  <a:lnTo>
                    <a:pt x="936" y="82"/>
                  </a:lnTo>
                  <a:lnTo>
                    <a:pt x="888" y="64"/>
                  </a:lnTo>
                  <a:lnTo>
                    <a:pt x="840" y="44"/>
                  </a:lnTo>
                  <a:lnTo>
                    <a:pt x="840" y="44"/>
                  </a:lnTo>
                  <a:lnTo>
                    <a:pt x="806" y="30"/>
                  </a:lnTo>
                  <a:lnTo>
                    <a:pt x="768" y="18"/>
                  </a:lnTo>
                  <a:lnTo>
                    <a:pt x="730" y="8"/>
                  </a:lnTo>
                  <a:lnTo>
                    <a:pt x="692" y="2"/>
                  </a:lnTo>
                  <a:lnTo>
                    <a:pt x="652" y="0"/>
                  </a:lnTo>
                  <a:lnTo>
                    <a:pt x="612" y="0"/>
                  </a:lnTo>
                  <a:lnTo>
                    <a:pt x="572" y="4"/>
                  </a:lnTo>
                  <a:lnTo>
                    <a:pt x="534" y="10"/>
                  </a:lnTo>
                  <a:lnTo>
                    <a:pt x="534" y="10"/>
                  </a:lnTo>
                  <a:lnTo>
                    <a:pt x="514" y="16"/>
                  </a:lnTo>
                  <a:lnTo>
                    <a:pt x="492" y="22"/>
                  </a:lnTo>
                  <a:lnTo>
                    <a:pt x="448" y="38"/>
                  </a:lnTo>
                  <a:lnTo>
                    <a:pt x="426" y="50"/>
                  </a:lnTo>
                  <a:lnTo>
                    <a:pt x="404" y="62"/>
                  </a:lnTo>
                  <a:lnTo>
                    <a:pt x="382" y="74"/>
                  </a:lnTo>
                  <a:lnTo>
                    <a:pt x="362" y="90"/>
                  </a:lnTo>
                  <a:lnTo>
                    <a:pt x="340" y="104"/>
                  </a:lnTo>
                  <a:lnTo>
                    <a:pt x="322" y="120"/>
                  </a:lnTo>
                  <a:lnTo>
                    <a:pt x="304" y="138"/>
                  </a:lnTo>
                  <a:lnTo>
                    <a:pt x="288" y="156"/>
                  </a:lnTo>
                  <a:lnTo>
                    <a:pt x="274" y="176"/>
                  </a:lnTo>
                  <a:lnTo>
                    <a:pt x="262" y="194"/>
                  </a:lnTo>
                  <a:lnTo>
                    <a:pt x="252" y="216"/>
                  </a:lnTo>
                  <a:lnTo>
                    <a:pt x="246" y="236"/>
                  </a:lnTo>
                  <a:lnTo>
                    <a:pt x="246" y="236"/>
                  </a:lnTo>
                  <a:lnTo>
                    <a:pt x="242" y="260"/>
                  </a:lnTo>
                  <a:lnTo>
                    <a:pt x="242" y="284"/>
                  </a:lnTo>
                  <a:lnTo>
                    <a:pt x="246" y="308"/>
                  </a:lnTo>
                  <a:lnTo>
                    <a:pt x="250" y="332"/>
                  </a:lnTo>
                  <a:lnTo>
                    <a:pt x="254" y="356"/>
                  </a:lnTo>
                  <a:lnTo>
                    <a:pt x="256" y="380"/>
                  </a:lnTo>
                  <a:lnTo>
                    <a:pt x="258" y="404"/>
                  </a:lnTo>
                  <a:lnTo>
                    <a:pt x="254" y="428"/>
                  </a:lnTo>
                  <a:lnTo>
                    <a:pt x="254" y="428"/>
                  </a:lnTo>
                  <a:lnTo>
                    <a:pt x="248" y="454"/>
                  </a:lnTo>
                  <a:lnTo>
                    <a:pt x="238" y="474"/>
                  </a:lnTo>
                  <a:lnTo>
                    <a:pt x="226" y="492"/>
                  </a:lnTo>
                  <a:lnTo>
                    <a:pt x="214" y="506"/>
                  </a:lnTo>
                  <a:lnTo>
                    <a:pt x="198" y="518"/>
                  </a:lnTo>
                  <a:lnTo>
                    <a:pt x="182" y="528"/>
                  </a:lnTo>
                  <a:lnTo>
                    <a:pt x="144" y="550"/>
                  </a:lnTo>
                  <a:lnTo>
                    <a:pt x="144" y="550"/>
                  </a:lnTo>
                  <a:lnTo>
                    <a:pt x="100" y="584"/>
                  </a:lnTo>
                  <a:lnTo>
                    <a:pt x="64" y="616"/>
                  </a:lnTo>
                  <a:lnTo>
                    <a:pt x="64" y="616"/>
                  </a:lnTo>
                  <a:lnTo>
                    <a:pt x="44" y="642"/>
                  </a:lnTo>
                  <a:lnTo>
                    <a:pt x="28" y="670"/>
                  </a:lnTo>
                  <a:lnTo>
                    <a:pt x="14" y="696"/>
                  </a:lnTo>
                  <a:lnTo>
                    <a:pt x="6" y="724"/>
                  </a:lnTo>
                  <a:lnTo>
                    <a:pt x="6" y="724"/>
                  </a:lnTo>
                  <a:lnTo>
                    <a:pt x="2" y="742"/>
                  </a:lnTo>
                  <a:lnTo>
                    <a:pt x="0" y="758"/>
                  </a:lnTo>
                  <a:lnTo>
                    <a:pt x="2" y="774"/>
                  </a:lnTo>
                  <a:lnTo>
                    <a:pt x="4" y="790"/>
                  </a:lnTo>
                  <a:lnTo>
                    <a:pt x="8" y="806"/>
                  </a:lnTo>
                  <a:lnTo>
                    <a:pt x="12" y="820"/>
                  </a:lnTo>
                  <a:lnTo>
                    <a:pt x="24" y="850"/>
                  </a:lnTo>
                  <a:lnTo>
                    <a:pt x="52" y="910"/>
                  </a:lnTo>
                  <a:lnTo>
                    <a:pt x="64" y="940"/>
                  </a:lnTo>
                  <a:lnTo>
                    <a:pt x="72" y="972"/>
                  </a:lnTo>
                  <a:lnTo>
                    <a:pt x="72" y="972"/>
                  </a:lnTo>
                  <a:lnTo>
                    <a:pt x="76" y="998"/>
                  </a:lnTo>
                  <a:lnTo>
                    <a:pt x="78" y="1022"/>
                  </a:lnTo>
                  <a:lnTo>
                    <a:pt x="76" y="1046"/>
                  </a:lnTo>
                  <a:lnTo>
                    <a:pt x="70" y="1068"/>
                  </a:lnTo>
                  <a:lnTo>
                    <a:pt x="64" y="1090"/>
                  </a:lnTo>
                  <a:lnTo>
                    <a:pt x="56" y="1110"/>
                  </a:lnTo>
                  <a:lnTo>
                    <a:pt x="36" y="1156"/>
                  </a:lnTo>
                  <a:lnTo>
                    <a:pt x="2284" y="1156"/>
                  </a:lnTo>
                  <a:lnTo>
                    <a:pt x="2284" y="1156"/>
                  </a:lnTo>
                  <a:lnTo>
                    <a:pt x="2286" y="1134"/>
                  </a:lnTo>
                  <a:lnTo>
                    <a:pt x="2290" y="1112"/>
                  </a:lnTo>
                  <a:lnTo>
                    <a:pt x="2296" y="1092"/>
                  </a:lnTo>
                  <a:lnTo>
                    <a:pt x="2300" y="1074"/>
                  </a:lnTo>
                  <a:lnTo>
                    <a:pt x="2300" y="1074"/>
                  </a:lnTo>
                  <a:lnTo>
                    <a:pt x="2308" y="1060"/>
                  </a:lnTo>
                  <a:lnTo>
                    <a:pt x="2314" y="1046"/>
                  </a:lnTo>
                  <a:lnTo>
                    <a:pt x="2330" y="1020"/>
                  </a:lnTo>
                  <a:lnTo>
                    <a:pt x="2364" y="976"/>
                  </a:lnTo>
                  <a:lnTo>
                    <a:pt x="2380" y="954"/>
                  </a:lnTo>
                  <a:lnTo>
                    <a:pt x="2394" y="930"/>
                  </a:lnTo>
                  <a:lnTo>
                    <a:pt x="2398" y="916"/>
                  </a:lnTo>
                  <a:lnTo>
                    <a:pt x="2402" y="902"/>
                  </a:lnTo>
                  <a:lnTo>
                    <a:pt x="2406" y="886"/>
                  </a:lnTo>
                  <a:lnTo>
                    <a:pt x="2406" y="868"/>
                  </a:lnTo>
                  <a:lnTo>
                    <a:pt x="2406" y="868"/>
                  </a:lnTo>
                  <a:close/>
                </a:path>
              </a:pathLst>
            </a:custGeom>
            <a:solidFill>
              <a:srgbClr val="CCCC5C"/>
            </a:solidFill>
            <a:ln w="25400">
              <a:solidFill>
                <a:srgbClr val="000000"/>
              </a:solidFill>
              <a:prstDash val="solid"/>
              <a:round/>
              <a:headEnd/>
              <a:tailEnd/>
            </a:ln>
            <a:effectLst/>
          </p:spPr>
          <p:txBody>
            <a:bodyPr/>
            <a:lstStyle/>
            <a:p>
              <a:endParaRPr lang="en-US"/>
            </a:p>
          </p:txBody>
        </p:sp>
        <p:sp>
          <p:nvSpPr>
            <p:cNvPr id="151567" name="Rectangle 15"/>
            <p:cNvSpPr>
              <a:spLocks noChangeArrowheads="1"/>
            </p:cNvSpPr>
            <p:nvPr/>
          </p:nvSpPr>
          <p:spPr bwMode="auto">
            <a:xfrm>
              <a:off x="1596" y="3216"/>
              <a:ext cx="818" cy="384"/>
            </a:xfrm>
            <a:prstGeom prst="rect">
              <a:avLst/>
            </a:prstGeom>
            <a:noFill/>
            <a:ln w="9525">
              <a:noFill/>
              <a:miter lim="800000"/>
              <a:headEnd/>
              <a:tailEnd/>
            </a:ln>
            <a:effectLst/>
          </p:spPr>
          <p:txBody>
            <a:bodyPr wrap="none" lIns="0" tIns="0" rIns="0" bIns="0">
              <a:spAutoFit/>
            </a:bodyPr>
            <a:lstStyle/>
            <a:p>
              <a:r>
                <a:rPr lang="en-US" sz="2000"/>
                <a:t>Direct</a:t>
              </a:r>
            </a:p>
            <a:p>
              <a:r>
                <a:rPr lang="en-US" sz="2000"/>
                <a:t>marketing</a:t>
              </a:r>
            </a:p>
          </p:txBody>
        </p:sp>
      </p:grpSp>
      <p:grpSp>
        <p:nvGrpSpPr>
          <p:cNvPr id="151568" name="Group 16"/>
          <p:cNvGrpSpPr>
            <a:grpSpLocks/>
          </p:cNvGrpSpPr>
          <p:nvPr/>
        </p:nvGrpSpPr>
        <p:grpSpPr bwMode="auto">
          <a:xfrm>
            <a:off x="2133600" y="990600"/>
            <a:ext cx="1944688" cy="2354263"/>
            <a:chOff x="156" y="2357"/>
            <a:chExt cx="1225" cy="1483"/>
          </a:xfrm>
        </p:grpSpPr>
        <p:sp>
          <p:nvSpPr>
            <p:cNvPr id="151569" name="Freeform 17"/>
            <p:cNvSpPr>
              <a:spLocks/>
            </p:cNvSpPr>
            <p:nvPr/>
          </p:nvSpPr>
          <p:spPr bwMode="auto">
            <a:xfrm>
              <a:off x="156" y="2357"/>
              <a:ext cx="1225" cy="1483"/>
            </a:xfrm>
            <a:custGeom>
              <a:avLst/>
              <a:gdLst/>
              <a:ahLst/>
              <a:cxnLst>
                <a:cxn ang="0">
                  <a:pos x="1214" y="434"/>
                </a:cxn>
                <a:cxn ang="0">
                  <a:pos x="1164" y="398"/>
                </a:cxn>
                <a:cxn ang="0">
                  <a:pos x="1110" y="336"/>
                </a:cxn>
                <a:cxn ang="0">
                  <a:pos x="1068" y="284"/>
                </a:cxn>
                <a:cxn ang="0">
                  <a:pos x="1006" y="234"/>
                </a:cxn>
                <a:cxn ang="0">
                  <a:pos x="954" y="230"/>
                </a:cxn>
                <a:cxn ang="0">
                  <a:pos x="844" y="194"/>
                </a:cxn>
                <a:cxn ang="0">
                  <a:pos x="742" y="164"/>
                </a:cxn>
                <a:cxn ang="0">
                  <a:pos x="686" y="156"/>
                </a:cxn>
                <a:cxn ang="0">
                  <a:pos x="590" y="156"/>
                </a:cxn>
                <a:cxn ang="0">
                  <a:pos x="560" y="166"/>
                </a:cxn>
                <a:cxn ang="0">
                  <a:pos x="532" y="194"/>
                </a:cxn>
                <a:cxn ang="0">
                  <a:pos x="502" y="238"/>
                </a:cxn>
                <a:cxn ang="0">
                  <a:pos x="448" y="284"/>
                </a:cxn>
                <a:cxn ang="0">
                  <a:pos x="404" y="304"/>
                </a:cxn>
                <a:cxn ang="0">
                  <a:pos x="358" y="312"/>
                </a:cxn>
                <a:cxn ang="0">
                  <a:pos x="312" y="308"/>
                </a:cxn>
                <a:cxn ang="0">
                  <a:pos x="264" y="290"/>
                </a:cxn>
                <a:cxn ang="0">
                  <a:pos x="218" y="260"/>
                </a:cxn>
                <a:cxn ang="0">
                  <a:pos x="176" y="208"/>
                </a:cxn>
                <a:cxn ang="0">
                  <a:pos x="152" y="136"/>
                </a:cxn>
                <a:cxn ang="0">
                  <a:pos x="136" y="68"/>
                </a:cxn>
                <a:cxn ang="0">
                  <a:pos x="114" y="22"/>
                </a:cxn>
                <a:cxn ang="0">
                  <a:pos x="90" y="2"/>
                </a:cxn>
                <a:cxn ang="0">
                  <a:pos x="54" y="6"/>
                </a:cxn>
                <a:cxn ang="0">
                  <a:pos x="38" y="18"/>
                </a:cxn>
                <a:cxn ang="0">
                  <a:pos x="24" y="54"/>
                </a:cxn>
                <a:cxn ang="0">
                  <a:pos x="16" y="120"/>
                </a:cxn>
                <a:cxn ang="0">
                  <a:pos x="0" y="154"/>
                </a:cxn>
                <a:cxn ang="0">
                  <a:pos x="0" y="1624"/>
                </a:cxn>
                <a:cxn ang="0">
                  <a:pos x="1560" y="1578"/>
                </a:cxn>
                <a:cxn ang="0">
                  <a:pos x="1580" y="1514"/>
                </a:cxn>
                <a:cxn ang="0">
                  <a:pos x="1578" y="1440"/>
                </a:cxn>
                <a:cxn ang="0">
                  <a:pos x="1556" y="1378"/>
                </a:cxn>
                <a:cxn ang="0">
                  <a:pos x="1512" y="1274"/>
                </a:cxn>
                <a:cxn ang="0">
                  <a:pos x="1506" y="1226"/>
                </a:cxn>
                <a:cxn ang="0">
                  <a:pos x="1510" y="1192"/>
                </a:cxn>
                <a:cxn ang="0">
                  <a:pos x="1550" y="1110"/>
                </a:cxn>
                <a:cxn ang="0">
                  <a:pos x="1584" y="1070"/>
                </a:cxn>
                <a:cxn ang="0">
                  <a:pos x="1630" y="1030"/>
                </a:cxn>
                <a:cxn ang="0">
                  <a:pos x="1650" y="1018"/>
                </a:cxn>
                <a:cxn ang="0">
                  <a:pos x="1714" y="978"/>
                </a:cxn>
                <a:cxn ang="0">
                  <a:pos x="1746" y="936"/>
                </a:cxn>
                <a:cxn ang="0">
                  <a:pos x="1728" y="912"/>
                </a:cxn>
                <a:cxn ang="0">
                  <a:pos x="1688" y="904"/>
                </a:cxn>
                <a:cxn ang="0">
                  <a:pos x="1634" y="882"/>
                </a:cxn>
                <a:cxn ang="0">
                  <a:pos x="1586" y="848"/>
                </a:cxn>
                <a:cxn ang="0">
                  <a:pos x="1504" y="756"/>
                </a:cxn>
                <a:cxn ang="0">
                  <a:pos x="1406" y="612"/>
                </a:cxn>
                <a:cxn ang="0">
                  <a:pos x="1326" y="514"/>
                </a:cxn>
                <a:cxn ang="0">
                  <a:pos x="1262" y="464"/>
                </a:cxn>
              </a:cxnLst>
              <a:rect l="0" t="0" r="r" b="b"/>
              <a:pathLst>
                <a:path w="1754" h="1624">
                  <a:moveTo>
                    <a:pt x="1262" y="464"/>
                  </a:moveTo>
                  <a:lnTo>
                    <a:pt x="1262" y="464"/>
                  </a:lnTo>
                  <a:lnTo>
                    <a:pt x="1214" y="434"/>
                  </a:lnTo>
                  <a:lnTo>
                    <a:pt x="1196" y="422"/>
                  </a:lnTo>
                  <a:lnTo>
                    <a:pt x="1178" y="410"/>
                  </a:lnTo>
                  <a:lnTo>
                    <a:pt x="1164" y="398"/>
                  </a:lnTo>
                  <a:lnTo>
                    <a:pt x="1148" y="380"/>
                  </a:lnTo>
                  <a:lnTo>
                    <a:pt x="1130" y="360"/>
                  </a:lnTo>
                  <a:lnTo>
                    <a:pt x="1110" y="336"/>
                  </a:lnTo>
                  <a:lnTo>
                    <a:pt x="1110" y="336"/>
                  </a:lnTo>
                  <a:lnTo>
                    <a:pt x="1090" y="310"/>
                  </a:lnTo>
                  <a:lnTo>
                    <a:pt x="1068" y="284"/>
                  </a:lnTo>
                  <a:lnTo>
                    <a:pt x="1022" y="232"/>
                  </a:lnTo>
                  <a:lnTo>
                    <a:pt x="1022" y="232"/>
                  </a:lnTo>
                  <a:lnTo>
                    <a:pt x="1006" y="234"/>
                  </a:lnTo>
                  <a:lnTo>
                    <a:pt x="988" y="234"/>
                  </a:lnTo>
                  <a:lnTo>
                    <a:pt x="970" y="234"/>
                  </a:lnTo>
                  <a:lnTo>
                    <a:pt x="954" y="230"/>
                  </a:lnTo>
                  <a:lnTo>
                    <a:pt x="918" y="222"/>
                  </a:lnTo>
                  <a:lnTo>
                    <a:pt x="882" y="208"/>
                  </a:lnTo>
                  <a:lnTo>
                    <a:pt x="844" y="194"/>
                  </a:lnTo>
                  <a:lnTo>
                    <a:pt x="806" y="180"/>
                  </a:lnTo>
                  <a:lnTo>
                    <a:pt x="764" y="168"/>
                  </a:lnTo>
                  <a:lnTo>
                    <a:pt x="742" y="164"/>
                  </a:lnTo>
                  <a:lnTo>
                    <a:pt x="720" y="160"/>
                  </a:lnTo>
                  <a:lnTo>
                    <a:pt x="720" y="160"/>
                  </a:lnTo>
                  <a:lnTo>
                    <a:pt x="686" y="156"/>
                  </a:lnTo>
                  <a:lnTo>
                    <a:pt x="646" y="154"/>
                  </a:lnTo>
                  <a:lnTo>
                    <a:pt x="606" y="154"/>
                  </a:lnTo>
                  <a:lnTo>
                    <a:pt x="590" y="156"/>
                  </a:lnTo>
                  <a:lnTo>
                    <a:pt x="576" y="160"/>
                  </a:lnTo>
                  <a:lnTo>
                    <a:pt x="576" y="160"/>
                  </a:lnTo>
                  <a:lnTo>
                    <a:pt x="560" y="166"/>
                  </a:lnTo>
                  <a:lnTo>
                    <a:pt x="548" y="174"/>
                  </a:lnTo>
                  <a:lnTo>
                    <a:pt x="540" y="184"/>
                  </a:lnTo>
                  <a:lnTo>
                    <a:pt x="532" y="194"/>
                  </a:lnTo>
                  <a:lnTo>
                    <a:pt x="520" y="214"/>
                  </a:lnTo>
                  <a:lnTo>
                    <a:pt x="512" y="226"/>
                  </a:lnTo>
                  <a:lnTo>
                    <a:pt x="502" y="238"/>
                  </a:lnTo>
                  <a:lnTo>
                    <a:pt x="502" y="238"/>
                  </a:lnTo>
                  <a:lnTo>
                    <a:pt x="476" y="264"/>
                  </a:lnTo>
                  <a:lnTo>
                    <a:pt x="448" y="284"/>
                  </a:lnTo>
                  <a:lnTo>
                    <a:pt x="434" y="292"/>
                  </a:lnTo>
                  <a:lnTo>
                    <a:pt x="418" y="298"/>
                  </a:lnTo>
                  <a:lnTo>
                    <a:pt x="404" y="304"/>
                  </a:lnTo>
                  <a:lnTo>
                    <a:pt x="388" y="308"/>
                  </a:lnTo>
                  <a:lnTo>
                    <a:pt x="374" y="310"/>
                  </a:lnTo>
                  <a:lnTo>
                    <a:pt x="358" y="312"/>
                  </a:lnTo>
                  <a:lnTo>
                    <a:pt x="342" y="312"/>
                  </a:lnTo>
                  <a:lnTo>
                    <a:pt x="326" y="310"/>
                  </a:lnTo>
                  <a:lnTo>
                    <a:pt x="312" y="308"/>
                  </a:lnTo>
                  <a:lnTo>
                    <a:pt x="296" y="304"/>
                  </a:lnTo>
                  <a:lnTo>
                    <a:pt x="280" y="298"/>
                  </a:lnTo>
                  <a:lnTo>
                    <a:pt x="264" y="290"/>
                  </a:lnTo>
                  <a:lnTo>
                    <a:pt x="264" y="290"/>
                  </a:lnTo>
                  <a:lnTo>
                    <a:pt x="238" y="274"/>
                  </a:lnTo>
                  <a:lnTo>
                    <a:pt x="218" y="260"/>
                  </a:lnTo>
                  <a:lnTo>
                    <a:pt x="202" y="244"/>
                  </a:lnTo>
                  <a:lnTo>
                    <a:pt x="188" y="226"/>
                  </a:lnTo>
                  <a:lnTo>
                    <a:pt x="176" y="208"/>
                  </a:lnTo>
                  <a:lnTo>
                    <a:pt x="168" y="186"/>
                  </a:lnTo>
                  <a:lnTo>
                    <a:pt x="160" y="162"/>
                  </a:lnTo>
                  <a:lnTo>
                    <a:pt x="152" y="136"/>
                  </a:lnTo>
                  <a:lnTo>
                    <a:pt x="152" y="136"/>
                  </a:lnTo>
                  <a:lnTo>
                    <a:pt x="142" y="94"/>
                  </a:lnTo>
                  <a:lnTo>
                    <a:pt x="136" y="68"/>
                  </a:lnTo>
                  <a:lnTo>
                    <a:pt x="126" y="42"/>
                  </a:lnTo>
                  <a:lnTo>
                    <a:pt x="120" y="32"/>
                  </a:lnTo>
                  <a:lnTo>
                    <a:pt x="114" y="22"/>
                  </a:lnTo>
                  <a:lnTo>
                    <a:pt x="108" y="12"/>
                  </a:lnTo>
                  <a:lnTo>
                    <a:pt x="98" y="6"/>
                  </a:lnTo>
                  <a:lnTo>
                    <a:pt x="90" y="2"/>
                  </a:lnTo>
                  <a:lnTo>
                    <a:pt x="78" y="0"/>
                  </a:lnTo>
                  <a:lnTo>
                    <a:pt x="68" y="2"/>
                  </a:lnTo>
                  <a:lnTo>
                    <a:pt x="54" y="6"/>
                  </a:lnTo>
                  <a:lnTo>
                    <a:pt x="54" y="6"/>
                  </a:lnTo>
                  <a:lnTo>
                    <a:pt x="46" y="10"/>
                  </a:lnTo>
                  <a:lnTo>
                    <a:pt x="38" y="18"/>
                  </a:lnTo>
                  <a:lnTo>
                    <a:pt x="34" y="24"/>
                  </a:lnTo>
                  <a:lnTo>
                    <a:pt x="28" y="34"/>
                  </a:lnTo>
                  <a:lnTo>
                    <a:pt x="24" y="54"/>
                  </a:lnTo>
                  <a:lnTo>
                    <a:pt x="20" y="76"/>
                  </a:lnTo>
                  <a:lnTo>
                    <a:pt x="18" y="98"/>
                  </a:lnTo>
                  <a:lnTo>
                    <a:pt x="16" y="120"/>
                  </a:lnTo>
                  <a:lnTo>
                    <a:pt x="10" y="138"/>
                  </a:lnTo>
                  <a:lnTo>
                    <a:pt x="6" y="148"/>
                  </a:lnTo>
                  <a:lnTo>
                    <a:pt x="0" y="154"/>
                  </a:lnTo>
                  <a:lnTo>
                    <a:pt x="0" y="154"/>
                  </a:lnTo>
                  <a:lnTo>
                    <a:pt x="0" y="154"/>
                  </a:lnTo>
                  <a:lnTo>
                    <a:pt x="0" y="1624"/>
                  </a:lnTo>
                  <a:lnTo>
                    <a:pt x="1542" y="1624"/>
                  </a:lnTo>
                  <a:lnTo>
                    <a:pt x="1542" y="1624"/>
                  </a:lnTo>
                  <a:lnTo>
                    <a:pt x="1560" y="1578"/>
                  </a:lnTo>
                  <a:lnTo>
                    <a:pt x="1568" y="1558"/>
                  </a:lnTo>
                  <a:lnTo>
                    <a:pt x="1576" y="1536"/>
                  </a:lnTo>
                  <a:lnTo>
                    <a:pt x="1580" y="1514"/>
                  </a:lnTo>
                  <a:lnTo>
                    <a:pt x="1582" y="1490"/>
                  </a:lnTo>
                  <a:lnTo>
                    <a:pt x="1582" y="1466"/>
                  </a:lnTo>
                  <a:lnTo>
                    <a:pt x="1578" y="1440"/>
                  </a:lnTo>
                  <a:lnTo>
                    <a:pt x="1578" y="1440"/>
                  </a:lnTo>
                  <a:lnTo>
                    <a:pt x="1568" y="1408"/>
                  </a:lnTo>
                  <a:lnTo>
                    <a:pt x="1556" y="1378"/>
                  </a:lnTo>
                  <a:lnTo>
                    <a:pt x="1530" y="1318"/>
                  </a:lnTo>
                  <a:lnTo>
                    <a:pt x="1518" y="1288"/>
                  </a:lnTo>
                  <a:lnTo>
                    <a:pt x="1512" y="1274"/>
                  </a:lnTo>
                  <a:lnTo>
                    <a:pt x="1510" y="1258"/>
                  </a:lnTo>
                  <a:lnTo>
                    <a:pt x="1506" y="1242"/>
                  </a:lnTo>
                  <a:lnTo>
                    <a:pt x="1506" y="1226"/>
                  </a:lnTo>
                  <a:lnTo>
                    <a:pt x="1508" y="1210"/>
                  </a:lnTo>
                  <a:lnTo>
                    <a:pt x="1510" y="1192"/>
                  </a:lnTo>
                  <a:lnTo>
                    <a:pt x="1510" y="1192"/>
                  </a:lnTo>
                  <a:lnTo>
                    <a:pt x="1520" y="1164"/>
                  </a:lnTo>
                  <a:lnTo>
                    <a:pt x="1532" y="1138"/>
                  </a:lnTo>
                  <a:lnTo>
                    <a:pt x="1550" y="1110"/>
                  </a:lnTo>
                  <a:lnTo>
                    <a:pt x="1568" y="1084"/>
                  </a:lnTo>
                  <a:lnTo>
                    <a:pt x="1568" y="1084"/>
                  </a:lnTo>
                  <a:lnTo>
                    <a:pt x="1584" y="1070"/>
                  </a:lnTo>
                  <a:lnTo>
                    <a:pt x="1598" y="1054"/>
                  </a:lnTo>
                  <a:lnTo>
                    <a:pt x="1614" y="1042"/>
                  </a:lnTo>
                  <a:lnTo>
                    <a:pt x="1630" y="1030"/>
                  </a:lnTo>
                  <a:lnTo>
                    <a:pt x="1630" y="1030"/>
                  </a:lnTo>
                  <a:lnTo>
                    <a:pt x="1650" y="1018"/>
                  </a:lnTo>
                  <a:lnTo>
                    <a:pt x="1650" y="1018"/>
                  </a:lnTo>
                  <a:lnTo>
                    <a:pt x="1684" y="998"/>
                  </a:lnTo>
                  <a:lnTo>
                    <a:pt x="1700" y="988"/>
                  </a:lnTo>
                  <a:lnTo>
                    <a:pt x="1714" y="978"/>
                  </a:lnTo>
                  <a:lnTo>
                    <a:pt x="1726" y="966"/>
                  </a:lnTo>
                  <a:lnTo>
                    <a:pt x="1738" y="952"/>
                  </a:lnTo>
                  <a:lnTo>
                    <a:pt x="1746" y="936"/>
                  </a:lnTo>
                  <a:lnTo>
                    <a:pt x="1754" y="914"/>
                  </a:lnTo>
                  <a:lnTo>
                    <a:pt x="1754" y="914"/>
                  </a:lnTo>
                  <a:lnTo>
                    <a:pt x="1728" y="912"/>
                  </a:lnTo>
                  <a:lnTo>
                    <a:pt x="1728" y="912"/>
                  </a:lnTo>
                  <a:lnTo>
                    <a:pt x="1708" y="910"/>
                  </a:lnTo>
                  <a:lnTo>
                    <a:pt x="1688" y="904"/>
                  </a:lnTo>
                  <a:lnTo>
                    <a:pt x="1668" y="898"/>
                  </a:lnTo>
                  <a:lnTo>
                    <a:pt x="1650" y="890"/>
                  </a:lnTo>
                  <a:lnTo>
                    <a:pt x="1634" y="882"/>
                  </a:lnTo>
                  <a:lnTo>
                    <a:pt x="1618" y="872"/>
                  </a:lnTo>
                  <a:lnTo>
                    <a:pt x="1602" y="860"/>
                  </a:lnTo>
                  <a:lnTo>
                    <a:pt x="1586" y="848"/>
                  </a:lnTo>
                  <a:lnTo>
                    <a:pt x="1558" y="820"/>
                  </a:lnTo>
                  <a:lnTo>
                    <a:pt x="1530" y="788"/>
                  </a:lnTo>
                  <a:lnTo>
                    <a:pt x="1504" y="756"/>
                  </a:lnTo>
                  <a:lnTo>
                    <a:pt x="1480" y="720"/>
                  </a:lnTo>
                  <a:lnTo>
                    <a:pt x="1430" y="648"/>
                  </a:lnTo>
                  <a:lnTo>
                    <a:pt x="1406" y="612"/>
                  </a:lnTo>
                  <a:lnTo>
                    <a:pt x="1380" y="576"/>
                  </a:lnTo>
                  <a:lnTo>
                    <a:pt x="1354" y="544"/>
                  </a:lnTo>
                  <a:lnTo>
                    <a:pt x="1326" y="514"/>
                  </a:lnTo>
                  <a:lnTo>
                    <a:pt x="1296" y="486"/>
                  </a:lnTo>
                  <a:lnTo>
                    <a:pt x="1280" y="474"/>
                  </a:lnTo>
                  <a:lnTo>
                    <a:pt x="1262" y="464"/>
                  </a:lnTo>
                  <a:lnTo>
                    <a:pt x="1262" y="464"/>
                  </a:lnTo>
                  <a:close/>
                </a:path>
              </a:pathLst>
            </a:custGeom>
            <a:solidFill>
              <a:srgbClr val="FFCC00"/>
            </a:solidFill>
            <a:ln w="25400">
              <a:solidFill>
                <a:srgbClr val="000000"/>
              </a:solidFill>
              <a:prstDash val="solid"/>
              <a:round/>
              <a:headEnd/>
              <a:tailEnd/>
            </a:ln>
            <a:effectLst/>
          </p:spPr>
          <p:txBody>
            <a:bodyPr/>
            <a:lstStyle/>
            <a:p>
              <a:endParaRPr lang="en-US"/>
            </a:p>
          </p:txBody>
        </p:sp>
        <p:sp>
          <p:nvSpPr>
            <p:cNvPr id="151570" name="Rectangle 18"/>
            <p:cNvSpPr>
              <a:spLocks noChangeArrowheads="1"/>
            </p:cNvSpPr>
            <p:nvPr/>
          </p:nvSpPr>
          <p:spPr bwMode="auto">
            <a:xfrm>
              <a:off x="204" y="3072"/>
              <a:ext cx="870" cy="384"/>
            </a:xfrm>
            <a:prstGeom prst="rect">
              <a:avLst/>
            </a:prstGeom>
            <a:solidFill>
              <a:srgbClr val="FFCC00"/>
            </a:solidFill>
            <a:ln w="9525">
              <a:noFill/>
              <a:miter lim="800000"/>
              <a:headEnd/>
              <a:tailEnd/>
            </a:ln>
            <a:effectLst/>
          </p:spPr>
          <p:txBody>
            <a:bodyPr wrap="none" lIns="0" tIns="0" rIns="0" bIns="0">
              <a:spAutoFit/>
            </a:bodyPr>
            <a:lstStyle/>
            <a:p>
              <a:r>
                <a:rPr lang="en-US" sz="2000"/>
                <a:t>Interactive</a:t>
              </a:r>
            </a:p>
            <a:p>
              <a:r>
                <a:rPr lang="en-US" sz="2000"/>
                <a:t>marketing</a:t>
              </a:r>
            </a:p>
          </p:txBody>
        </p:sp>
      </p:grpSp>
      <p:grpSp>
        <p:nvGrpSpPr>
          <p:cNvPr id="151571" name="Group 19"/>
          <p:cNvGrpSpPr>
            <a:grpSpLocks/>
          </p:cNvGrpSpPr>
          <p:nvPr/>
        </p:nvGrpSpPr>
        <p:grpSpPr bwMode="auto">
          <a:xfrm>
            <a:off x="3810000" y="914400"/>
            <a:ext cx="2057400" cy="1557338"/>
            <a:chOff x="2681" y="2859"/>
            <a:chExt cx="1296" cy="981"/>
          </a:xfrm>
        </p:grpSpPr>
        <p:sp>
          <p:nvSpPr>
            <p:cNvPr id="151572" name="Freeform 20"/>
            <p:cNvSpPr>
              <a:spLocks/>
            </p:cNvSpPr>
            <p:nvPr/>
          </p:nvSpPr>
          <p:spPr bwMode="auto">
            <a:xfrm>
              <a:off x="2681" y="2859"/>
              <a:ext cx="1296" cy="981"/>
            </a:xfrm>
            <a:custGeom>
              <a:avLst/>
              <a:gdLst/>
              <a:ahLst/>
              <a:cxnLst>
                <a:cxn ang="0">
                  <a:pos x="1496" y="172"/>
                </a:cxn>
                <a:cxn ang="0">
                  <a:pos x="1400" y="224"/>
                </a:cxn>
                <a:cxn ang="0">
                  <a:pos x="1328" y="250"/>
                </a:cxn>
                <a:cxn ang="0">
                  <a:pos x="1298" y="250"/>
                </a:cxn>
                <a:cxn ang="0">
                  <a:pos x="1254" y="236"/>
                </a:cxn>
                <a:cxn ang="0">
                  <a:pos x="1188" y="190"/>
                </a:cxn>
                <a:cxn ang="0">
                  <a:pos x="1126" y="122"/>
                </a:cxn>
                <a:cxn ang="0">
                  <a:pos x="1070" y="56"/>
                </a:cxn>
                <a:cxn ang="0">
                  <a:pos x="1018" y="12"/>
                </a:cxn>
                <a:cxn ang="0">
                  <a:pos x="978" y="0"/>
                </a:cxn>
                <a:cxn ang="0">
                  <a:pos x="938" y="12"/>
                </a:cxn>
                <a:cxn ang="0">
                  <a:pos x="922" y="30"/>
                </a:cxn>
                <a:cxn ang="0">
                  <a:pos x="914" y="60"/>
                </a:cxn>
                <a:cxn ang="0">
                  <a:pos x="922" y="92"/>
                </a:cxn>
                <a:cxn ang="0">
                  <a:pos x="970" y="168"/>
                </a:cxn>
                <a:cxn ang="0">
                  <a:pos x="998" y="198"/>
                </a:cxn>
                <a:cxn ang="0">
                  <a:pos x="1032" y="240"/>
                </a:cxn>
                <a:cxn ang="0">
                  <a:pos x="1040" y="270"/>
                </a:cxn>
                <a:cxn ang="0">
                  <a:pos x="1034" y="302"/>
                </a:cxn>
                <a:cxn ang="0">
                  <a:pos x="1018" y="324"/>
                </a:cxn>
                <a:cxn ang="0">
                  <a:pos x="980" y="344"/>
                </a:cxn>
                <a:cxn ang="0">
                  <a:pos x="914" y="350"/>
                </a:cxn>
                <a:cxn ang="0">
                  <a:pos x="792" y="330"/>
                </a:cxn>
                <a:cxn ang="0">
                  <a:pos x="730" y="312"/>
                </a:cxn>
                <a:cxn ang="0">
                  <a:pos x="606" y="270"/>
                </a:cxn>
                <a:cxn ang="0">
                  <a:pos x="544" y="258"/>
                </a:cxn>
                <a:cxn ang="0">
                  <a:pos x="472" y="262"/>
                </a:cxn>
                <a:cxn ang="0">
                  <a:pos x="404" y="278"/>
                </a:cxn>
                <a:cxn ang="0">
                  <a:pos x="394" y="362"/>
                </a:cxn>
                <a:cxn ang="0">
                  <a:pos x="354" y="432"/>
                </a:cxn>
                <a:cxn ang="0">
                  <a:pos x="322" y="458"/>
                </a:cxn>
                <a:cxn ang="0">
                  <a:pos x="294" y="470"/>
                </a:cxn>
                <a:cxn ang="0">
                  <a:pos x="180" y="494"/>
                </a:cxn>
                <a:cxn ang="0">
                  <a:pos x="82" y="518"/>
                </a:cxn>
                <a:cxn ang="0">
                  <a:pos x="26" y="554"/>
                </a:cxn>
                <a:cxn ang="0">
                  <a:pos x="4" y="588"/>
                </a:cxn>
                <a:cxn ang="0">
                  <a:pos x="0" y="610"/>
                </a:cxn>
                <a:cxn ang="0">
                  <a:pos x="4" y="648"/>
                </a:cxn>
                <a:cxn ang="0">
                  <a:pos x="24" y="668"/>
                </a:cxn>
                <a:cxn ang="0">
                  <a:pos x="66" y="676"/>
                </a:cxn>
                <a:cxn ang="0">
                  <a:pos x="176" y="668"/>
                </a:cxn>
                <a:cxn ang="0">
                  <a:pos x="240" y="674"/>
                </a:cxn>
                <a:cxn ang="0">
                  <a:pos x="270" y="694"/>
                </a:cxn>
                <a:cxn ang="0">
                  <a:pos x="290" y="728"/>
                </a:cxn>
                <a:cxn ang="0">
                  <a:pos x="296" y="786"/>
                </a:cxn>
                <a:cxn ang="0">
                  <a:pos x="292" y="820"/>
                </a:cxn>
                <a:cxn ang="0">
                  <a:pos x="270" y="872"/>
                </a:cxn>
                <a:cxn ang="0">
                  <a:pos x="204" y="964"/>
                </a:cxn>
                <a:cxn ang="0">
                  <a:pos x="190" y="992"/>
                </a:cxn>
                <a:cxn ang="0">
                  <a:pos x="176" y="1052"/>
                </a:cxn>
                <a:cxn ang="0">
                  <a:pos x="1856" y="252"/>
                </a:cxn>
                <a:cxn ang="0">
                  <a:pos x="1782" y="202"/>
                </a:cxn>
                <a:cxn ang="0">
                  <a:pos x="1706" y="164"/>
                </a:cxn>
                <a:cxn ang="0">
                  <a:pos x="1644" y="150"/>
                </a:cxn>
                <a:cxn ang="0">
                  <a:pos x="1574" y="152"/>
                </a:cxn>
                <a:cxn ang="0">
                  <a:pos x="1520" y="164"/>
                </a:cxn>
              </a:cxnLst>
              <a:rect l="0" t="0" r="r" b="b"/>
              <a:pathLst>
                <a:path w="1856" h="1074">
                  <a:moveTo>
                    <a:pt x="1520" y="164"/>
                  </a:moveTo>
                  <a:lnTo>
                    <a:pt x="1520" y="164"/>
                  </a:lnTo>
                  <a:lnTo>
                    <a:pt x="1496" y="172"/>
                  </a:lnTo>
                  <a:lnTo>
                    <a:pt x="1472" y="184"/>
                  </a:lnTo>
                  <a:lnTo>
                    <a:pt x="1424" y="212"/>
                  </a:lnTo>
                  <a:lnTo>
                    <a:pt x="1400" y="224"/>
                  </a:lnTo>
                  <a:lnTo>
                    <a:pt x="1376" y="236"/>
                  </a:lnTo>
                  <a:lnTo>
                    <a:pt x="1352" y="246"/>
                  </a:lnTo>
                  <a:lnTo>
                    <a:pt x="1328" y="250"/>
                  </a:lnTo>
                  <a:lnTo>
                    <a:pt x="1328" y="250"/>
                  </a:lnTo>
                  <a:lnTo>
                    <a:pt x="1312" y="252"/>
                  </a:lnTo>
                  <a:lnTo>
                    <a:pt x="1298" y="250"/>
                  </a:lnTo>
                  <a:lnTo>
                    <a:pt x="1284" y="246"/>
                  </a:lnTo>
                  <a:lnTo>
                    <a:pt x="1268" y="242"/>
                  </a:lnTo>
                  <a:lnTo>
                    <a:pt x="1254" y="236"/>
                  </a:lnTo>
                  <a:lnTo>
                    <a:pt x="1240" y="228"/>
                  </a:lnTo>
                  <a:lnTo>
                    <a:pt x="1214" y="212"/>
                  </a:lnTo>
                  <a:lnTo>
                    <a:pt x="1188" y="190"/>
                  </a:lnTo>
                  <a:lnTo>
                    <a:pt x="1166" y="168"/>
                  </a:lnTo>
                  <a:lnTo>
                    <a:pt x="1144" y="144"/>
                  </a:lnTo>
                  <a:lnTo>
                    <a:pt x="1126" y="122"/>
                  </a:lnTo>
                  <a:lnTo>
                    <a:pt x="1126" y="122"/>
                  </a:lnTo>
                  <a:lnTo>
                    <a:pt x="1092" y="80"/>
                  </a:lnTo>
                  <a:lnTo>
                    <a:pt x="1070" y="56"/>
                  </a:lnTo>
                  <a:lnTo>
                    <a:pt x="1044" y="32"/>
                  </a:lnTo>
                  <a:lnTo>
                    <a:pt x="1032" y="22"/>
                  </a:lnTo>
                  <a:lnTo>
                    <a:pt x="1018" y="12"/>
                  </a:lnTo>
                  <a:lnTo>
                    <a:pt x="1004" y="6"/>
                  </a:lnTo>
                  <a:lnTo>
                    <a:pt x="992" y="2"/>
                  </a:lnTo>
                  <a:lnTo>
                    <a:pt x="978" y="0"/>
                  </a:lnTo>
                  <a:lnTo>
                    <a:pt x="964" y="0"/>
                  </a:lnTo>
                  <a:lnTo>
                    <a:pt x="950" y="4"/>
                  </a:lnTo>
                  <a:lnTo>
                    <a:pt x="938" y="12"/>
                  </a:lnTo>
                  <a:lnTo>
                    <a:pt x="938" y="12"/>
                  </a:lnTo>
                  <a:lnTo>
                    <a:pt x="928" y="20"/>
                  </a:lnTo>
                  <a:lnTo>
                    <a:pt x="922" y="30"/>
                  </a:lnTo>
                  <a:lnTo>
                    <a:pt x="918" y="40"/>
                  </a:lnTo>
                  <a:lnTo>
                    <a:pt x="916" y="50"/>
                  </a:lnTo>
                  <a:lnTo>
                    <a:pt x="914" y="60"/>
                  </a:lnTo>
                  <a:lnTo>
                    <a:pt x="916" y="72"/>
                  </a:lnTo>
                  <a:lnTo>
                    <a:pt x="918" y="82"/>
                  </a:lnTo>
                  <a:lnTo>
                    <a:pt x="922" y="92"/>
                  </a:lnTo>
                  <a:lnTo>
                    <a:pt x="932" y="114"/>
                  </a:lnTo>
                  <a:lnTo>
                    <a:pt x="944" y="134"/>
                  </a:lnTo>
                  <a:lnTo>
                    <a:pt x="970" y="168"/>
                  </a:lnTo>
                  <a:lnTo>
                    <a:pt x="970" y="168"/>
                  </a:lnTo>
                  <a:lnTo>
                    <a:pt x="982" y="182"/>
                  </a:lnTo>
                  <a:lnTo>
                    <a:pt x="998" y="198"/>
                  </a:lnTo>
                  <a:lnTo>
                    <a:pt x="1014" y="214"/>
                  </a:lnTo>
                  <a:lnTo>
                    <a:pt x="1026" y="230"/>
                  </a:lnTo>
                  <a:lnTo>
                    <a:pt x="1032" y="240"/>
                  </a:lnTo>
                  <a:lnTo>
                    <a:pt x="1036" y="250"/>
                  </a:lnTo>
                  <a:lnTo>
                    <a:pt x="1040" y="258"/>
                  </a:lnTo>
                  <a:lnTo>
                    <a:pt x="1040" y="270"/>
                  </a:lnTo>
                  <a:lnTo>
                    <a:pt x="1040" y="280"/>
                  </a:lnTo>
                  <a:lnTo>
                    <a:pt x="1038" y="290"/>
                  </a:lnTo>
                  <a:lnTo>
                    <a:pt x="1034" y="302"/>
                  </a:lnTo>
                  <a:lnTo>
                    <a:pt x="1026" y="314"/>
                  </a:lnTo>
                  <a:lnTo>
                    <a:pt x="1026" y="314"/>
                  </a:lnTo>
                  <a:lnTo>
                    <a:pt x="1018" y="324"/>
                  </a:lnTo>
                  <a:lnTo>
                    <a:pt x="1006" y="332"/>
                  </a:lnTo>
                  <a:lnTo>
                    <a:pt x="994" y="340"/>
                  </a:lnTo>
                  <a:lnTo>
                    <a:pt x="980" y="344"/>
                  </a:lnTo>
                  <a:lnTo>
                    <a:pt x="966" y="348"/>
                  </a:lnTo>
                  <a:lnTo>
                    <a:pt x="948" y="350"/>
                  </a:lnTo>
                  <a:lnTo>
                    <a:pt x="914" y="350"/>
                  </a:lnTo>
                  <a:lnTo>
                    <a:pt x="880" y="346"/>
                  </a:lnTo>
                  <a:lnTo>
                    <a:pt x="846" y="342"/>
                  </a:lnTo>
                  <a:lnTo>
                    <a:pt x="792" y="330"/>
                  </a:lnTo>
                  <a:lnTo>
                    <a:pt x="792" y="330"/>
                  </a:lnTo>
                  <a:lnTo>
                    <a:pt x="760" y="322"/>
                  </a:lnTo>
                  <a:lnTo>
                    <a:pt x="730" y="312"/>
                  </a:lnTo>
                  <a:lnTo>
                    <a:pt x="668" y="290"/>
                  </a:lnTo>
                  <a:lnTo>
                    <a:pt x="636" y="278"/>
                  </a:lnTo>
                  <a:lnTo>
                    <a:pt x="606" y="270"/>
                  </a:lnTo>
                  <a:lnTo>
                    <a:pt x="574" y="262"/>
                  </a:lnTo>
                  <a:lnTo>
                    <a:pt x="544" y="258"/>
                  </a:lnTo>
                  <a:lnTo>
                    <a:pt x="544" y="258"/>
                  </a:lnTo>
                  <a:lnTo>
                    <a:pt x="526" y="256"/>
                  </a:lnTo>
                  <a:lnTo>
                    <a:pt x="508" y="258"/>
                  </a:lnTo>
                  <a:lnTo>
                    <a:pt x="472" y="262"/>
                  </a:lnTo>
                  <a:lnTo>
                    <a:pt x="438" y="270"/>
                  </a:lnTo>
                  <a:lnTo>
                    <a:pt x="404" y="278"/>
                  </a:lnTo>
                  <a:lnTo>
                    <a:pt x="404" y="278"/>
                  </a:lnTo>
                  <a:lnTo>
                    <a:pt x="404" y="306"/>
                  </a:lnTo>
                  <a:lnTo>
                    <a:pt x="402" y="334"/>
                  </a:lnTo>
                  <a:lnTo>
                    <a:pt x="394" y="362"/>
                  </a:lnTo>
                  <a:lnTo>
                    <a:pt x="384" y="388"/>
                  </a:lnTo>
                  <a:lnTo>
                    <a:pt x="370" y="412"/>
                  </a:lnTo>
                  <a:lnTo>
                    <a:pt x="354" y="432"/>
                  </a:lnTo>
                  <a:lnTo>
                    <a:pt x="344" y="442"/>
                  </a:lnTo>
                  <a:lnTo>
                    <a:pt x="334" y="450"/>
                  </a:lnTo>
                  <a:lnTo>
                    <a:pt x="322" y="458"/>
                  </a:lnTo>
                  <a:lnTo>
                    <a:pt x="310" y="464"/>
                  </a:lnTo>
                  <a:lnTo>
                    <a:pt x="310" y="464"/>
                  </a:lnTo>
                  <a:lnTo>
                    <a:pt x="294" y="470"/>
                  </a:lnTo>
                  <a:lnTo>
                    <a:pt x="276" y="476"/>
                  </a:lnTo>
                  <a:lnTo>
                    <a:pt x="230" y="484"/>
                  </a:lnTo>
                  <a:lnTo>
                    <a:pt x="180" y="494"/>
                  </a:lnTo>
                  <a:lnTo>
                    <a:pt x="130" y="504"/>
                  </a:lnTo>
                  <a:lnTo>
                    <a:pt x="106" y="510"/>
                  </a:lnTo>
                  <a:lnTo>
                    <a:pt x="82" y="518"/>
                  </a:lnTo>
                  <a:lnTo>
                    <a:pt x="60" y="528"/>
                  </a:lnTo>
                  <a:lnTo>
                    <a:pt x="42" y="540"/>
                  </a:lnTo>
                  <a:lnTo>
                    <a:pt x="26" y="554"/>
                  </a:lnTo>
                  <a:lnTo>
                    <a:pt x="12" y="570"/>
                  </a:lnTo>
                  <a:lnTo>
                    <a:pt x="8" y="578"/>
                  </a:lnTo>
                  <a:lnTo>
                    <a:pt x="4" y="588"/>
                  </a:lnTo>
                  <a:lnTo>
                    <a:pt x="2" y="598"/>
                  </a:lnTo>
                  <a:lnTo>
                    <a:pt x="0" y="610"/>
                  </a:lnTo>
                  <a:lnTo>
                    <a:pt x="0" y="610"/>
                  </a:lnTo>
                  <a:lnTo>
                    <a:pt x="0" y="624"/>
                  </a:lnTo>
                  <a:lnTo>
                    <a:pt x="2" y="638"/>
                  </a:lnTo>
                  <a:lnTo>
                    <a:pt x="4" y="648"/>
                  </a:lnTo>
                  <a:lnTo>
                    <a:pt x="10" y="656"/>
                  </a:lnTo>
                  <a:lnTo>
                    <a:pt x="16" y="664"/>
                  </a:lnTo>
                  <a:lnTo>
                    <a:pt x="24" y="668"/>
                  </a:lnTo>
                  <a:lnTo>
                    <a:pt x="32" y="672"/>
                  </a:lnTo>
                  <a:lnTo>
                    <a:pt x="42" y="674"/>
                  </a:lnTo>
                  <a:lnTo>
                    <a:pt x="66" y="676"/>
                  </a:lnTo>
                  <a:lnTo>
                    <a:pt x="90" y="676"/>
                  </a:lnTo>
                  <a:lnTo>
                    <a:pt x="146" y="670"/>
                  </a:lnTo>
                  <a:lnTo>
                    <a:pt x="176" y="668"/>
                  </a:lnTo>
                  <a:lnTo>
                    <a:pt x="204" y="668"/>
                  </a:lnTo>
                  <a:lnTo>
                    <a:pt x="228" y="670"/>
                  </a:lnTo>
                  <a:lnTo>
                    <a:pt x="240" y="674"/>
                  </a:lnTo>
                  <a:lnTo>
                    <a:pt x="252" y="678"/>
                  </a:lnTo>
                  <a:lnTo>
                    <a:pt x="262" y="686"/>
                  </a:lnTo>
                  <a:lnTo>
                    <a:pt x="270" y="694"/>
                  </a:lnTo>
                  <a:lnTo>
                    <a:pt x="278" y="704"/>
                  </a:lnTo>
                  <a:lnTo>
                    <a:pt x="286" y="714"/>
                  </a:lnTo>
                  <a:lnTo>
                    <a:pt x="290" y="728"/>
                  </a:lnTo>
                  <a:lnTo>
                    <a:pt x="294" y="746"/>
                  </a:lnTo>
                  <a:lnTo>
                    <a:pt x="296" y="764"/>
                  </a:lnTo>
                  <a:lnTo>
                    <a:pt x="296" y="786"/>
                  </a:lnTo>
                  <a:lnTo>
                    <a:pt x="296" y="786"/>
                  </a:lnTo>
                  <a:lnTo>
                    <a:pt x="294" y="804"/>
                  </a:lnTo>
                  <a:lnTo>
                    <a:pt x="292" y="820"/>
                  </a:lnTo>
                  <a:lnTo>
                    <a:pt x="288" y="834"/>
                  </a:lnTo>
                  <a:lnTo>
                    <a:pt x="282" y="848"/>
                  </a:lnTo>
                  <a:lnTo>
                    <a:pt x="270" y="872"/>
                  </a:lnTo>
                  <a:lnTo>
                    <a:pt x="254" y="894"/>
                  </a:lnTo>
                  <a:lnTo>
                    <a:pt x="220" y="938"/>
                  </a:lnTo>
                  <a:lnTo>
                    <a:pt x="204" y="964"/>
                  </a:lnTo>
                  <a:lnTo>
                    <a:pt x="196" y="978"/>
                  </a:lnTo>
                  <a:lnTo>
                    <a:pt x="190" y="992"/>
                  </a:lnTo>
                  <a:lnTo>
                    <a:pt x="190" y="992"/>
                  </a:lnTo>
                  <a:lnTo>
                    <a:pt x="184" y="1010"/>
                  </a:lnTo>
                  <a:lnTo>
                    <a:pt x="180" y="1030"/>
                  </a:lnTo>
                  <a:lnTo>
                    <a:pt x="176" y="1052"/>
                  </a:lnTo>
                  <a:lnTo>
                    <a:pt x="174" y="1074"/>
                  </a:lnTo>
                  <a:lnTo>
                    <a:pt x="1856" y="1074"/>
                  </a:lnTo>
                  <a:lnTo>
                    <a:pt x="1856" y="252"/>
                  </a:lnTo>
                  <a:lnTo>
                    <a:pt x="1856" y="252"/>
                  </a:lnTo>
                  <a:lnTo>
                    <a:pt x="1818" y="226"/>
                  </a:lnTo>
                  <a:lnTo>
                    <a:pt x="1782" y="202"/>
                  </a:lnTo>
                  <a:lnTo>
                    <a:pt x="1744" y="180"/>
                  </a:lnTo>
                  <a:lnTo>
                    <a:pt x="1726" y="172"/>
                  </a:lnTo>
                  <a:lnTo>
                    <a:pt x="1706" y="164"/>
                  </a:lnTo>
                  <a:lnTo>
                    <a:pt x="1686" y="158"/>
                  </a:lnTo>
                  <a:lnTo>
                    <a:pt x="1666" y="152"/>
                  </a:lnTo>
                  <a:lnTo>
                    <a:pt x="1644" y="150"/>
                  </a:lnTo>
                  <a:lnTo>
                    <a:pt x="1622" y="148"/>
                  </a:lnTo>
                  <a:lnTo>
                    <a:pt x="1598" y="148"/>
                  </a:lnTo>
                  <a:lnTo>
                    <a:pt x="1574" y="152"/>
                  </a:lnTo>
                  <a:lnTo>
                    <a:pt x="1548" y="156"/>
                  </a:lnTo>
                  <a:lnTo>
                    <a:pt x="1520" y="164"/>
                  </a:lnTo>
                  <a:lnTo>
                    <a:pt x="1520" y="164"/>
                  </a:lnTo>
                  <a:close/>
                </a:path>
              </a:pathLst>
            </a:custGeom>
            <a:solidFill>
              <a:srgbClr val="FF5050"/>
            </a:solidFill>
            <a:ln w="25400">
              <a:solidFill>
                <a:srgbClr val="000000"/>
              </a:solidFill>
              <a:prstDash val="solid"/>
              <a:round/>
              <a:headEnd/>
              <a:tailEnd/>
            </a:ln>
            <a:effectLst/>
          </p:spPr>
          <p:txBody>
            <a:bodyPr/>
            <a:lstStyle/>
            <a:p>
              <a:endParaRPr lang="en-US"/>
            </a:p>
          </p:txBody>
        </p:sp>
        <p:sp>
          <p:nvSpPr>
            <p:cNvPr id="151573" name="Rectangle 21"/>
            <p:cNvSpPr>
              <a:spLocks noChangeArrowheads="1"/>
            </p:cNvSpPr>
            <p:nvPr/>
          </p:nvSpPr>
          <p:spPr bwMode="auto">
            <a:xfrm>
              <a:off x="3211" y="3312"/>
              <a:ext cx="571" cy="384"/>
            </a:xfrm>
            <a:prstGeom prst="rect">
              <a:avLst/>
            </a:prstGeom>
            <a:solidFill>
              <a:srgbClr val="FF5050"/>
            </a:solidFill>
            <a:ln w="9525">
              <a:noFill/>
              <a:miter lim="800000"/>
              <a:headEnd/>
              <a:tailEnd/>
            </a:ln>
            <a:effectLst/>
          </p:spPr>
          <p:txBody>
            <a:bodyPr wrap="none" lIns="0" tIns="0" rIns="0" bIns="0">
              <a:spAutoFit/>
            </a:bodyPr>
            <a:lstStyle/>
            <a:p>
              <a:pPr eaLnBrk="1" hangingPunct="1"/>
              <a:r>
                <a:rPr lang="en-US" sz="2000"/>
                <a:t>Special</a:t>
              </a:r>
            </a:p>
            <a:p>
              <a:pPr eaLnBrk="1" hangingPunct="1"/>
              <a:r>
                <a:rPr lang="en-US" sz="2000"/>
                <a:t>events</a:t>
              </a:r>
            </a:p>
          </p:txBody>
        </p:sp>
      </p:grpSp>
      <p:grpSp>
        <p:nvGrpSpPr>
          <p:cNvPr id="151574" name="Group 22"/>
          <p:cNvGrpSpPr>
            <a:grpSpLocks/>
          </p:cNvGrpSpPr>
          <p:nvPr/>
        </p:nvGrpSpPr>
        <p:grpSpPr bwMode="auto">
          <a:xfrm>
            <a:off x="6477000" y="2895600"/>
            <a:ext cx="2084388" cy="1600200"/>
            <a:chOff x="156" y="684"/>
            <a:chExt cx="1313" cy="1008"/>
          </a:xfrm>
        </p:grpSpPr>
        <p:sp>
          <p:nvSpPr>
            <p:cNvPr id="151575" name="Freeform 23"/>
            <p:cNvSpPr>
              <a:spLocks/>
            </p:cNvSpPr>
            <p:nvPr/>
          </p:nvSpPr>
          <p:spPr bwMode="auto">
            <a:xfrm>
              <a:off x="156" y="684"/>
              <a:ext cx="1313" cy="1008"/>
            </a:xfrm>
            <a:custGeom>
              <a:avLst/>
              <a:gdLst/>
              <a:ahLst/>
              <a:cxnLst>
                <a:cxn ang="0">
                  <a:pos x="742" y="780"/>
                </a:cxn>
                <a:cxn ang="0">
                  <a:pos x="792" y="810"/>
                </a:cxn>
                <a:cxn ang="0">
                  <a:pos x="816" y="862"/>
                </a:cxn>
                <a:cxn ang="0">
                  <a:pos x="814" y="908"/>
                </a:cxn>
                <a:cxn ang="0">
                  <a:pos x="788" y="966"/>
                </a:cxn>
                <a:cxn ang="0">
                  <a:pos x="766" y="1022"/>
                </a:cxn>
                <a:cxn ang="0">
                  <a:pos x="768" y="1040"/>
                </a:cxn>
                <a:cxn ang="0">
                  <a:pos x="780" y="1072"/>
                </a:cxn>
                <a:cxn ang="0">
                  <a:pos x="800" y="1092"/>
                </a:cxn>
                <a:cxn ang="0">
                  <a:pos x="836" y="1104"/>
                </a:cxn>
                <a:cxn ang="0">
                  <a:pos x="900" y="1094"/>
                </a:cxn>
                <a:cxn ang="0">
                  <a:pos x="960" y="1060"/>
                </a:cxn>
                <a:cxn ang="0">
                  <a:pos x="1000" y="1008"/>
                </a:cxn>
                <a:cxn ang="0">
                  <a:pos x="1008" y="968"/>
                </a:cxn>
                <a:cxn ang="0">
                  <a:pos x="1000" y="930"/>
                </a:cxn>
                <a:cxn ang="0">
                  <a:pos x="984" y="870"/>
                </a:cxn>
                <a:cxn ang="0">
                  <a:pos x="986" y="842"/>
                </a:cxn>
                <a:cxn ang="0">
                  <a:pos x="1006" y="814"/>
                </a:cxn>
                <a:cxn ang="0">
                  <a:pos x="1022" y="804"/>
                </a:cxn>
                <a:cxn ang="0">
                  <a:pos x="1094" y="796"/>
                </a:cxn>
                <a:cxn ang="0">
                  <a:pos x="1192" y="802"/>
                </a:cxn>
                <a:cxn ang="0">
                  <a:pos x="1240" y="812"/>
                </a:cxn>
                <a:cxn ang="0">
                  <a:pos x="1326" y="852"/>
                </a:cxn>
                <a:cxn ang="0">
                  <a:pos x="1446" y="926"/>
                </a:cxn>
                <a:cxn ang="0">
                  <a:pos x="1512" y="954"/>
                </a:cxn>
                <a:cxn ang="0">
                  <a:pos x="1558" y="964"/>
                </a:cxn>
                <a:cxn ang="0">
                  <a:pos x="1616" y="962"/>
                </a:cxn>
                <a:cxn ang="0">
                  <a:pos x="1662" y="946"/>
                </a:cxn>
                <a:cxn ang="0">
                  <a:pos x="1726" y="898"/>
                </a:cxn>
                <a:cxn ang="0">
                  <a:pos x="1776" y="854"/>
                </a:cxn>
                <a:cxn ang="0">
                  <a:pos x="1752" y="784"/>
                </a:cxn>
                <a:cxn ang="0">
                  <a:pos x="1740" y="696"/>
                </a:cxn>
                <a:cxn ang="0">
                  <a:pos x="1750" y="600"/>
                </a:cxn>
                <a:cxn ang="0">
                  <a:pos x="1770" y="544"/>
                </a:cxn>
                <a:cxn ang="0">
                  <a:pos x="1804" y="500"/>
                </a:cxn>
                <a:cxn ang="0">
                  <a:pos x="1854" y="456"/>
                </a:cxn>
                <a:cxn ang="0">
                  <a:pos x="1872" y="428"/>
                </a:cxn>
                <a:cxn ang="0">
                  <a:pos x="1880" y="384"/>
                </a:cxn>
                <a:cxn ang="0">
                  <a:pos x="1880" y="352"/>
                </a:cxn>
                <a:cxn ang="0">
                  <a:pos x="1854" y="272"/>
                </a:cxn>
                <a:cxn ang="0">
                  <a:pos x="1808" y="200"/>
                </a:cxn>
                <a:cxn ang="0">
                  <a:pos x="1784" y="154"/>
                </a:cxn>
                <a:cxn ang="0">
                  <a:pos x="1768" y="94"/>
                </a:cxn>
                <a:cxn ang="0">
                  <a:pos x="1764" y="0"/>
                </a:cxn>
                <a:cxn ang="0">
                  <a:pos x="0" y="850"/>
                </a:cxn>
                <a:cxn ang="0">
                  <a:pos x="122" y="820"/>
                </a:cxn>
                <a:cxn ang="0">
                  <a:pos x="336" y="792"/>
                </a:cxn>
                <a:cxn ang="0">
                  <a:pos x="432" y="772"/>
                </a:cxn>
                <a:cxn ang="0">
                  <a:pos x="578" y="750"/>
                </a:cxn>
                <a:cxn ang="0">
                  <a:pos x="648" y="752"/>
                </a:cxn>
                <a:cxn ang="0">
                  <a:pos x="720" y="770"/>
                </a:cxn>
              </a:cxnLst>
              <a:rect l="0" t="0" r="r" b="b"/>
              <a:pathLst>
                <a:path w="1880" h="1104">
                  <a:moveTo>
                    <a:pt x="720" y="770"/>
                  </a:moveTo>
                  <a:lnTo>
                    <a:pt x="720" y="770"/>
                  </a:lnTo>
                  <a:lnTo>
                    <a:pt x="742" y="780"/>
                  </a:lnTo>
                  <a:lnTo>
                    <a:pt x="762" y="788"/>
                  </a:lnTo>
                  <a:lnTo>
                    <a:pt x="778" y="798"/>
                  </a:lnTo>
                  <a:lnTo>
                    <a:pt x="792" y="810"/>
                  </a:lnTo>
                  <a:lnTo>
                    <a:pt x="802" y="824"/>
                  </a:lnTo>
                  <a:lnTo>
                    <a:pt x="810" y="842"/>
                  </a:lnTo>
                  <a:lnTo>
                    <a:pt x="816" y="862"/>
                  </a:lnTo>
                  <a:lnTo>
                    <a:pt x="816" y="888"/>
                  </a:lnTo>
                  <a:lnTo>
                    <a:pt x="816" y="888"/>
                  </a:lnTo>
                  <a:lnTo>
                    <a:pt x="814" y="908"/>
                  </a:lnTo>
                  <a:lnTo>
                    <a:pt x="806" y="926"/>
                  </a:lnTo>
                  <a:lnTo>
                    <a:pt x="798" y="946"/>
                  </a:lnTo>
                  <a:lnTo>
                    <a:pt x="788" y="966"/>
                  </a:lnTo>
                  <a:lnTo>
                    <a:pt x="778" y="986"/>
                  </a:lnTo>
                  <a:lnTo>
                    <a:pt x="770" y="1004"/>
                  </a:lnTo>
                  <a:lnTo>
                    <a:pt x="766" y="1022"/>
                  </a:lnTo>
                  <a:lnTo>
                    <a:pt x="766" y="1032"/>
                  </a:lnTo>
                  <a:lnTo>
                    <a:pt x="768" y="1040"/>
                  </a:lnTo>
                  <a:lnTo>
                    <a:pt x="768" y="1040"/>
                  </a:lnTo>
                  <a:lnTo>
                    <a:pt x="770" y="1052"/>
                  </a:lnTo>
                  <a:lnTo>
                    <a:pt x="774" y="1062"/>
                  </a:lnTo>
                  <a:lnTo>
                    <a:pt x="780" y="1072"/>
                  </a:lnTo>
                  <a:lnTo>
                    <a:pt x="786" y="1080"/>
                  </a:lnTo>
                  <a:lnTo>
                    <a:pt x="794" y="1086"/>
                  </a:lnTo>
                  <a:lnTo>
                    <a:pt x="800" y="1092"/>
                  </a:lnTo>
                  <a:lnTo>
                    <a:pt x="810" y="1096"/>
                  </a:lnTo>
                  <a:lnTo>
                    <a:pt x="818" y="1100"/>
                  </a:lnTo>
                  <a:lnTo>
                    <a:pt x="836" y="1104"/>
                  </a:lnTo>
                  <a:lnTo>
                    <a:pt x="858" y="1104"/>
                  </a:lnTo>
                  <a:lnTo>
                    <a:pt x="878" y="1100"/>
                  </a:lnTo>
                  <a:lnTo>
                    <a:pt x="900" y="1094"/>
                  </a:lnTo>
                  <a:lnTo>
                    <a:pt x="922" y="1086"/>
                  </a:lnTo>
                  <a:lnTo>
                    <a:pt x="942" y="1074"/>
                  </a:lnTo>
                  <a:lnTo>
                    <a:pt x="960" y="1060"/>
                  </a:lnTo>
                  <a:lnTo>
                    <a:pt x="976" y="1044"/>
                  </a:lnTo>
                  <a:lnTo>
                    <a:pt x="990" y="1026"/>
                  </a:lnTo>
                  <a:lnTo>
                    <a:pt x="1000" y="1008"/>
                  </a:lnTo>
                  <a:lnTo>
                    <a:pt x="1006" y="988"/>
                  </a:lnTo>
                  <a:lnTo>
                    <a:pt x="1008" y="978"/>
                  </a:lnTo>
                  <a:lnTo>
                    <a:pt x="1008" y="968"/>
                  </a:lnTo>
                  <a:lnTo>
                    <a:pt x="1008" y="968"/>
                  </a:lnTo>
                  <a:lnTo>
                    <a:pt x="1006" y="950"/>
                  </a:lnTo>
                  <a:lnTo>
                    <a:pt x="1000" y="930"/>
                  </a:lnTo>
                  <a:lnTo>
                    <a:pt x="994" y="910"/>
                  </a:lnTo>
                  <a:lnTo>
                    <a:pt x="986" y="890"/>
                  </a:lnTo>
                  <a:lnTo>
                    <a:pt x="984" y="870"/>
                  </a:lnTo>
                  <a:lnTo>
                    <a:pt x="982" y="860"/>
                  </a:lnTo>
                  <a:lnTo>
                    <a:pt x="984" y="850"/>
                  </a:lnTo>
                  <a:lnTo>
                    <a:pt x="986" y="842"/>
                  </a:lnTo>
                  <a:lnTo>
                    <a:pt x="990" y="832"/>
                  </a:lnTo>
                  <a:lnTo>
                    <a:pt x="998" y="822"/>
                  </a:lnTo>
                  <a:lnTo>
                    <a:pt x="1006" y="814"/>
                  </a:lnTo>
                  <a:lnTo>
                    <a:pt x="1006" y="814"/>
                  </a:lnTo>
                  <a:lnTo>
                    <a:pt x="1012" y="808"/>
                  </a:lnTo>
                  <a:lnTo>
                    <a:pt x="1022" y="804"/>
                  </a:lnTo>
                  <a:lnTo>
                    <a:pt x="1042" y="800"/>
                  </a:lnTo>
                  <a:lnTo>
                    <a:pt x="1068" y="796"/>
                  </a:lnTo>
                  <a:lnTo>
                    <a:pt x="1094" y="796"/>
                  </a:lnTo>
                  <a:lnTo>
                    <a:pt x="1122" y="796"/>
                  </a:lnTo>
                  <a:lnTo>
                    <a:pt x="1150" y="798"/>
                  </a:lnTo>
                  <a:lnTo>
                    <a:pt x="1192" y="802"/>
                  </a:lnTo>
                  <a:lnTo>
                    <a:pt x="1192" y="802"/>
                  </a:lnTo>
                  <a:lnTo>
                    <a:pt x="1216" y="806"/>
                  </a:lnTo>
                  <a:lnTo>
                    <a:pt x="1240" y="812"/>
                  </a:lnTo>
                  <a:lnTo>
                    <a:pt x="1262" y="820"/>
                  </a:lnTo>
                  <a:lnTo>
                    <a:pt x="1284" y="830"/>
                  </a:lnTo>
                  <a:lnTo>
                    <a:pt x="1326" y="852"/>
                  </a:lnTo>
                  <a:lnTo>
                    <a:pt x="1366" y="878"/>
                  </a:lnTo>
                  <a:lnTo>
                    <a:pt x="1406" y="904"/>
                  </a:lnTo>
                  <a:lnTo>
                    <a:pt x="1446" y="926"/>
                  </a:lnTo>
                  <a:lnTo>
                    <a:pt x="1468" y="938"/>
                  </a:lnTo>
                  <a:lnTo>
                    <a:pt x="1490" y="946"/>
                  </a:lnTo>
                  <a:lnTo>
                    <a:pt x="1512" y="954"/>
                  </a:lnTo>
                  <a:lnTo>
                    <a:pt x="1536" y="960"/>
                  </a:lnTo>
                  <a:lnTo>
                    <a:pt x="1536" y="960"/>
                  </a:lnTo>
                  <a:lnTo>
                    <a:pt x="1558" y="964"/>
                  </a:lnTo>
                  <a:lnTo>
                    <a:pt x="1580" y="966"/>
                  </a:lnTo>
                  <a:lnTo>
                    <a:pt x="1600" y="966"/>
                  </a:lnTo>
                  <a:lnTo>
                    <a:pt x="1616" y="962"/>
                  </a:lnTo>
                  <a:lnTo>
                    <a:pt x="1634" y="958"/>
                  </a:lnTo>
                  <a:lnTo>
                    <a:pt x="1648" y="954"/>
                  </a:lnTo>
                  <a:lnTo>
                    <a:pt x="1662" y="946"/>
                  </a:lnTo>
                  <a:lnTo>
                    <a:pt x="1676" y="938"/>
                  </a:lnTo>
                  <a:lnTo>
                    <a:pt x="1702" y="920"/>
                  </a:lnTo>
                  <a:lnTo>
                    <a:pt x="1726" y="898"/>
                  </a:lnTo>
                  <a:lnTo>
                    <a:pt x="1750" y="876"/>
                  </a:lnTo>
                  <a:lnTo>
                    <a:pt x="1776" y="854"/>
                  </a:lnTo>
                  <a:lnTo>
                    <a:pt x="1776" y="854"/>
                  </a:lnTo>
                  <a:lnTo>
                    <a:pt x="1764" y="820"/>
                  </a:lnTo>
                  <a:lnTo>
                    <a:pt x="1752" y="784"/>
                  </a:lnTo>
                  <a:lnTo>
                    <a:pt x="1752" y="784"/>
                  </a:lnTo>
                  <a:lnTo>
                    <a:pt x="1746" y="756"/>
                  </a:lnTo>
                  <a:lnTo>
                    <a:pt x="1742" y="726"/>
                  </a:lnTo>
                  <a:lnTo>
                    <a:pt x="1740" y="696"/>
                  </a:lnTo>
                  <a:lnTo>
                    <a:pt x="1740" y="662"/>
                  </a:lnTo>
                  <a:lnTo>
                    <a:pt x="1744" y="630"/>
                  </a:lnTo>
                  <a:lnTo>
                    <a:pt x="1750" y="600"/>
                  </a:lnTo>
                  <a:lnTo>
                    <a:pt x="1758" y="570"/>
                  </a:lnTo>
                  <a:lnTo>
                    <a:pt x="1770" y="544"/>
                  </a:lnTo>
                  <a:lnTo>
                    <a:pt x="1770" y="544"/>
                  </a:lnTo>
                  <a:lnTo>
                    <a:pt x="1778" y="530"/>
                  </a:lnTo>
                  <a:lnTo>
                    <a:pt x="1786" y="518"/>
                  </a:lnTo>
                  <a:lnTo>
                    <a:pt x="1804" y="500"/>
                  </a:lnTo>
                  <a:lnTo>
                    <a:pt x="1822" y="484"/>
                  </a:lnTo>
                  <a:lnTo>
                    <a:pt x="1838" y="470"/>
                  </a:lnTo>
                  <a:lnTo>
                    <a:pt x="1854" y="456"/>
                  </a:lnTo>
                  <a:lnTo>
                    <a:pt x="1860" y="448"/>
                  </a:lnTo>
                  <a:lnTo>
                    <a:pt x="1866" y="438"/>
                  </a:lnTo>
                  <a:lnTo>
                    <a:pt x="1872" y="428"/>
                  </a:lnTo>
                  <a:lnTo>
                    <a:pt x="1876" y="416"/>
                  </a:lnTo>
                  <a:lnTo>
                    <a:pt x="1878" y="400"/>
                  </a:lnTo>
                  <a:lnTo>
                    <a:pt x="1880" y="384"/>
                  </a:lnTo>
                  <a:lnTo>
                    <a:pt x="1880" y="384"/>
                  </a:lnTo>
                  <a:lnTo>
                    <a:pt x="1880" y="368"/>
                  </a:lnTo>
                  <a:lnTo>
                    <a:pt x="1880" y="352"/>
                  </a:lnTo>
                  <a:lnTo>
                    <a:pt x="1874" y="322"/>
                  </a:lnTo>
                  <a:lnTo>
                    <a:pt x="1866" y="296"/>
                  </a:lnTo>
                  <a:lnTo>
                    <a:pt x="1854" y="272"/>
                  </a:lnTo>
                  <a:lnTo>
                    <a:pt x="1840" y="248"/>
                  </a:lnTo>
                  <a:lnTo>
                    <a:pt x="1824" y="224"/>
                  </a:lnTo>
                  <a:lnTo>
                    <a:pt x="1808" y="200"/>
                  </a:lnTo>
                  <a:lnTo>
                    <a:pt x="1792" y="172"/>
                  </a:lnTo>
                  <a:lnTo>
                    <a:pt x="1792" y="172"/>
                  </a:lnTo>
                  <a:lnTo>
                    <a:pt x="1784" y="154"/>
                  </a:lnTo>
                  <a:lnTo>
                    <a:pt x="1778" y="136"/>
                  </a:lnTo>
                  <a:lnTo>
                    <a:pt x="1772" y="116"/>
                  </a:lnTo>
                  <a:lnTo>
                    <a:pt x="1768" y="94"/>
                  </a:lnTo>
                  <a:lnTo>
                    <a:pt x="1766" y="70"/>
                  </a:lnTo>
                  <a:lnTo>
                    <a:pt x="1764" y="48"/>
                  </a:lnTo>
                  <a:lnTo>
                    <a:pt x="1764" y="0"/>
                  </a:lnTo>
                  <a:lnTo>
                    <a:pt x="0" y="0"/>
                  </a:lnTo>
                  <a:lnTo>
                    <a:pt x="0" y="850"/>
                  </a:lnTo>
                  <a:lnTo>
                    <a:pt x="0" y="850"/>
                  </a:lnTo>
                  <a:lnTo>
                    <a:pt x="40" y="838"/>
                  </a:lnTo>
                  <a:lnTo>
                    <a:pt x="80" y="828"/>
                  </a:lnTo>
                  <a:lnTo>
                    <a:pt x="122" y="820"/>
                  </a:lnTo>
                  <a:lnTo>
                    <a:pt x="164" y="814"/>
                  </a:lnTo>
                  <a:lnTo>
                    <a:pt x="250" y="804"/>
                  </a:lnTo>
                  <a:lnTo>
                    <a:pt x="336" y="792"/>
                  </a:lnTo>
                  <a:lnTo>
                    <a:pt x="336" y="792"/>
                  </a:lnTo>
                  <a:lnTo>
                    <a:pt x="384" y="784"/>
                  </a:lnTo>
                  <a:lnTo>
                    <a:pt x="432" y="772"/>
                  </a:lnTo>
                  <a:lnTo>
                    <a:pt x="482" y="762"/>
                  </a:lnTo>
                  <a:lnTo>
                    <a:pt x="530" y="754"/>
                  </a:lnTo>
                  <a:lnTo>
                    <a:pt x="578" y="750"/>
                  </a:lnTo>
                  <a:lnTo>
                    <a:pt x="600" y="748"/>
                  </a:lnTo>
                  <a:lnTo>
                    <a:pt x="624" y="748"/>
                  </a:lnTo>
                  <a:lnTo>
                    <a:pt x="648" y="752"/>
                  </a:lnTo>
                  <a:lnTo>
                    <a:pt x="672" y="756"/>
                  </a:lnTo>
                  <a:lnTo>
                    <a:pt x="696" y="762"/>
                  </a:lnTo>
                  <a:lnTo>
                    <a:pt x="720" y="770"/>
                  </a:lnTo>
                  <a:lnTo>
                    <a:pt x="720" y="770"/>
                  </a:lnTo>
                  <a:close/>
                </a:path>
              </a:pathLst>
            </a:custGeom>
            <a:solidFill>
              <a:schemeClr val="hlink"/>
            </a:solidFill>
            <a:ln w="25400">
              <a:solidFill>
                <a:srgbClr val="000000"/>
              </a:solidFill>
              <a:prstDash val="solid"/>
              <a:round/>
              <a:headEnd/>
              <a:tailEnd/>
            </a:ln>
            <a:effectLst/>
          </p:spPr>
          <p:txBody>
            <a:bodyPr/>
            <a:lstStyle/>
            <a:p>
              <a:endParaRPr lang="en-US"/>
            </a:p>
          </p:txBody>
        </p:sp>
        <p:sp>
          <p:nvSpPr>
            <p:cNvPr id="151576" name="Rectangle 24"/>
            <p:cNvSpPr>
              <a:spLocks noChangeArrowheads="1"/>
            </p:cNvSpPr>
            <p:nvPr/>
          </p:nvSpPr>
          <p:spPr bwMode="auto">
            <a:xfrm>
              <a:off x="417" y="965"/>
              <a:ext cx="811" cy="192"/>
            </a:xfrm>
            <a:prstGeom prst="rect">
              <a:avLst/>
            </a:prstGeom>
            <a:noFill/>
            <a:ln w="9525">
              <a:noFill/>
              <a:miter lim="800000"/>
              <a:headEnd/>
              <a:tailEnd/>
            </a:ln>
            <a:effectLst/>
          </p:spPr>
          <p:txBody>
            <a:bodyPr wrap="none" lIns="0" tIns="0" rIns="0" bIns="0">
              <a:spAutoFit/>
            </a:bodyPr>
            <a:lstStyle/>
            <a:p>
              <a:pPr eaLnBrk="1" hangingPunct="1"/>
              <a:r>
                <a:rPr lang="en-US" sz="2000"/>
                <a:t>Packaging</a:t>
              </a:r>
            </a:p>
          </p:txBody>
        </p:sp>
      </p:grpSp>
      <p:grpSp>
        <p:nvGrpSpPr>
          <p:cNvPr id="151577" name="Group 25"/>
          <p:cNvGrpSpPr>
            <a:grpSpLocks/>
          </p:cNvGrpSpPr>
          <p:nvPr/>
        </p:nvGrpSpPr>
        <p:grpSpPr bwMode="auto">
          <a:xfrm>
            <a:off x="6019800" y="1219200"/>
            <a:ext cx="2460625" cy="1330325"/>
            <a:chOff x="1371" y="684"/>
            <a:chExt cx="1550" cy="838"/>
          </a:xfrm>
        </p:grpSpPr>
        <p:sp>
          <p:nvSpPr>
            <p:cNvPr id="151578" name="Freeform 26"/>
            <p:cNvSpPr>
              <a:spLocks/>
            </p:cNvSpPr>
            <p:nvPr/>
          </p:nvSpPr>
          <p:spPr bwMode="auto">
            <a:xfrm>
              <a:off x="1371" y="684"/>
              <a:ext cx="1550" cy="838"/>
            </a:xfrm>
            <a:custGeom>
              <a:avLst/>
              <a:gdLst/>
              <a:ahLst/>
              <a:cxnLst>
                <a:cxn ang="0">
                  <a:pos x="68" y="200"/>
                </a:cxn>
                <a:cxn ang="0">
                  <a:pos x="114" y="272"/>
                </a:cxn>
                <a:cxn ang="0">
                  <a:pos x="140" y="352"/>
                </a:cxn>
                <a:cxn ang="0">
                  <a:pos x="140" y="384"/>
                </a:cxn>
                <a:cxn ang="0">
                  <a:pos x="132" y="428"/>
                </a:cxn>
                <a:cxn ang="0">
                  <a:pos x="114" y="456"/>
                </a:cxn>
                <a:cxn ang="0">
                  <a:pos x="64" y="500"/>
                </a:cxn>
                <a:cxn ang="0">
                  <a:pos x="30" y="544"/>
                </a:cxn>
                <a:cxn ang="0">
                  <a:pos x="10" y="600"/>
                </a:cxn>
                <a:cxn ang="0">
                  <a:pos x="0" y="696"/>
                </a:cxn>
                <a:cxn ang="0">
                  <a:pos x="12" y="784"/>
                </a:cxn>
                <a:cxn ang="0">
                  <a:pos x="36" y="854"/>
                </a:cxn>
                <a:cxn ang="0">
                  <a:pos x="68" y="832"/>
                </a:cxn>
                <a:cxn ang="0">
                  <a:pos x="108" y="816"/>
                </a:cxn>
                <a:cxn ang="0">
                  <a:pos x="200" y="798"/>
                </a:cxn>
                <a:cxn ang="0">
                  <a:pos x="296" y="798"/>
                </a:cxn>
                <a:cxn ang="0">
                  <a:pos x="424" y="820"/>
                </a:cxn>
                <a:cxn ang="0">
                  <a:pos x="606" y="870"/>
                </a:cxn>
                <a:cxn ang="0">
                  <a:pos x="806" y="910"/>
                </a:cxn>
                <a:cxn ang="0">
                  <a:pos x="1012" y="916"/>
                </a:cxn>
                <a:cxn ang="0">
                  <a:pos x="1148" y="904"/>
                </a:cxn>
                <a:cxn ang="0">
                  <a:pos x="1284" y="870"/>
                </a:cxn>
                <a:cxn ang="0">
                  <a:pos x="1416" y="826"/>
                </a:cxn>
                <a:cxn ang="0">
                  <a:pos x="1508" y="806"/>
                </a:cxn>
                <a:cxn ang="0">
                  <a:pos x="1646" y="782"/>
                </a:cxn>
                <a:cxn ang="0">
                  <a:pos x="1744" y="746"/>
                </a:cxn>
                <a:cxn ang="0">
                  <a:pos x="1772" y="728"/>
                </a:cxn>
                <a:cxn ang="0">
                  <a:pos x="1838" y="664"/>
                </a:cxn>
                <a:cxn ang="0">
                  <a:pos x="1874" y="636"/>
                </a:cxn>
                <a:cxn ang="0">
                  <a:pos x="1912" y="632"/>
                </a:cxn>
                <a:cxn ang="0">
                  <a:pos x="1970" y="646"/>
                </a:cxn>
                <a:cxn ang="0">
                  <a:pos x="2018" y="668"/>
                </a:cxn>
                <a:cxn ang="0">
                  <a:pos x="2086" y="716"/>
                </a:cxn>
                <a:cxn ang="0">
                  <a:pos x="2142" y="776"/>
                </a:cxn>
                <a:cxn ang="0">
                  <a:pos x="2176" y="814"/>
                </a:cxn>
                <a:cxn ang="0">
                  <a:pos x="2204" y="766"/>
                </a:cxn>
                <a:cxn ang="0">
                  <a:pos x="2220" y="676"/>
                </a:cxn>
                <a:cxn ang="0">
                  <a:pos x="2212" y="586"/>
                </a:cxn>
                <a:cxn ang="0">
                  <a:pos x="2196" y="538"/>
                </a:cxn>
                <a:cxn ang="0">
                  <a:pos x="2166" y="480"/>
                </a:cxn>
                <a:cxn ang="0">
                  <a:pos x="2086" y="378"/>
                </a:cxn>
                <a:cxn ang="0">
                  <a:pos x="2038" y="304"/>
                </a:cxn>
                <a:cxn ang="0">
                  <a:pos x="2020" y="262"/>
                </a:cxn>
                <a:cxn ang="0">
                  <a:pos x="2008" y="170"/>
                </a:cxn>
                <a:cxn ang="0">
                  <a:pos x="2018" y="68"/>
                </a:cxn>
                <a:cxn ang="0">
                  <a:pos x="24" y="0"/>
                </a:cxn>
                <a:cxn ang="0">
                  <a:pos x="26" y="70"/>
                </a:cxn>
                <a:cxn ang="0">
                  <a:pos x="38" y="136"/>
                </a:cxn>
                <a:cxn ang="0">
                  <a:pos x="52" y="172"/>
                </a:cxn>
              </a:cxnLst>
              <a:rect l="0" t="0" r="r" b="b"/>
              <a:pathLst>
                <a:path w="2220" h="918">
                  <a:moveTo>
                    <a:pt x="52" y="172"/>
                  </a:moveTo>
                  <a:lnTo>
                    <a:pt x="52" y="172"/>
                  </a:lnTo>
                  <a:lnTo>
                    <a:pt x="68" y="200"/>
                  </a:lnTo>
                  <a:lnTo>
                    <a:pt x="84" y="224"/>
                  </a:lnTo>
                  <a:lnTo>
                    <a:pt x="100" y="248"/>
                  </a:lnTo>
                  <a:lnTo>
                    <a:pt x="114" y="272"/>
                  </a:lnTo>
                  <a:lnTo>
                    <a:pt x="126" y="296"/>
                  </a:lnTo>
                  <a:lnTo>
                    <a:pt x="134" y="322"/>
                  </a:lnTo>
                  <a:lnTo>
                    <a:pt x="140" y="352"/>
                  </a:lnTo>
                  <a:lnTo>
                    <a:pt x="140" y="368"/>
                  </a:lnTo>
                  <a:lnTo>
                    <a:pt x="140" y="384"/>
                  </a:lnTo>
                  <a:lnTo>
                    <a:pt x="140" y="384"/>
                  </a:lnTo>
                  <a:lnTo>
                    <a:pt x="138" y="400"/>
                  </a:lnTo>
                  <a:lnTo>
                    <a:pt x="136" y="416"/>
                  </a:lnTo>
                  <a:lnTo>
                    <a:pt x="132" y="428"/>
                  </a:lnTo>
                  <a:lnTo>
                    <a:pt x="126" y="438"/>
                  </a:lnTo>
                  <a:lnTo>
                    <a:pt x="120" y="448"/>
                  </a:lnTo>
                  <a:lnTo>
                    <a:pt x="114" y="456"/>
                  </a:lnTo>
                  <a:lnTo>
                    <a:pt x="98" y="470"/>
                  </a:lnTo>
                  <a:lnTo>
                    <a:pt x="82" y="484"/>
                  </a:lnTo>
                  <a:lnTo>
                    <a:pt x="64" y="500"/>
                  </a:lnTo>
                  <a:lnTo>
                    <a:pt x="46" y="518"/>
                  </a:lnTo>
                  <a:lnTo>
                    <a:pt x="38" y="530"/>
                  </a:lnTo>
                  <a:lnTo>
                    <a:pt x="30" y="544"/>
                  </a:lnTo>
                  <a:lnTo>
                    <a:pt x="30" y="544"/>
                  </a:lnTo>
                  <a:lnTo>
                    <a:pt x="18" y="570"/>
                  </a:lnTo>
                  <a:lnTo>
                    <a:pt x="10" y="600"/>
                  </a:lnTo>
                  <a:lnTo>
                    <a:pt x="4" y="630"/>
                  </a:lnTo>
                  <a:lnTo>
                    <a:pt x="0" y="662"/>
                  </a:lnTo>
                  <a:lnTo>
                    <a:pt x="0" y="696"/>
                  </a:lnTo>
                  <a:lnTo>
                    <a:pt x="2" y="726"/>
                  </a:lnTo>
                  <a:lnTo>
                    <a:pt x="6" y="756"/>
                  </a:lnTo>
                  <a:lnTo>
                    <a:pt x="12" y="784"/>
                  </a:lnTo>
                  <a:lnTo>
                    <a:pt x="12" y="784"/>
                  </a:lnTo>
                  <a:lnTo>
                    <a:pt x="24" y="820"/>
                  </a:lnTo>
                  <a:lnTo>
                    <a:pt x="36" y="854"/>
                  </a:lnTo>
                  <a:lnTo>
                    <a:pt x="36" y="854"/>
                  </a:lnTo>
                  <a:lnTo>
                    <a:pt x="52" y="844"/>
                  </a:lnTo>
                  <a:lnTo>
                    <a:pt x="68" y="832"/>
                  </a:lnTo>
                  <a:lnTo>
                    <a:pt x="88" y="824"/>
                  </a:lnTo>
                  <a:lnTo>
                    <a:pt x="108" y="816"/>
                  </a:lnTo>
                  <a:lnTo>
                    <a:pt x="108" y="816"/>
                  </a:lnTo>
                  <a:lnTo>
                    <a:pt x="138" y="806"/>
                  </a:lnTo>
                  <a:lnTo>
                    <a:pt x="168" y="800"/>
                  </a:lnTo>
                  <a:lnTo>
                    <a:pt x="200" y="798"/>
                  </a:lnTo>
                  <a:lnTo>
                    <a:pt x="232" y="796"/>
                  </a:lnTo>
                  <a:lnTo>
                    <a:pt x="264" y="796"/>
                  </a:lnTo>
                  <a:lnTo>
                    <a:pt x="296" y="798"/>
                  </a:lnTo>
                  <a:lnTo>
                    <a:pt x="328" y="802"/>
                  </a:lnTo>
                  <a:lnTo>
                    <a:pt x="360" y="806"/>
                  </a:lnTo>
                  <a:lnTo>
                    <a:pt x="424" y="820"/>
                  </a:lnTo>
                  <a:lnTo>
                    <a:pt x="488" y="836"/>
                  </a:lnTo>
                  <a:lnTo>
                    <a:pt x="606" y="870"/>
                  </a:lnTo>
                  <a:lnTo>
                    <a:pt x="606" y="870"/>
                  </a:lnTo>
                  <a:lnTo>
                    <a:pt x="672" y="886"/>
                  </a:lnTo>
                  <a:lnTo>
                    <a:pt x="738" y="900"/>
                  </a:lnTo>
                  <a:lnTo>
                    <a:pt x="806" y="910"/>
                  </a:lnTo>
                  <a:lnTo>
                    <a:pt x="874" y="916"/>
                  </a:lnTo>
                  <a:lnTo>
                    <a:pt x="942" y="918"/>
                  </a:lnTo>
                  <a:lnTo>
                    <a:pt x="1012" y="916"/>
                  </a:lnTo>
                  <a:lnTo>
                    <a:pt x="1080" y="912"/>
                  </a:lnTo>
                  <a:lnTo>
                    <a:pt x="1148" y="904"/>
                  </a:lnTo>
                  <a:lnTo>
                    <a:pt x="1148" y="904"/>
                  </a:lnTo>
                  <a:lnTo>
                    <a:pt x="1194" y="896"/>
                  </a:lnTo>
                  <a:lnTo>
                    <a:pt x="1240" y="884"/>
                  </a:lnTo>
                  <a:lnTo>
                    <a:pt x="1284" y="870"/>
                  </a:lnTo>
                  <a:lnTo>
                    <a:pt x="1328" y="854"/>
                  </a:lnTo>
                  <a:lnTo>
                    <a:pt x="1372" y="840"/>
                  </a:lnTo>
                  <a:lnTo>
                    <a:pt x="1416" y="826"/>
                  </a:lnTo>
                  <a:lnTo>
                    <a:pt x="1460" y="814"/>
                  </a:lnTo>
                  <a:lnTo>
                    <a:pt x="1508" y="806"/>
                  </a:lnTo>
                  <a:lnTo>
                    <a:pt x="1508" y="806"/>
                  </a:lnTo>
                  <a:lnTo>
                    <a:pt x="1574" y="796"/>
                  </a:lnTo>
                  <a:lnTo>
                    <a:pt x="1610" y="790"/>
                  </a:lnTo>
                  <a:lnTo>
                    <a:pt x="1646" y="782"/>
                  </a:lnTo>
                  <a:lnTo>
                    <a:pt x="1682" y="772"/>
                  </a:lnTo>
                  <a:lnTo>
                    <a:pt x="1714" y="760"/>
                  </a:lnTo>
                  <a:lnTo>
                    <a:pt x="1744" y="746"/>
                  </a:lnTo>
                  <a:lnTo>
                    <a:pt x="1758" y="738"/>
                  </a:lnTo>
                  <a:lnTo>
                    <a:pt x="1772" y="728"/>
                  </a:lnTo>
                  <a:lnTo>
                    <a:pt x="1772" y="728"/>
                  </a:lnTo>
                  <a:lnTo>
                    <a:pt x="1798" y="704"/>
                  </a:lnTo>
                  <a:lnTo>
                    <a:pt x="1820" y="682"/>
                  </a:lnTo>
                  <a:lnTo>
                    <a:pt x="1838" y="664"/>
                  </a:lnTo>
                  <a:lnTo>
                    <a:pt x="1854" y="648"/>
                  </a:lnTo>
                  <a:lnTo>
                    <a:pt x="1864" y="642"/>
                  </a:lnTo>
                  <a:lnTo>
                    <a:pt x="1874" y="636"/>
                  </a:lnTo>
                  <a:lnTo>
                    <a:pt x="1884" y="634"/>
                  </a:lnTo>
                  <a:lnTo>
                    <a:pt x="1898" y="632"/>
                  </a:lnTo>
                  <a:lnTo>
                    <a:pt x="1912" y="632"/>
                  </a:lnTo>
                  <a:lnTo>
                    <a:pt x="1930" y="634"/>
                  </a:lnTo>
                  <a:lnTo>
                    <a:pt x="1948" y="640"/>
                  </a:lnTo>
                  <a:lnTo>
                    <a:pt x="1970" y="646"/>
                  </a:lnTo>
                  <a:lnTo>
                    <a:pt x="1970" y="646"/>
                  </a:lnTo>
                  <a:lnTo>
                    <a:pt x="1994" y="656"/>
                  </a:lnTo>
                  <a:lnTo>
                    <a:pt x="2018" y="668"/>
                  </a:lnTo>
                  <a:lnTo>
                    <a:pt x="2042" y="682"/>
                  </a:lnTo>
                  <a:lnTo>
                    <a:pt x="2064" y="700"/>
                  </a:lnTo>
                  <a:lnTo>
                    <a:pt x="2086" y="716"/>
                  </a:lnTo>
                  <a:lnTo>
                    <a:pt x="2106" y="736"/>
                  </a:lnTo>
                  <a:lnTo>
                    <a:pt x="2124" y="756"/>
                  </a:lnTo>
                  <a:lnTo>
                    <a:pt x="2142" y="776"/>
                  </a:lnTo>
                  <a:lnTo>
                    <a:pt x="2142" y="776"/>
                  </a:lnTo>
                  <a:lnTo>
                    <a:pt x="2176" y="814"/>
                  </a:lnTo>
                  <a:lnTo>
                    <a:pt x="2176" y="814"/>
                  </a:lnTo>
                  <a:lnTo>
                    <a:pt x="2190" y="792"/>
                  </a:lnTo>
                  <a:lnTo>
                    <a:pt x="2190" y="792"/>
                  </a:lnTo>
                  <a:lnTo>
                    <a:pt x="2204" y="766"/>
                  </a:lnTo>
                  <a:lnTo>
                    <a:pt x="2212" y="736"/>
                  </a:lnTo>
                  <a:lnTo>
                    <a:pt x="2218" y="706"/>
                  </a:lnTo>
                  <a:lnTo>
                    <a:pt x="2220" y="676"/>
                  </a:lnTo>
                  <a:lnTo>
                    <a:pt x="2220" y="646"/>
                  </a:lnTo>
                  <a:lnTo>
                    <a:pt x="2216" y="616"/>
                  </a:lnTo>
                  <a:lnTo>
                    <a:pt x="2212" y="586"/>
                  </a:lnTo>
                  <a:lnTo>
                    <a:pt x="2204" y="558"/>
                  </a:lnTo>
                  <a:lnTo>
                    <a:pt x="2204" y="558"/>
                  </a:lnTo>
                  <a:lnTo>
                    <a:pt x="2196" y="538"/>
                  </a:lnTo>
                  <a:lnTo>
                    <a:pt x="2188" y="518"/>
                  </a:lnTo>
                  <a:lnTo>
                    <a:pt x="2178" y="498"/>
                  </a:lnTo>
                  <a:lnTo>
                    <a:pt x="2166" y="480"/>
                  </a:lnTo>
                  <a:lnTo>
                    <a:pt x="2142" y="446"/>
                  </a:lnTo>
                  <a:lnTo>
                    <a:pt x="2114" y="412"/>
                  </a:lnTo>
                  <a:lnTo>
                    <a:pt x="2086" y="378"/>
                  </a:lnTo>
                  <a:lnTo>
                    <a:pt x="2060" y="342"/>
                  </a:lnTo>
                  <a:lnTo>
                    <a:pt x="2048" y="324"/>
                  </a:lnTo>
                  <a:lnTo>
                    <a:pt x="2038" y="304"/>
                  </a:lnTo>
                  <a:lnTo>
                    <a:pt x="2028" y="284"/>
                  </a:lnTo>
                  <a:lnTo>
                    <a:pt x="2020" y="262"/>
                  </a:lnTo>
                  <a:lnTo>
                    <a:pt x="2020" y="262"/>
                  </a:lnTo>
                  <a:lnTo>
                    <a:pt x="2012" y="234"/>
                  </a:lnTo>
                  <a:lnTo>
                    <a:pt x="2008" y="202"/>
                  </a:lnTo>
                  <a:lnTo>
                    <a:pt x="2008" y="170"/>
                  </a:lnTo>
                  <a:lnTo>
                    <a:pt x="2010" y="138"/>
                  </a:lnTo>
                  <a:lnTo>
                    <a:pt x="2012" y="102"/>
                  </a:lnTo>
                  <a:lnTo>
                    <a:pt x="2018" y="68"/>
                  </a:lnTo>
                  <a:lnTo>
                    <a:pt x="2026" y="34"/>
                  </a:lnTo>
                  <a:lnTo>
                    <a:pt x="2034" y="0"/>
                  </a:lnTo>
                  <a:lnTo>
                    <a:pt x="24" y="0"/>
                  </a:lnTo>
                  <a:lnTo>
                    <a:pt x="24" y="0"/>
                  </a:lnTo>
                  <a:lnTo>
                    <a:pt x="24" y="48"/>
                  </a:lnTo>
                  <a:lnTo>
                    <a:pt x="26" y="70"/>
                  </a:lnTo>
                  <a:lnTo>
                    <a:pt x="28" y="94"/>
                  </a:lnTo>
                  <a:lnTo>
                    <a:pt x="32" y="116"/>
                  </a:lnTo>
                  <a:lnTo>
                    <a:pt x="38" y="136"/>
                  </a:lnTo>
                  <a:lnTo>
                    <a:pt x="44" y="154"/>
                  </a:lnTo>
                  <a:lnTo>
                    <a:pt x="52" y="172"/>
                  </a:lnTo>
                  <a:lnTo>
                    <a:pt x="52" y="172"/>
                  </a:lnTo>
                  <a:close/>
                </a:path>
              </a:pathLst>
            </a:custGeom>
            <a:solidFill>
              <a:srgbClr val="FF9966"/>
            </a:solidFill>
            <a:ln w="25400">
              <a:solidFill>
                <a:srgbClr val="000000"/>
              </a:solidFill>
              <a:prstDash val="solid"/>
              <a:round/>
              <a:headEnd/>
              <a:tailEnd/>
            </a:ln>
            <a:effectLst/>
          </p:spPr>
          <p:txBody>
            <a:bodyPr/>
            <a:lstStyle/>
            <a:p>
              <a:endParaRPr lang="en-US"/>
            </a:p>
          </p:txBody>
        </p:sp>
        <p:sp>
          <p:nvSpPr>
            <p:cNvPr id="151579" name="Rectangle 27"/>
            <p:cNvSpPr>
              <a:spLocks noChangeArrowheads="1"/>
            </p:cNvSpPr>
            <p:nvPr/>
          </p:nvSpPr>
          <p:spPr bwMode="auto">
            <a:xfrm>
              <a:off x="1716" y="864"/>
              <a:ext cx="823" cy="384"/>
            </a:xfrm>
            <a:prstGeom prst="rect">
              <a:avLst/>
            </a:prstGeom>
            <a:noFill/>
            <a:ln w="9525">
              <a:noFill/>
              <a:miter lim="800000"/>
              <a:headEnd/>
              <a:tailEnd/>
            </a:ln>
            <a:effectLst/>
          </p:spPr>
          <p:txBody>
            <a:bodyPr wrap="none" lIns="0" tIns="0" rIns="0" bIns="0">
              <a:spAutoFit/>
            </a:bodyPr>
            <a:lstStyle/>
            <a:p>
              <a:r>
                <a:rPr lang="en-US" sz="2000"/>
                <a:t>Sales</a:t>
              </a:r>
            </a:p>
            <a:p>
              <a:r>
                <a:rPr lang="en-US" sz="2000"/>
                <a:t>promotion</a:t>
              </a:r>
            </a:p>
          </p:txBody>
        </p:sp>
      </p:grpSp>
      <p:grpSp>
        <p:nvGrpSpPr>
          <p:cNvPr id="151580" name="Group 28"/>
          <p:cNvGrpSpPr>
            <a:grpSpLocks/>
          </p:cNvGrpSpPr>
          <p:nvPr/>
        </p:nvGrpSpPr>
        <p:grpSpPr bwMode="auto">
          <a:xfrm>
            <a:off x="6629400" y="4800600"/>
            <a:ext cx="1911350" cy="1658938"/>
            <a:chOff x="2773" y="684"/>
            <a:chExt cx="1204" cy="1045"/>
          </a:xfrm>
        </p:grpSpPr>
        <p:sp>
          <p:nvSpPr>
            <p:cNvPr id="151581" name="Freeform 29"/>
            <p:cNvSpPr>
              <a:spLocks/>
            </p:cNvSpPr>
            <p:nvPr/>
          </p:nvSpPr>
          <p:spPr bwMode="auto">
            <a:xfrm>
              <a:off x="2773" y="684"/>
              <a:ext cx="1204" cy="1045"/>
            </a:xfrm>
            <a:custGeom>
              <a:avLst/>
              <a:gdLst/>
              <a:ahLst/>
              <a:cxnLst>
                <a:cxn ang="0">
                  <a:pos x="18" y="34"/>
                </a:cxn>
                <a:cxn ang="0">
                  <a:pos x="2" y="138"/>
                </a:cxn>
                <a:cxn ang="0">
                  <a:pos x="4" y="234"/>
                </a:cxn>
                <a:cxn ang="0">
                  <a:pos x="20" y="284"/>
                </a:cxn>
                <a:cxn ang="0">
                  <a:pos x="52" y="342"/>
                </a:cxn>
                <a:cxn ang="0">
                  <a:pos x="134" y="446"/>
                </a:cxn>
                <a:cxn ang="0">
                  <a:pos x="180" y="518"/>
                </a:cxn>
                <a:cxn ang="0">
                  <a:pos x="196" y="558"/>
                </a:cxn>
                <a:cxn ang="0">
                  <a:pos x="212" y="646"/>
                </a:cxn>
                <a:cxn ang="0">
                  <a:pos x="204" y="736"/>
                </a:cxn>
                <a:cxn ang="0">
                  <a:pos x="182" y="792"/>
                </a:cxn>
                <a:cxn ang="0">
                  <a:pos x="188" y="836"/>
                </a:cxn>
                <a:cxn ang="0">
                  <a:pos x="250" y="890"/>
                </a:cxn>
                <a:cxn ang="0">
                  <a:pos x="316" y="926"/>
                </a:cxn>
                <a:cxn ang="0">
                  <a:pos x="388" y="950"/>
                </a:cxn>
                <a:cxn ang="0">
                  <a:pos x="470" y="960"/>
                </a:cxn>
                <a:cxn ang="0">
                  <a:pos x="568" y="960"/>
                </a:cxn>
                <a:cxn ang="0">
                  <a:pos x="650" y="944"/>
                </a:cxn>
                <a:cxn ang="0">
                  <a:pos x="772" y="904"/>
                </a:cxn>
                <a:cxn ang="0">
                  <a:pos x="862" y="890"/>
                </a:cxn>
                <a:cxn ang="0">
                  <a:pos x="918" y="898"/>
                </a:cxn>
                <a:cxn ang="0">
                  <a:pos x="954" y="918"/>
                </a:cxn>
                <a:cxn ang="0">
                  <a:pos x="986" y="952"/>
                </a:cxn>
                <a:cxn ang="0">
                  <a:pos x="1004" y="984"/>
                </a:cxn>
                <a:cxn ang="0">
                  <a:pos x="1022" y="1052"/>
                </a:cxn>
                <a:cxn ang="0">
                  <a:pos x="1040" y="1100"/>
                </a:cxn>
                <a:cxn ang="0">
                  <a:pos x="1064" y="1122"/>
                </a:cxn>
                <a:cxn ang="0">
                  <a:pos x="1092" y="1134"/>
                </a:cxn>
                <a:cxn ang="0">
                  <a:pos x="1164" y="1142"/>
                </a:cxn>
                <a:cxn ang="0">
                  <a:pos x="1194" y="1132"/>
                </a:cxn>
                <a:cxn ang="0">
                  <a:pos x="1218" y="1110"/>
                </a:cxn>
                <a:cxn ang="0">
                  <a:pos x="1234" y="1078"/>
                </a:cxn>
                <a:cxn ang="0">
                  <a:pos x="1238" y="1050"/>
                </a:cxn>
                <a:cxn ang="0">
                  <a:pos x="1232" y="1018"/>
                </a:cxn>
                <a:cxn ang="0">
                  <a:pos x="1200" y="970"/>
                </a:cxn>
                <a:cxn ang="0">
                  <a:pos x="1182" y="940"/>
                </a:cxn>
                <a:cxn ang="0">
                  <a:pos x="1180" y="920"/>
                </a:cxn>
                <a:cxn ang="0">
                  <a:pos x="1190" y="894"/>
                </a:cxn>
                <a:cxn ang="0">
                  <a:pos x="1216" y="876"/>
                </a:cxn>
                <a:cxn ang="0">
                  <a:pos x="1284" y="854"/>
                </a:cxn>
                <a:cxn ang="0">
                  <a:pos x="1350" y="848"/>
                </a:cxn>
                <a:cxn ang="0">
                  <a:pos x="1424" y="864"/>
                </a:cxn>
                <a:cxn ang="0">
                  <a:pos x="1498" y="880"/>
                </a:cxn>
                <a:cxn ang="0">
                  <a:pos x="1546" y="878"/>
                </a:cxn>
                <a:cxn ang="0">
                  <a:pos x="1604" y="858"/>
                </a:cxn>
                <a:cxn ang="0">
                  <a:pos x="1674" y="814"/>
                </a:cxn>
                <a:cxn ang="0">
                  <a:pos x="1724" y="0"/>
                </a:cxn>
              </a:cxnLst>
              <a:rect l="0" t="0" r="r" b="b"/>
              <a:pathLst>
                <a:path w="1724" h="1144">
                  <a:moveTo>
                    <a:pt x="26" y="0"/>
                  </a:moveTo>
                  <a:lnTo>
                    <a:pt x="26" y="0"/>
                  </a:lnTo>
                  <a:lnTo>
                    <a:pt x="18" y="34"/>
                  </a:lnTo>
                  <a:lnTo>
                    <a:pt x="10" y="68"/>
                  </a:lnTo>
                  <a:lnTo>
                    <a:pt x="4" y="102"/>
                  </a:lnTo>
                  <a:lnTo>
                    <a:pt x="2" y="138"/>
                  </a:lnTo>
                  <a:lnTo>
                    <a:pt x="0" y="170"/>
                  </a:lnTo>
                  <a:lnTo>
                    <a:pt x="0" y="202"/>
                  </a:lnTo>
                  <a:lnTo>
                    <a:pt x="4" y="234"/>
                  </a:lnTo>
                  <a:lnTo>
                    <a:pt x="12" y="262"/>
                  </a:lnTo>
                  <a:lnTo>
                    <a:pt x="12" y="262"/>
                  </a:lnTo>
                  <a:lnTo>
                    <a:pt x="20" y="284"/>
                  </a:lnTo>
                  <a:lnTo>
                    <a:pt x="30" y="304"/>
                  </a:lnTo>
                  <a:lnTo>
                    <a:pt x="40" y="324"/>
                  </a:lnTo>
                  <a:lnTo>
                    <a:pt x="52" y="342"/>
                  </a:lnTo>
                  <a:lnTo>
                    <a:pt x="78" y="378"/>
                  </a:lnTo>
                  <a:lnTo>
                    <a:pt x="106" y="412"/>
                  </a:lnTo>
                  <a:lnTo>
                    <a:pt x="134" y="446"/>
                  </a:lnTo>
                  <a:lnTo>
                    <a:pt x="158" y="480"/>
                  </a:lnTo>
                  <a:lnTo>
                    <a:pt x="170" y="498"/>
                  </a:lnTo>
                  <a:lnTo>
                    <a:pt x="180" y="518"/>
                  </a:lnTo>
                  <a:lnTo>
                    <a:pt x="188" y="538"/>
                  </a:lnTo>
                  <a:lnTo>
                    <a:pt x="196" y="558"/>
                  </a:lnTo>
                  <a:lnTo>
                    <a:pt x="196" y="558"/>
                  </a:lnTo>
                  <a:lnTo>
                    <a:pt x="204" y="586"/>
                  </a:lnTo>
                  <a:lnTo>
                    <a:pt x="208" y="616"/>
                  </a:lnTo>
                  <a:lnTo>
                    <a:pt x="212" y="646"/>
                  </a:lnTo>
                  <a:lnTo>
                    <a:pt x="212" y="676"/>
                  </a:lnTo>
                  <a:lnTo>
                    <a:pt x="210" y="706"/>
                  </a:lnTo>
                  <a:lnTo>
                    <a:pt x="204" y="736"/>
                  </a:lnTo>
                  <a:lnTo>
                    <a:pt x="196" y="766"/>
                  </a:lnTo>
                  <a:lnTo>
                    <a:pt x="182" y="792"/>
                  </a:lnTo>
                  <a:lnTo>
                    <a:pt x="182" y="792"/>
                  </a:lnTo>
                  <a:lnTo>
                    <a:pt x="168" y="814"/>
                  </a:lnTo>
                  <a:lnTo>
                    <a:pt x="168" y="814"/>
                  </a:lnTo>
                  <a:lnTo>
                    <a:pt x="188" y="836"/>
                  </a:lnTo>
                  <a:lnTo>
                    <a:pt x="210" y="856"/>
                  </a:lnTo>
                  <a:lnTo>
                    <a:pt x="230" y="874"/>
                  </a:lnTo>
                  <a:lnTo>
                    <a:pt x="250" y="890"/>
                  </a:lnTo>
                  <a:lnTo>
                    <a:pt x="272" y="904"/>
                  </a:lnTo>
                  <a:lnTo>
                    <a:pt x="294" y="916"/>
                  </a:lnTo>
                  <a:lnTo>
                    <a:pt x="316" y="926"/>
                  </a:lnTo>
                  <a:lnTo>
                    <a:pt x="338" y="936"/>
                  </a:lnTo>
                  <a:lnTo>
                    <a:pt x="362" y="944"/>
                  </a:lnTo>
                  <a:lnTo>
                    <a:pt x="388" y="950"/>
                  </a:lnTo>
                  <a:lnTo>
                    <a:pt x="414" y="954"/>
                  </a:lnTo>
                  <a:lnTo>
                    <a:pt x="442" y="958"/>
                  </a:lnTo>
                  <a:lnTo>
                    <a:pt x="470" y="960"/>
                  </a:lnTo>
                  <a:lnTo>
                    <a:pt x="500" y="962"/>
                  </a:lnTo>
                  <a:lnTo>
                    <a:pt x="568" y="960"/>
                  </a:lnTo>
                  <a:lnTo>
                    <a:pt x="568" y="960"/>
                  </a:lnTo>
                  <a:lnTo>
                    <a:pt x="594" y="956"/>
                  </a:lnTo>
                  <a:lnTo>
                    <a:pt x="620" y="952"/>
                  </a:lnTo>
                  <a:lnTo>
                    <a:pt x="650" y="944"/>
                  </a:lnTo>
                  <a:lnTo>
                    <a:pt x="680" y="934"/>
                  </a:lnTo>
                  <a:lnTo>
                    <a:pt x="740" y="914"/>
                  </a:lnTo>
                  <a:lnTo>
                    <a:pt x="772" y="904"/>
                  </a:lnTo>
                  <a:lnTo>
                    <a:pt x="802" y="896"/>
                  </a:lnTo>
                  <a:lnTo>
                    <a:pt x="834" y="892"/>
                  </a:lnTo>
                  <a:lnTo>
                    <a:pt x="862" y="890"/>
                  </a:lnTo>
                  <a:lnTo>
                    <a:pt x="892" y="892"/>
                  </a:lnTo>
                  <a:lnTo>
                    <a:pt x="904" y="894"/>
                  </a:lnTo>
                  <a:lnTo>
                    <a:pt x="918" y="898"/>
                  </a:lnTo>
                  <a:lnTo>
                    <a:pt x="930" y="902"/>
                  </a:lnTo>
                  <a:lnTo>
                    <a:pt x="944" y="910"/>
                  </a:lnTo>
                  <a:lnTo>
                    <a:pt x="954" y="918"/>
                  </a:lnTo>
                  <a:lnTo>
                    <a:pt x="966" y="926"/>
                  </a:lnTo>
                  <a:lnTo>
                    <a:pt x="976" y="938"/>
                  </a:lnTo>
                  <a:lnTo>
                    <a:pt x="986" y="952"/>
                  </a:lnTo>
                  <a:lnTo>
                    <a:pt x="996" y="966"/>
                  </a:lnTo>
                  <a:lnTo>
                    <a:pt x="1004" y="984"/>
                  </a:lnTo>
                  <a:lnTo>
                    <a:pt x="1004" y="984"/>
                  </a:lnTo>
                  <a:lnTo>
                    <a:pt x="1012" y="1008"/>
                  </a:lnTo>
                  <a:lnTo>
                    <a:pt x="1018" y="1030"/>
                  </a:lnTo>
                  <a:lnTo>
                    <a:pt x="1022" y="1052"/>
                  </a:lnTo>
                  <a:lnTo>
                    <a:pt x="1026" y="1072"/>
                  </a:lnTo>
                  <a:lnTo>
                    <a:pt x="1034" y="1090"/>
                  </a:lnTo>
                  <a:lnTo>
                    <a:pt x="1040" y="1100"/>
                  </a:lnTo>
                  <a:lnTo>
                    <a:pt x="1046" y="1108"/>
                  </a:lnTo>
                  <a:lnTo>
                    <a:pt x="1054" y="1114"/>
                  </a:lnTo>
                  <a:lnTo>
                    <a:pt x="1064" y="1122"/>
                  </a:lnTo>
                  <a:lnTo>
                    <a:pt x="1078" y="1128"/>
                  </a:lnTo>
                  <a:lnTo>
                    <a:pt x="1092" y="1134"/>
                  </a:lnTo>
                  <a:lnTo>
                    <a:pt x="1092" y="1134"/>
                  </a:lnTo>
                  <a:lnTo>
                    <a:pt x="1116" y="1142"/>
                  </a:lnTo>
                  <a:lnTo>
                    <a:pt x="1140" y="1144"/>
                  </a:lnTo>
                  <a:lnTo>
                    <a:pt x="1164" y="1142"/>
                  </a:lnTo>
                  <a:lnTo>
                    <a:pt x="1174" y="1140"/>
                  </a:lnTo>
                  <a:lnTo>
                    <a:pt x="1184" y="1136"/>
                  </a:lnTo>
                  <a:lnTo>
                    <a:pt x="1194" y="1132"/>
                  </a:lnTo>
                  <a:lnTo>
                    <a:pt x="1202" y="1126"/>
                  </a:lnTo>
                  <a:lnTo>
                    <a:pt x="1210" y="1118"/>
                  </a:lnTo>
                  <a:lnTo>
                    <a:pt x="1218" y="1110"/>
                  </a:lnTo>
                  <a:lnTo>
                    <a:pt x="1224" y="1100"/>
                  </a:lnTo>
                  <a:lnTo>
                    <a:pt x="1228" y="1090"/>
                  </a:lnTo>
                  <a:lnTo>
                    <a:pt x="1234" y="1078"/>
                  </a:lnTo>
                  <a:lnTo>
                    <a:pt x="1236" y="1064"/>
                  </a:lnTo>
                  <a:lnTo>
                    <a:pt x="1236" y="1064"/>
                  </a:lnTo>
                  <a:lnTo>
                    <a:pt x="1238" y="1050"/>
                  </a:lnTo>
                  <a:lnTo>
                    <a:pt x="1238" y="1040"/>
                  </a:lnTo>
                  <a:lnTo>
                    <a:pt x="1236" y="1028"/>
                  </a:lnTo>
                  <a:lnTo>
                    <a:pt x="1232" y="1018"/>
                  </a:lnTo>
                  <a:lnTo>
                    <a:pt x="1224" y="1000"/>
                  </a:lnTo>
                  <a:lnTo>
                    <a:pt x="1212" y="984"/>
                  </a:lnTo>
                  <a:lnTo>
                    <a:pt x="1200" y="970"/>
                  </a:lnTo>
                  <a:lnTo>
                    <a:pt x="1188" y="956"/>
                  </a:lnTo>
                  <a:lnTo>
                    <a:pt x="1184" y="948"/>
                  </a:lnTo>
                  <a:lnTo>
                    <a:pt x="1182" y="940"/>
                  </a:lnTo>
                  <a:lnTo>
                    <a:pt x="1180" y="930"/>
                  </a:lnTo>
                  <a:lnTo>
                    <a:pt x="1180" y="920"/>
                  </a:lnTo>
                  <a:lnTo>
                    <a:pt x="1180" y="920"/>
                  </a:lnTo>
                  <a:lnTo>
                    <a:pt x="1182" y="912"/>
                  </a:lnTo>
                  <a:lnTo>
                    <a:pt x="1184" y="902"/>
                  </a:lnTo>
                  <a:lnTo>
                    <a:pt x="1190" y="894"/>
                  </a:lnTo>
                  <a:lnTo>
                    <a:pt x="1198" y="888"/>
                  </a:lnTo>
                  <a:lnTo>
                    <a:pt x="1206" y="882"/>
                  </a:lnTo>
                  <a:lnTo>
                    <a:pt x="1216" y="876"/>
                  </a:lnTo>
                  <a:lnTo>
                    <a:pt x="1238" y="866"/>
                  </a:lnTo>
                  <a:lnTo>
                    <a:pt x="1260" y="858"/>
                  </a:lnTo>
                  <a:lnTo>
                    <a:pt x="1284" y="854"/>
                  </a:lnTo>
                  <a:lnTo>
                    <a:pt x="1324" y="848"/>
                  </a:lnTo>
                  <a:lnTo>
                    <a:pt x="1324" y="848"/>
                  </a:lnTo>
                  <a:lnTo>
                    <a:pt x="1350" y="848"/>
                  </a:lnTo>
                  <a:lnTo>
                    <a:pt x="1374" y="852"/>
                  </a:lnTo>
                  <a:lnTo>
                    <a:pt x="1400" y="856"/>
                  </a:lnTo>
                  <a:lnTo>
                    <a:pt x="1424" y="864"/>
                  </a:lnTo>
                  <a:lnTo>
                    <a:pt x="1448" y="870"/>
                  </a:lnTo>
                  <a:lnTo>
                    <a:pt x="1474" y="876"/>
                  </a:lnTo>
                  <a:lnTo>
                    <a:pt x="1498" y="880"/>
                  </a:lnTo>
                  <a:lnTo>
                    <a:pt x="1524" y="880"/>
                  </a:lnTo>
                  <a:lnTo>
                    <a:pt x="1524" y="880"/>
                  </a:lnTo>
                  <a:lnTo>
                    <a:pt x="1546" y="878"/>
                  </a:lnTo>
                  <a:lnTo>
                    <a:pt x="1566" y="872"/>
                  </a:lnTo>
                  <a:lnTo>
                    <a:pt x="1584" y="866"/>
                  </a:lnTo>
                  <a:lnTo>
                    <a:pt x="1604" y="858"/>
                  </a:lnTo>
                  <a:lnTo>
                    <a:pt x="1622" y="848"/>
                  </a:lnTo>
                  <a:lnTo>
                    <a:pt x="1638" y="838"/>
                  </a:lnTo>
                  <a:lnTo>
                    <a:pt x="1674" y="814"/>
                  </a:lnTo>
                  <a:lnTo>
                    <a:pt x="1674" y="814"/>
                  </a:lnTo>
                  <a:lnTo>
                    <a:pt x="1724" y="778"/>
                  </a:lnTo>
                  <a:lnTo>
                    <a:pt x="1724" y="0"/>
                  </a:lnTo>
                  <a:lnTo>
                    <a:pt x="26" y="0"/>
                  </a:lnTo>
                  <a:close/>
                </a:path>
              </a:pathLst>
            </a:custGeom>
            <a:solidFill>
              <a:srgbClr val="6FCCD1"/>
            </a:solidFill>
            <a:ln w="25400">
              <a:solidFill>
                <a:srgbClr val="000000"/>
              </a:solidFill>
              <a:prstDash val="solid"/>
              <a:round/>
              <a:headEnd/>
              <a:tailEnd/>
            </a:ln>
            <a:effectLst/>
          </p:spPr>
          <p:txBody>
            <a:bodyPr/>
            <a:lstStyle/>
            <a:p>
              <a:endParaRPr lang="en-US"/>
            </a:p>
          </p:txBody>
        </p:sp>
        <p:sp>
          <p:nvSpPr>
            <p:cNvPr id="151582" name="Rectangle 30"/>
            <p:cNvSpPr>
              <a:spLocks noChangeArrowheads="1"/>
            </p:cNvSpPr>
            <p:nvPr/>
          </p:nvSpPr>
          <p:spPr bwMode="auto">
            <a:xfrm>
              <a:off x="3094" y="864"/>
              <a:ext cx="722" cy="384"/>
            </a:xfrm>
            <a:prstGeom prst="rect">
              <a:avLst/>
            </a:prstGeom>
            <a:noFill/>
            <a:ln w="9525">
              <a:noFill/>
              <a:miter lim="800000"/>
              <a:headEnd/>
              <a:tailEnd/>
            </a:ln>
            <a:effectLst/>
          </p:spPr>
          <p:txBody>
            <a:bodyPr wrap="none" lIns="0" tIns="0" rIns="0" bIns="0">
              <a:spAutoFit/>
            </a:bodyPr>
            <a:lstStyle/>
            <a:p>
              <a:r>
                <a:rPr lang="en-US" sz="2000"/>
                <a:t>Direct</a:t>
              </a:r>
            </a:p>
            <a:p>
              <a:r>
                <a:rPr lang="en-US" sz="2000"/>
                <a:t>response</a:t>
              </a:r>
            </a:p>
          </p:txBody>
        </p:sp>
      </p:grpSp>
      <p:grpSp>
        <p:nvGrpSpPr>
          <p:cNvPr id="151583" name="Group 31"/>
          <p:cNvGrpSpPr>
            <a:grpSpLocks/>
          </p:cNvGrpSpPr>
          <p:nvPr/>
        </p:nvGrpSpPr>
        <p:grpSpPr bwMode="auto">
          <a:xfrm>
            <a:off x="3505200" y="2438400"/>
            <a:ext cx="2401888" cy="2847975"/>
            <a:chOff x="1396" y="1261"/>
            <a:chExt cx="1567" cy="1858"/>
          </a:xfrm>
        </p:grpSpPr>
        <p:sp>
          <p:nvSpPr>
            <p:cNvPr id="151584" name="Freeform 32"/>
            <p:cNvSpPr>
              <a:spLocks/>
            </p:cNvSpPr>
            <p:nvPr/>
          </p:nvSpPr>
          <p:spPr bwMode="auto">
            <a:xfrm>
              <a:off x="1396" y="1261"/>
              <a:ext cx="1567" cy="1858"/>
            </a:xfrm>
            <a:custGeom>
              <a:avLst/>
              <a:gdLst/>
              <a:ahLst/>
              <a:cxnLst>
                <a:cxn ang="0">
                  <a:pos x="2072" y="1868"/>
                </a:cxn>
                <a:cxn ang="0">
                  <a:pos x="2020" y="1834"/>
                </a:cxn>
                <a:cxn ang="0">
                  <a:pos x="1980" y="1766"/>
                </a:cxn>
                <a:cxn ang="0">
                  <a:pos x="1958" y="1678"/>
                </a:cxn>
                <a:cxn ang="0">
                  <a:pos x="1902" y="1582"/>
                </a:cxn>
                <a:cxn ang="0">
                  <a:pos x="1880" y="1454"/>
                </a:cxn>
                <a:cxn ang="0">
                  <a:pos x="1920" y="1324"/>
                </a:cxn>
                <a:cxn ang="0">
                  <a:pos x="2002" y="1194"/>
                </a:cxn>
                <a:cxn ang="0">
                  <a:pos x="2126" y="1102"/>
                </a:cxn>
                <a:cxn ang="0">
                  <a:pos x="2180" y="1042"/>
                </a:cxn>
                <a:cxn ang="0">
                  <a:pos x="2194" y="966"/>
                </a:cxn>
                <a:cxn ang="0">
                  <a:pos x="2154" y="776"/>
                </a:cxn>
                <a:cxn ang="0">
                  <a:pos x="2108" y="678"/>
                </a:cxn>
                <a:cxn ang="0">
                  <a:pos x="2058" y="582"/>
                </a:cxn>
                <a:cxn ang="0">
                  <a:pos x="2024" y="372"/>
                </a:cxn>
                <a:cxn ang="0">
                  <a:pos x="2032" y="300"/>
                </a:cxn>
                <a:cxn ang="0">
                  <a:pos x="2104" y="220"/>
                </a:cxn>
                <a:cxn ang="0">
                  <a:pos x="2106" y="144"/>
                </a:cxn>
                <a:cxn ang="0">
                  <a:pos x="2006" y="50"/>
                </a:cxn>
                <a:cxn ang="0">
                  <a:pos x="1912" y="8"/>
                </a:cxn>
                <a:cxn ang="0">
                  <a:pos x="1838" y="4"/>
                </a:cxn>
                <a:cxn ang="0">
                  <a:pos x="1762" y="72"/>
                </a:cxn>
                <a:cxn ang="0">
                  <a:pos x="1678" y="128"/>
                </a:cxn>
                <a:cxn ang="0">
                  <a:pos x="1472" y="174"/>
                </a:cxn>
                <a:cxn ang="0">
                  <a:pos x="1292" y="222"/>
                </a:cxn>
                <a:cxn ang="0">
                  <a:pos x="1112" y="272"/>
                </a:cxn>
                <a:cxn ang="0">
                  <a:pos x="770" y="278"/>
                </a:cxn>
                <a:cxn ang="0">
                  <a:pos x="452" y="204"/>
                </a:cxn>
                <a:cxn ang="0">
                  <a:pos x="228" y="164"/>
                </a:cxn>
                <a:cxn ang="0">
                  <a:pos x="72" y="184"/>
                </a:cxn>
                <a:cxn ang="0">
                  <a:pos x="0" y="222"/>
                </a:cxn>
                <a:cxn ang="0">
                  <a:pos x="76" y="406"/>
                </a:cxn>
                <a:cxn ang="0">
                  <a:pos x="110" y="578"/>
                </a:cxn>
                <a:cxn ang="0">
                  <a:pos x="110" y="726"/>
                </a:cxn>
                <a:cxn ang="0">
                  <a:pos x="174" y="786"/>
                </a:cxn>
                <a:cxn ang="0">
                  <a:pos x="320" y="920"/>
                </a:cxn>
                <a:cxn ang="0">
                  <a:pos x="360" y="1016"/>
                </a:cxn>
                <a:cxn ang="0">
                  <a:pos x="368" y="1120"/>
                </a:cxn>
                <a:cxn ang="0">
                  <a:pos x="394" y="1202"/>
                </a:cxn>
                <a:cxn ang="0">
                  <a:pos x="468" y="1276"/>
                </a:cxn>
                <a:cxn ang="0">
                  <a:pos x="576" y="1338"/>
                </a:cxn>
                <a:cxn ang="0">
                  <a:pos x="684" y="1446"/>
                </a:cxn>
                <a:cxn ang="0">
                  <a:pos x="742" y="1580"/>
                </a:cxn>
                <a:cxn ang="0">
                  <a:pos x="726" y="1680"/>
                </a:cxn>
                <a:cxn ang="0">
                  <a:pos x="680" y="1736"/>
                </a:cxn>
                <a:cxn ang="0">
                  <a:pos x="778" y="1772"/>
                </a:cxn>
                <a:cxn ang="0">
                  <a:pos x="976" y="1758"/>
                </a:cxn>
                <a:cxn ang="0">
                  <a:pos x="1042" y="1722"/>
                </a:cxn>
                <a:cxn ang="0">
                  <a:pos x="1116" y="1680"/>
                </a:cxn>
                <a:cxn ang="0">
                  <a:pos x="1242" y="1684"/>
                </a:cxn>
                <a:cxn ang="0">
                  <a:pos x="1510" y="1760"/>
                </a:cxn>
                <a:cxn ang="0">
                  <a:pos x="1712" y="1862"/>
                </a:cxn>
                <a:cxn ang="0">
                  <a:pos x="1944" y="1992"/>
                </a:cxn>
                <a:cxn ang="0">
                  <a:pos x="2102" y="2030"/>
                </a:cxn>
                <a:cxn ang="0">
                  <a:pos x="2226" y="2030"/>
                </a:cxn>
                <a:cxn ang="0">
                  <a:pos x="2230" y="1962"/>
                </a:cxn>
                <a:cxn ang="0">
                  <a:pos x="2160" y="1888"/>
                </a:cxn>
              </a:cxnLst>
              <a:rect l="0" t="0" r="r" b="b"/>
              <a:pathLst>
                <a:path w="2244" h="2034">
                  <a:moveTo>
                    <a:pt x="2160" y="1888"/>
                  </a:moveTo>
                  <a:lnTo>
                    <a:pt x="2160" y="1888"/>
                  </a:lnTo>
                  <a:lnTo>
                    <a:pt x="2134" y="1878"/>
                  </a:lnTo>
                  <a:lnTo>
                    <a:pt x="2110" y="1874"/>
                  </a:lnTo>
                  <a:lnTo>
                    <a:pt x="2072" y="1868"/>
                  </a:lnTo>
                  <a:lnTo>
                    <a:pt x="2056" y="1862"/>
                  </a:lnTo>
                  <a:lnTo>
                    <a:pt x="2046" y="1858"/>
                  </a:lnTo>
                  <a:lnTo>
                    <a:pt x="2038" y="1852"/>
                  </a:lnTo>
                  <a:lnTo>
                    <a:pt x="2030" y="1844"/>
                  </a:lnTo>
                  <a:lnTo>
                    <a:pt x="2020" y="1834"/>
                  </a:lnTo>
                  <a:lnTo>
                    <a:pt x="2000" y="1808"/>
                  </a:lnTo>
                  <a:lnTo>
                    <a:pt x="2000" y="1808"/>
                  </a:lnTo>
                  <a:lnTo>
                    <a:pt x="1990" y="1792"/>
                  </a:lnTo>
                  <a:lnTo>
                    <a:pt x="1984" y="1778"/>
                  </a:lnTo>
                  <a:lnTo>
                    <a:pt x="1980" y="1766"/>
                  </a:lnTo>
                  <a:lnTo>
                    <a:pt x="1976" y="1754"/>
                  </a:lnTo>
                  <a:lnTo>
                    <a:pt x="1972" y="1728"/>
                  </a:lnTo>
                  <a:lnTo>
                    <a:pt x="1966" y="1702"/>
                  </a:lnTo>
                  <a:lnTo>
                    <a:pt x="1966" y="1702"/>
                  </a:lnTo>
                  <a:lnTo>
                    <a:pt x="1958" y="1678"/>
                  </a:lnTo>
                  <a:lnTo>
                    <a:pt x="1948" y="1658"/>
                  </a:lnTo>
                  <a:lnTo>
                    <a:pt x="1936" y="1636"/>
                  </a:lnTo>
                  <a:lnTo>
                    <a:pt x="1918" y="1608"/>
                  </a:lnTo>
                  <a:lnTo>
                    <a:pt x="1918" y="1608"/>
                  </a:lnTo>
                  <a:lnTo>
                    <a:pt x="1902" y="1582"/>
                  </a:lnTo>
                  <a:lnTo>
                    <a:pt x="1892" y="1558"/>
                  </a:lnTo>
                  <a:lnTo>
                    <a:pt x="1884" y="1532"/>
                  </a:lnTo>
                  <a:lnTo>
                    <a:pt x="1880" y="1506"/>
                  </a:lnTo>
                  <a:lnTo>
                    <a:pt x="1878" y="1480"/>
                  </a:lnTo>
                  <a:lnTo>
                    <a:pt x="1880" y="1454"/>
                  </a:lnTo>
                  <a:lnTo>
                    <a:pt x="1884" y="1428"/>
                  </a:lnTo>
                  <a:lnTo>
                    <a:pt x="1890" y="1402"/>
                  </a:lnTo>
                  <a:lnTo>
                    <a:pt x="1898" y="1376"/>
                  </a:lnTo>
                  <a:lnTo>
                    <a:pt x="1908" y="1350"/>
                  </a:lnTo>
                  <a:lnTo>
                    <a:pt x="1920" y="1324"/>
                  </a:lnTo>
                  <a:lnTo>
                    <a:pt x="1934" y="1300"/>
                  </a:lnTo>
                  <a:lnTo>
                    <a:pt x="1962" y="1252"/>
                  </a:lnTo>
                  <a:lnTo>
                    <a:pt x="1992" y="1208"/>
                  </a:lnTo>
                  <a:lnTo>
                    <a:pt x="1992" y="1208"/>
                  </a:lnTo>
                  <a:lnTo>
                    <a:pt x="2002" y="1194"/>
                  </a:lnTo>
                  <a:lnTo>
                    <a:pt x="2014" y="1182"/>
                  </a:lnTo>
                  <a:lnTo>
                    <a:pt x="2040" y="1160"/>
                  </a:lnTo>
                  <a:lnTo>
                    <a:pt x="2070" y="1140"/>
                  </a:lnTo>
                  <a:lnTo>
                    <a:pt x="2098" y="1122"/>
                  </a:lnTo>
                  <a:lnTo>
                    <a:pt x="2126" y="1102"/>
                  </a:lnTo>
                  <a:lnTo>
                    <a:pt x="2140" y="1092"/>
                  </a:lnTo>
                  <a:lnTo>
                    <a:pt x="2152" y="1080"/>
                  </a:lnTo>
                  <a:lnTo>
                    <a:pt x="2162" y="1068"/>
                  </a:lnTo>
                  <a:lnTo>
                    <a:pt x="2172" y="1056"/>
                  </a:lnTo>
                  <a:lnTo>
                    <a:pt x="2180" y="1042"/>
                  </a:lnTo>
                  <a:lnTo>
                    <a:pt x="2186" y="1026"/>
                  </a:lnTo>
                  <a:lnTo>
                    <a:pt x="2186" y="1026"/>
                  </a:lnTo>
                  <a:lnTo>
                    <a:pt x="2190" y="1012"/>
                  </a:lnTo>
                  <a:lnTo>
                    <a:pt x="2192" y="998"/>
                  </a:lnTo>
                  <a:lnTo>
                    <a:pt x="2194" y="966"/>
                  </a:lnTo>
                  <a:lnTo>
                    <a:pt x="2190" y="934"/>
                  </a:lnTo>
                  <a:lnTo>
                    <a:pt x="2184" y="900"/>
                  </a:lnTo>
                  <a:lnTo>
                    <a:pt x="2176" y="866"/>
                  </a:lnTo>
                  <a:lnTo>
                    <a:pt x="2168" y="834"/>
                  </a:lnTo>
                  <a:lnTo>
                    <a:pt x="2154" y="776"/>
                  </a:lnTo>
                  <a:lnTo>
                    <a:pt x="2154" y="776"/>
                  </a:lnTo>
                  <a:lnTo>
                    <a:pt x="2146" y="748"/>
                  </a:lnTo>
                  <a:lnTo>
                    <a:pt x="2134" y="722"/>
                  </a:lnTo>
                  <a:lnTo>
                    <a:pt x="2122" y="700"/>
                  </a:lnTo>
                  <a:lnTo>
                    <a:pt x="2108" y="678"/>
                  </a:lnTo>
                  <a:lnTo>
                    <a:pt x="2094" y="656"/>
                  </a:lnTo>
                  <a:lnTo>
                    <a:pt x="2080" y="634"/>
                  </a:lnTo>
                  <a:lnTo>
                    <a:pt x="2068" y="610"/>
                  </a:lnTo>
                  <a:lnTo>
                    <a:pt x="2058" y="582"/>
                  </a:lnTo>
                  <a:lnTo>
                    <a:pt x="2058" y="582"/>
                  </a:lnTo>
                  <a:lnTo>
                    <a:pt x="2042" y="526"/>
                  </a:lnTo>
                  <a:lnTo>
                    <a:pt x="2032" y="464"/>
                  </a:lnTo>
                  <a:lnTo>
                    <a:pt x="2026" y="434"/>
                  </a:lnTo>
                  <a:lnTo>
                    <a:pt x="2024" y="402"/>
                  </a:lnTo>
                  <a:lnTo>
                    <a:pt x="2024" y="372"/>
                  </a:lnTo>
                  <a:lnTo>
                    <a:pt x="2024" y="344"/>
                  </a:lnTo>
                  <a:lnTo>
                    <a:pt x="2024" y="344"/>
                  </a:lnTo>
                  <a:lnTo>
                    <a:pt x="2026" y="328"/>
                  </a:lnTo>
                  <a:lnTo>
                    <a:pt x="2028" y="314"/>
                  </a:lnTo>
                  <a:lnTo>
                    <a:pt x="2032" y="300"/>
                  </a:lnTo>
                  <a:lnTo>
                    <a:pt x="2038" y="290"/>
                  </a:lnTo>
                  <a:lnTo>
                    <a:pt x="2044" y="278"/>
                  </a:lnTo>
                  <a:lnTo>
                    <a:pt x="2052" y="268"/>
                  </a:lnTo>
                  <a:lnTo>
                    <a:pt x="2066" y="252"/>
                  </a:lnTo>
                  <a:lnTo>
                    <a:pt x="2104" y="220"/>
                  </a:lnTo>
                  <a:lnTo>
                    <a:pt x="2122" y="202"/>
                  </a:lnTo>
                  <a:lnTo>
                    <a:pt x="2140" y="182"/>
                  </a:lnTo>
                  <a:lnTo>
                    <a:pt x="2140" y="182"/>
                  </a:lnTo>
                  <a:lnTo>
                    <a:pt x="2106" y="144"/>
                  </a:lnTo>
                  <a:lnTo>
                    <a:pt x="2106" y="144"/>
                  </a:lnTo>
                  <a:lnTo>
                    <a:pt x="2088" y="124"/>
                  </a:lnTo>
                  <a:lnTo>
                    <a:pt x="2070" y="104"/>
                  </a:lnTo>
                  <a:lnTo>
                    <a:pt x="2050" y="84"/>
                  </a:lnTo>
                  <a:lnTo>
                    <a:pt x="2028" y="68"/>
                  </a:lnTo>
                  <a:lnTo>
                    <a:pt x="2006" y="50"/>
                  </a:lnTo>
                  <a:lnTo>
                    <a:pt x="1982" y="36"/>
                  </a:lnTo>
                  <a:lnTo>
                    <a:pt x="1958" y="24"/>
                  </a:lnTo>
                  <a:lnTo>
                    <a:pt x="1934" y="14"/>
                  </a:lnTo>
                  <a:lnTo>
                    <a:pt x="1934" y="14"/>
                  </a:lnTo>
                  <a:lnTo>
                    <a:pt x="1912" y="8"/>
                  </a:lnTo>
                  <a:lnTo>
                    <a:pt x="1894" y="2"/>
                  </a:lnTo>
                  <a:lnTo>
                    <a:pt x="1876" y="0"/>
                  </a:lnTo>
                  <a:lnTo>
                    <a:pt x="1862" y="0"/>
                  </a:lnTo>
                  <a:lnTo>
                    <a:pt x="1848" y="2"/>
                  </a:lnTo>
                  <a:lnTo>
                    <a:pt x="1838" y="4"/>
                  </a:lnTo>
                  <a:lnTo>
                    <a:pt x="1828" y="10"/>
                  </a:lnTo>
                  <a:lnTo>
                    <a:pt x="1818" y="16"/>
                  </a:lnTo>
                  <a:lnTo>
                    <a:pt x="1802" y="32"/>
                  </a:lnTo>
                  <a:lnTo>
                    <a:pt x="1784" y="50"/>
                  </a:lnTo>
                  <a:lnTo>
                    <a:pt x="1762" y="72"/>
                  </a:lnTo>
                  <a:lnTo>
                    <a:pt x="1736" y="96"/>
                  </a:lnTo>
                  <a:lnTo>
                    <a:pt x="1736" y="96"/>
                  </a:lnTo>
                  <a:lnTo>
                    <a:pt x="1722" y="106"/>
                  </a:lnTo>
                  <a:lnTo>
                    <a:pt x="1708" y="114"/>
                  </a:lnTo>
                  <a:lnTo>
                    <a:pt x="1678" y="128"/>
                  </a:lnTo>
                  <a:lnTo>
                    <a:pt x="1646" y="140"/>
                  </a:lnTo>
                  <a:lnTo>
                    <a:pt x="1610" y="150"/>
                  </a:lnTo>
                  <a:lnTo>
                    <a:pt x="1574" y="158"/>
                  </a:lnTo>
                  <a:lnTo>
                    <a:pt x="1538" y="164"/>
                  </a:lnTo>
                  <a:lnTo>
                    <a:pt x="1472" y="174"/>
                  </a:lnTo>
                  <a:lnTo>
                    <a:pt x="1472" y="174"/>
                  </a:lnTo>
                  <a:lnTo>
                    <a:pt x="1424" y="182"/>
                  </a:lnTo>
                  <a:lnTo>
                    <a:pt x="1380" y="194"/>
                  </a:lnTo>
                  <a:lnTo>
                    <a:pt x="1336" y="208"/>
                  </a:lnTo>
                  <a:lnTo>
                    <a:pt x="1292" y="222"/>
                  </a:lnTo>
                  <a:lnTo>
                    <a:pt x="1248" y="238"/>
                  </a:lnTo>
                  <a:lnTo>
                    <a:pt x="1204" y="252"/>
                  </a:lnTo>
                  <a:lnTo>
                    <a:pt x="1158" y="264"/>
                  </a:lnTo>
                  <a:lnTo>
                    <a:pt x="1112" y="272"/>
                  </a:lnTo>
                  <a:lnTo>
                    <a:pt x="1112" y="272"/>
                  </a:lnTo>
                  <a:lnTo>
                    <a:pt x="1044" y="280"/>
                  </a:lnTo>
                  <a:lnTo>
                    <a:pt x="976" y="284"/>
                  </a:lnTo>
                  <a:lnTo>
                    <a:pt x="906" y="286"/>
                  </a:lnTo>
                  <a:lnTo>
                    <a:pt x="838" y="284"/>
                  </a:lnTo>
                  <a:lnTo>
                    <a:pt x="770" y="278"/>
                  </a:lnTo>
                  <a:lnTo>
                    <a:pt x="702" y="268"/>
                  </a:lnTo>
                  <a:lnTo>
                    <a:pt x="636" y="254"/>
                  </a:lnTo>
                  <a:lnTo>
                    <a:pt x="570" y="238"/>
                  </a:lnTo>
                  <a:lnTo>
                    <a:pt x="570" y="238"/>
                  </a:lnTo>
                  <a:lnTo>
                    <a:pt x="452" y="204"/>
                  </a:lnTo>
                  <a:lnTo>
                    <a:pt x="388" y="188"/>
                  </a:lnTo>
                  <a:lnTo>
                    <a:pt x="324" y="174"/>
                  </a:lnTo>
                  <a:lnTo>
                    <a:pt x="292" y="170"/>
                  </a:lnTo>
                  <a:lnTo>
                    <a:pt x="260" y="166"/>
                  </a:lnTo>
                  <a:lnTo>
                    <a:pt x="228" y="164"/>
                  </a:lnTo>
                  <a:lnTo>
                    <a:pt x="196" y="164"/>
                  </a:lnTo>
                  <a:lnTo>
                    <a:pt x="164" y="166"/>
                  </a:lnTo>
                  <a:lnTo>
                    <a:pt x="132" y="168"/>
                  </a:lnTo>
                  <a:lnTo>
                    <a:pt x="102" y="174"/>
                  </a:lnTo>
                  <a:lnTo>
                    <a:pt x="72" y="184"/>
                  </a:lnTo>
                  <a:lnTo>
                    <a:pt x="72" y="184"/>
                  </a:lnTo>
                  <a:lnTo>
                    <a:pt x="52" y="192"/>
                  </a:lnTo>
                  <a:lnTo>
                    <a:pt x="32" y="200"/>
                  </a:lnTo>
                  <a:lnTo>
                    <a:pt x="16" y="212"/>
                  </a:lnTo>
                  <a:lnTo>
                    <a:pt x="0" y="222"/>
                  </a:lnTo>
                  <a:lnTo>
                    <a:pt x="0" y="222"/>
                  </a:lnTo>
                  <a:lnTo>
                    <a:pt x="16" y="260"/>
                  </a:lnTo>
                  <a:lnTo>
                    <a:pt x="32" y="296"/>
                  </a:lnTo>
                  <a:lnTo>
                    <a:pt x="62" y="368"/>
                  </a:lnTo>
                  <a:lnTo>
                    <a:pt x="76" y="406"/>
                  </a:lnTo>
                  <a:lnTo>
                    <a:pt x="88" y="444"/>
                  </a:lnTo>
                  <a:lnTo>
                    <a:pt x="98" y="484"/>
                  </a:lnTo>
                  <a:lnTo>
                    <a:pt x="104" y="528"/>
                  </a:lnTo>
                  <a:lnTo>
                    <a:pt x="104" y="528"/>
                  </a:lnTo>
                  <a:lnTo>
                    <a:pt x="110" y="578"/>
                  </a:lnTo>
                  <a:lnTo>
                    <a:pt x="116" y="634"/>
                  </a:lnTo>
                  <a:lnTo>
                    <a:pt x="118" y="662"/>
                  </a:lnTo>
                  <a:lnTo>
                    <a:pt x="116" y="688"/>
                  </a:lnTo>
                  <a:lnTo>
                    <a:pt x="112" y="714"/>
                  </a:lnTo>
                  <a:lnTo>
                    <a:pt x="110" y="726"/>
                  </a:lnTo>
                  <a:lnTo>
                    <a:pt x="106" y="738"/>
                  </a:lnTo>
                  <a:lnTo>
                    <a:pt x="106" y="738"/>
                  </a:lnTo>
                  <a:lnTo>
                    <a:pt x="142" y="762"/>
                  </a:lnTo>
                  <a:lnTo>
                    <a:pt x="174" y="786"/>
                  </a:lnTo>
                  <a:lnTo>
                    <a:pt x="174" y="786"/>
                  </a:lnTo>
                  <a:lnTo>
                    <a:pt x="212" y="816"/>
                  </a:lnTo>
                  <a:lnTo>
                    <a:pt x="252" y="850"/>
                  </a:lnTo>
                  <a:lnTo>
                    <a:pt x="288" y="884"/>
                  </a:lnTo>
                  <a:lnTo>
                    <a:pt x="304" y="902"/>
                  </a:lnTo>
                  <a:lnTo>
                    <a:pt x="320" y="920"/>
                  </a:lnTo>
                  <a:lnTo>
                    <a:pt x="320" y="920"/>
                  </a:lnTo>
                  <a:lnTo>
                    <a:pt x="336" y="944"/>
                  </a:lnTo>
                  <a:lnTo>
                    <a:pt x="348" y="968"/>
                  </a:lnTo>
                  <a:lnTo>
                    <a:pt x="356" y="992"/>
                  </a:lnTo>
                  <a:lnTo>
                    <a:pt x="360" y="1016"/>
                  </a:lnTo>
                  <a:lnTo>
                    <a:pt x="362" y="1040"/>
                  </a:lnTo>
                  <a:lnTo>
                    <a:pt x="364" y="1066"/>
                  </a:lnTo>
                  <a:lnTo>
                    <a:pt x="364" y="1092"/>
                  </a:lnTo>
                  <a:lnTo>
                    <a:pt x="368" y="1120"/>
                  </a:lnTo>
                  <a:lnTo>
                    <a:pt x="368" y="1120"/>
                  </a:lnTo>
                  <a:lnTo>
                    <a:pt x="372" y="1140"/>
                  </a:lnTo>
                  <a:lnTo>
                    <a:pt x="376" y="1156"/>
                  </a:lnTo>
                  <a:lnTo>
                    <a:pt x="380" y="1172"/>
                  </a:lnTo>
                  <a:lnTo>
                    <a:pt x="388" y="1188"/>
                  </a:lnTo>
                  <a:lnTo>
                    <a:pt x="394" y="1202"/>
                  </a:lnTo>
                  <a:lnTo>
                    <a:pt x="402" y="1214"/>
                  </a:lnTo>
                  <a:lnTo>
                    <a:pt x="412" y="1226"/>
                  </a:lnTo>
                  <a:lnTo>
                    <a:pt x="420" y="1238"/>
                  </a:lnTo>
                  <a:lnTo>
                    <a:pt x="442" y="1258"/>
                  </a:lnTo>
                  <a:lnTo>
                    <a:pt x="468" y="1276"/>
                  </a:lnTo>
                  <a:lnTo>
                    <a:pt x="496" y="1292"/>
                  </a:lnTo>
                  <a:lnTo>
                    <a:pt x="528" y="1310"/>
                  </a:lnTo>
                  <a:lnTo>
                    <a:pt x="528" y="1310"/>
                  </a:lnTo>
                  <a:lnTo>
                    <a:pt x="552" y="1324"/>
                  </a:lnTo>
                  <a:lnTo>
                    <a:pt x="576" y="1338"/>
                  </a:lnTo>
                  <a:lnTo>
                    <a:pt x="600" y="1356"/>
                  </a:lnTo>
                  <a:lnTo>
                    <a:pt x="622" y="1376"/>
                  </a:lnTo>
                  <a:lnTo>
                    <a:pt x="644" y="1398"/>
                  </a:lnTo>
                  <a:lnTo>
                    <a:pt x="666" y="1420"/>
                  </a:lnTo>
                  <a:lnTo>
                    <a:pt x="684" y="1446"/>
                  </a:lnTo>
                  <a:lnTo>
                    <a:pt x="702" y="1470"/>
                  </a:lnTo>
                  <a:lnTo>
                    <a:pt x="716" y="1498"/>
                  </a:lnTo>
                  <a:lnTo>
                    <a:pt x="728" y="1524"/>
                  </a:lnTo>
                  <a:lnTo>
                    <a:pt x="736" y="1552"/>
                  </a:lnTo>
                  <a:lnTo>
                    <a:pt x="742" y="1580"/>
                  </a:lnTo>
                  <a:lnTo>
                    <a:pt x="742" y="1610"/>
                  </a:lnTo>
                  <a:lnTo>
                    <a:pt x="740" y="1638"/>
                  </a:lnTo>
                  <a:lnTo>
                    <a:pt x="736" y="1652"/>
                  </a:lnTo>
                  <a:lnTo>
                    <a:pt x="732" y="1666"/>
                  </a:lnTo>
                  <a:lnTo>
                    <a:pt x="726" y="1680"/>
                  </a:lnTo>
                  <a:lnTo>
                    <a:pt x="718" y="1694"/>
                  </a:lnTo>
                  <a:lnTo>
                    <a:pt x="718" y="1694"/>
                  </a:lnTo>
                  <a:lnTo>
                    <a:pt x="708" y="1710"/>
                  </a:lnTo>
                  <a:lnTo>
                    <a:pt x="694" y="1724"/>
                  </a:lnTo>
                  <a:lnTo>
                    <a:pt x="680" y="1736"/>
                  </a:lnTo>
                  <a:lnTo>
                    <a:pt x="664" y="1748"/>
                  </a:lnTo>
                  <a:lnTo>
                    <a:pt x="664" y="1748"/>
                  </a:lnTo>
                  <a:lnTo>
                    <a:pt x="702" y="1760"/>
                  </a:lnTo>
                  <a:lnTo>
                    <a:pt x="740" y="1766"/>
                  </a:lnTo>
                  <a:lnTo>
                    <a:pt x="778" y="1772"/>
                  </a:lnTo>
                  <a:lnTo>
                    <a:pt x="818" y="1776"/>
                  </a:lnTo>
                  <a:lnTo>
                    <a:pt x="858" y="1776"/>
                  </a:lnTo>
                  <a:lnTo>
                    <a:pt x="898" y="1772"/>
                  </a:lnTo>
                  <a:lnTo>
                    <a:pt x="938" y="1766"/>
                  </a:lnTo>
                  <a:lnTo>
                    <a:pt x="976" y="1758"/>
                  </a:lnTo>
                  <a:lnTo>
                    <a:pt x="976" y="1758"/>
                  </a:lnTo>
                  <a:lnTo>
                    <a:pt x="996" y="1752"/>
                  </a:lnTo>
                  <a:lnTo>
                    <a:pt x="1014" y="1744"/>
                  </a:lnTo>
                  <a:lnTo>
                    <a:pt x="1028" y="1734"/>
                  </a:lnTo>
                  <a:lnTo>
                    <a:pt x="1042" y="1722"/>
                  </a:lnTo>
                  <a:lnTo>
                    <a:pt x="1068" y="1702"/>
                  </a:lnTo>
                  <a:lnTo>
                    <a:pt x="1080" y="1692"/>
                  </a:lnTo>
                  <a:lnTo>
                    <a:pt x="1094" y="1686"/>
                  </a:lnTo>
                  <a:lnTo>
                    <a:pt x="1094" y="1686"/>
                  </a:lnTo>
                  <a:lnTo>
                    <a:pt x="1116" y="1680"/>
                  </a:lnTo>
                  <a:lnTo>
                    <a:pt x="1140" y="1676"/>
                  </a:lnTo>
                  <a:lnTo>
                    <a:pt x="1164" y="1676"/>
                  </a:lnTo>
                  <a:lnTo>
                    <a:pt x="1190" y="1676"/>
                  </a:lnTo>
                  <a:lnTo>
                    <a:pt x="1218" y="1680"/>
                  </a:lnTo>
                  <a:lnTo>
                    <a:pt x="1242" y="1684"/>
                  </a:lnTo>
                  <a:lnTo>
                    <a:pt x="1288" y="1694"/>
                  </a:lnTo>
                  <a:lnTo>
                    <a:pt x="1288" y="1694"/>
                  </a:lnTo>
                  <a:lnTo>
                    <a:pt x="1402" y="1724"/>
                  </a:lnTo>
                  <a:lnTo>
                    <a:pt x="1456" y="1742"/>
                  </a:lnTo>
                  <a:lnTo>
                    <a:pt x="1510" y="1760"/>
                  </a:lnTo>
                  <a:lnTo>
                    <a:pt x="1562" y="1780"/>
                  </a:lnTo>
                  <a:lnTo>
                    <a:pt x="1612" y="1804"/>
                  </a:lnTo>
                  <a:lnTo>
                    <a:pt x="1662" y="1830"/>
                  </a:lnTo>
                  <a:lnTo>
                    <a:pt x="1712" y="1862"/>
                  </a:lnTo>
                  <a:lnTo>
                    <a:pt x="1712" y="1862"/>
                  </a:lnTo>
                  <a:lnTo>
                    <a:pt x="1770" y="1900"/>
                  </a:lnTo>
                  <a:lnTo>
                    <a:pt x="1828" y="1936"/>
                  </a:lnTo>
                  <a:lnTo>
                    <a:pt x="1886" y="1966"/>
                  </a:lnTo>
                  <a:lnTo>
                    <a:pt x="1916" y="1980"/>
                  </a:lnTo>
                  <a:lnTo>
                    <a:pt x="1944" y="1992"/>
                  </a:lnTo>
                  <a:lnTo>
                    <a:pt x="1976" y="2002"/>
                  </a:lnTo>
                  <a:lnTo>
                    <a:pt x="2006" y="2012"/>
                  </a:lnTo>
                  <a:lnTo>
                    <a:pt x="2036" y="2020"/>
                  </a:lnTo>
                  <a:lnTo>
                    <a:pt x="2070" y="2026"/>
                  </a:lnTo>
                  <a:lnTo>
                    <a:pt x="2102" y="2030"/>
                  </a:lnTo>
                  <a:lnTo>
                    <a:pt x="2136" y="2032"/>
                  </a:lnTo>
                  <a:lnTo>
                    <a:pt x="2172" y="2034"/>
                  </a:lnTo>
                  <a:lnTo>
                    <a:pt x="2208" y="2032"/>
                  </a:lnTo>
                  <a:lnTo>
                    <a:pt x="2208" y="2032"/>
                  </a:lnTo>
                  <a:lnTo>
                    <a:pt x="2226" y="2030"/>
                  </a:lnTo>
                  <a:lnTo>
                    <a:pt x="2244" y="2028"/>
                  </a:lnTo>
                  <a:lnTo>
                    <a:pt x="2244" y="2028"/>
                  </a:lnTo>
                  <a:lnTo>
                    <a:pt x="2242" y="2006"/>
                  </a:lnTo>
                  <a:lnTo>
                    <a:pt x="2238" y="1984"/>
                  </a:lnTo>
                  <a:lnTo>
                    <a:pt x="2230" y="1962"/>
                  </a:lnTo>
                  <a:lnTo>
                    <a:pt x="2220" y="1944"/>
                  </a:lnTo>
                  <a:lnTo>
                    <a:pt x="2210" y="1926"/>
                  </a:lnTo>
                  <a:lnTo>
                    <a:pt x="2196" y="1910"/>
                  </a:lnTo>
                  <a:lnTo>
                    <a:pt x="2178" y="1898"/>
                  </a:lnTo>
                  <a:lnTo>
                    <a:pt x="2160" y="1888"/>
                  </a:lnTo>
                  <a:lnTo>
                    <a:pt x="2160" y="1888"/>
                  </a:lnTo>
                  <a:close/>
                </a:path>
              </a:pathLst>
            </a:custGeom>
            <a:solidFill>
              <a:srgbClr val="8FA9D3"/>
            </a:solidFill>
            <a:ln w="25400">
              <a:solidFill>
                <a:srgbClr val="000000"/>
              </a:solidFill>
              <a:prstDash val="solid"/>
              <a:round/>
              <a:headEnd/>
              <a:tailEnd/>
            </a:ln>
            <a:effectLst/>
          </p:spPr>
          <p:txBody>
            <a:bodyPr/>
            <a:lstStyle/>
            <a:p>
              <a:endParaRPr lang="en-US"/>
            </a:p>
          </p:txBody>
        </p:sp>
        <p:sp>
          <p:nvSpPr>
            <p:cNvPr id="151585" name="Rectangle 33"/>
            <p:cNvSpPr>
              <a:spLocks noChangeArrowheads="1"/>
            </p:cNvSpPr>
            <p:nvPr/>
          </p:nvSpPr>
          <p:spPr bwMode="auto">
            <a:xfrm>
              <a:off x="1803" y="1627"/>
              <a:ext cx="875" cy="835"/>
            </a:xfrm>
            <a:prstGeom prst="rect">
              <a:avLst/>
            </a:prstGeom>
            <a:noFill/>
            <a:ln w="9525">
              <a:noFill/>
              <a:miter lim="800000"/>
              <a:headEnd/>
              <a:tailEnd/>
            </a:ln>
            <a:effectLst/>
          </p:spPr>
          <p:txBody>
            <a:bodyPr wrap="none" lIns="0" tIns="0" rIns="0" bIns="0">
              <a:spAutoFit/>
            </a:bodyPr>
            <a:lstStyle/>
            <a:p>
              <a:r>
                <a:rPr lang="en-US" sz="2800" b="1"/>
                <a:t>Media</a:t>
              </a:r>
            </a:p>
            <a:p>
              <a:r>
                <a:rPr lang="en-US" sz="2800" b="1"/>
                <a:t>Adver-</a:t>
              </a:r>
            </a:p>
            <a:p>
              <a:r>
                <a:rPr lang="en-US" sz="2800" b="1"/>
                <a:t>tising</a:t>
              </a:r>
            </a:p>
          </p:txBody>
        </p:sp>
      </p:grpSp>
      <p:grpSp>
        <p:nvGrpSpPr>
          <p:cNvPr id="151559" name="Group 7"/>
          <p:cNvGrpSpPr>
            <a:grpSpLocks/>
          </p:cNvGrpSpPr>
          <p:nvPr/>
        </p:nvGrpSpPr>
        <p:grpSpPr bwMode="auto">
          <a:xfrm>
            <a:off x="5029200" y="4191000"/>
            <a:ext cx="1658938" cy="1995488"/>
            <a:chOff x="869" y="1935"/>
            <a:chExt cx="1045" cy="1257"/>
          </a:xfrm>
        </p:grpSpPr>
        <p:sp>
          <p:nvSpPr>
            <p:cNvPr id="151560" name="Freeform 8"/>
            <p:cNvSpPr>
              <a:spLocks/>
            </p:cNvSpPr>
            <p:nvPr/>
          </p:nvSpPr>
          <p:spPr bwMode="auto">
            <a:xfrm>
              <a:off x="869" y="1935"/>
              <a:ext cx="1045" cy="1257"/>
            </a:xfrm>
            <a:custGeom>
              <a:avLst/>
              <a:gdLst/>
              <a:ahLst/>
              <a:cxnLst>
                <a:cxn ang="0">
                  <a:pos x="1480" y="942"/>
                </a:cxn>
                <a:cxn ang="0">
                  <a:pos x="1494" y="900"/>
                </a:cxn>
                <a:cxn ang="0">
                  <a:pos x="1490" y="814"/>
                </a:cxn>
                <a:cxn ang="0">
                  <a:pos x="1456" y="732"/>
                </a:cxn>
                <a:cxn ang="0">
                  <a:pos x="1398" y="660"/>
                </a:cxn>
                <a:cxn ang="0">
                  <a:pos x="1330" y="600"/>
                </a:cxn>
                <a:cxn ang="0">
                  <a:pos x="1282" y="572"/>
                </a:cxn>
                <a:cxn ang="0">
                  <a:pos x="1196" y="520"/>
                </a:cxn>
                <a:cxn ang="0">
                  <a:pos x="1156" y="476"/>
                </a:cxn>
                <a:cxn ang="0">
                  <a:pos x="1134" y="434"/>
                </a:cxn>
                <a:cxn ang="0">
                  <a:pos x="1122" y="382"/>
                </a:cxn>
                <a:cxn ang="0">
                  <a:pos x="1118" y="328"/>
                </a:cxn>
                <a:cxn ang="0">
                  <a:pos x="1110" y="254"/>
                </a:cxn>
                <a:cxn ang="0">
                  <a:pos x="1074" y="182"/>
                </a:cxn>
                <a:cxn ang="0">
                  <a:pos x="1042" y="146"/>
                </a:cxn>
                <a:cxn ang="0">
                  <a:pos x="928" y="48"/>
                </a:cxn>
                <a:cxn ang="0">
                  <a:pos x="860" y="0"/>
                </a:cxn>
                <a:cxn ang="0">
                  <a:pos x="860" y="0"/>
                </a:cxn>
                <a:cxn ang="0">
                  <a:pos x="838" y="28"/>
                </a:cxn>
                <a:cxn ang="0">
                  <a:pos x="776" y="62"/>
                </a:cxn>
                <a:cxn ang="0">
                  <a:pos x="690" y="88"/>
                </a:cxn>
                <a:cxn ang="0">
                  <a:pos x="640" y="92"/>
                </a:cxn>
                <a:cxn ang="0">
                  <a:pos x="596" y="114"/>
                </a:cxn>
                <a:cxn ang="0">
                  <a:pos x="634" y="164"/>
                </a:cxn>
                <a:cxn ang="0">
                  <a:pos x="556" y="180"/>
                </a:cxn>
                <a:cxn ang="0">
                  <a:pos x="480" y="184"/>
                </a:cxn>
                <a:cxn ang="0">
                  <a:pos x="428" y="200"/>
                </a:cxn>
                <a:cxn ang="0">
                  <a:pos x="384" y="226"/>
                </a:cxn>
                <a:cxn ang="0">
                  <a:pos x="312" y="296"/>
                </a:cxn>
                <a:cxn ang="0">
                  <a:pos x="264" y="352"/>
                </a:cxn>
                <a:cxn ang="0">
                  <a:pos x="210" y="450"/>
                </a:cxn>
                <a:cxn ang="0">
                  <a:pos x="158" y="564"/>
                </a:cxn>
                <a:cxn ang="0">
                  <a:pos x="120" y="618"/>
                </a:cxn>
                <a:cxn ang="0">
                  <a:pos x="78" y="660"/>
                </a:cxn>
                <a:cxn ang="0">
                  <a:pos x="0" y="694"/>
                </a:cxn>
                <a:cxn ang="0">
                  <a:pos x="68" y="772"/>
                </a:cxn>
                <a:cxn ang="0">
                  <a:pos x="108" y="822"/>
                </a:cxn>
                <a:cxn ang="0">
                  <a:pos x="156" y="872"/>
                </a:cxn>
                <a:cxn ang="0">
                  <a:pos x="240" y="926"/>
                </a:cxn>
                <a:cxn ang="0">
                  <a:pos x="274" y="948"/>
                </a:cxn>
                <a:cxn ang="0">
                  <a:pos x="358" y="1038"/>
                </a:cxn>
                <a:cxn ang="0">
                  <a:pos x="458" y="1182"/>
                </a:cxn>
                <a:cxn ang="0">
                  <a:pos x="536" y="1282"/>
                </a:cxn>
                <a:cxn ang="0">
                  <a:pos x="596" y="1334"/>
                </a:cxn>
                <a:cxn ang="0">
                  <a:pos x="646" y="1360"/>
                </a:cxn>
                <a:cxn ang="0">
                  <a:pos x="706" y="1374"/>
                </a:cxn>
                <a:cxn ang="0">
                  <a:pos x="732" y="1376"/>
                </a:cxn>
                <a:cxn ang="0">
                  <a:pos x="740" y="1334"/>
                </a:cxn>
                <a:cxn ang="0">
                  <a:pos x="732" y="1262"/>
                </a:cxn>
                <a:cxn ang="0">
                  <a:pos x="726" y="1190"/>
                </a:cxn>
                <a:cxn ang="0">
                  <a:pos x="736" y="1146"/>
                </a:cxn>
                <a:cxn ang="0">
                  <a:pos x="772" y="1086"/>
                </a:cxn>
                <a:cxn ang="0">
                  <a:pos x="824" y="1034"/>
                </a:cxn>
                <a:cxn ang="0">
                  <a:pos x="888" y="992"/>
                </a:cxn>
                <a:cxn ang="0">
                  <a:pos x="976" y="952"/>
                </a:cxn>
                <a:cxn ang="0">
                  <a:pos x="1018" y="940"/>
                </a:cxn>
                <a:cxn ang="0">
                  <a:pos x="1136" y="930"/>
                </a:cxn>
                <a:cxn ang="0">
                  <a:pos x="1252" y="948"/>
                </a:cxn>
                <a:cxn ang="0">
                  <a:pos x="1324" y="974"/>
                </a:cxn>
                <a:cxn ang="0">
                  <a:pos x="1418" y="1010"/>
                </a:cxn>
                <a:cxn ang="0">
                  <a:pos x="1462" y="972"/>
                </a:cxn>
              </a:cxnLst>
              <a:rect l="0" t="0" r="r" b="b"/>
              <a:pathLst>
                <a:path w="1496" h="1376">
                  <a:moveTo>
                    <a:pt x="1472" y="956"/>
                  </a:moveTo>
                  <a:lnTo>
                    <a:pt x="1472" y="956"/>
                  </a:lnTo>
                  <a:lnTo>
                    <a:pt x="1480" y="942"/>
                  </a:lnTo>
                  <a:lnTo>
                    <a:pt x="1486" y="928"/>
                  </a:lnTo>
                  <a:lnTo>
                    <a:pt x="1490" y="914"/>
                  </a:lnTo>
                  <a:lnTo>
                    <a:pt x="1494" y="900"/>
                  </a:lnTo>
                  <a:lnTo>
                    <a:pt x="1496" y="872"/>
                  </a:lnTo>
                  <a:lnTo>
                    <a:pt x="1496" y="842"/>
                  </a:lnTo>
                  <a:lnTo>
                    <a:pt x="1490" y="814"/>
                  </a:lnTo>
                  <a:lnTo>
                    <a:pt x="1482" y="786"/>
                  </a:lnTo>
                  <a:lnTo>
                    <a:pt x="1470" y="760"/>
                  </a:lnTo>
                  <a:lnTo>
                    <a:pt x="1456" y="732"/>
                  </a:lnTo>
                  <a:lnTo>
                    <a:pt x="1438" y="708"/>
                  </a:lnTo>
                  <a:lnTo>
                    <a:pt x="1420" y="682"/>
                  </a:lnTo>
                  <a:lnTo>
                    <a:pt x="1398" y="660"/>
                  </a:lnTo>
                  <a:lnTo>
                    <a:pt x="1376" y="638"/>
                  </a:lnTo>
                  <a:lnTo>
                    <a:pt x="1354" y="618"/>
                  </a:lnTo>
                  <a:lnTo>
                    <a:pt x="1330" y="600"/>
                  </a:lnTo>
                  <a:lnTo>
                    <a:pt x="1306" y="586"/>
                  </a:lnTo>
                  <a:lnTo>
                    <a:pt x="1282" y="572"/>
                  </a:lnTo>
                  <a:lnTo>
                    <a:pt x="1282" y="572"/>
                  </a:lnTo>
                  <a:lnTo>
                    <a:pt x="1250" y="554"/>
                  </a:lnTo>
                  <a:lnTo>
                    <a:pt x="1222" y="538"/>
                  </a:lnTo>
                  <a:lnTo>
                    <a:pt x="1196" y="520"/>
                  </a:lnTo>
                  <a:lnTo>
                    <a:pt x="1174" y="500"/>
                  </a:lnTo>
                  <a:lnTo>
                    <a:pt x="1166" y="488"/>
                  </a:lnTo>
                  <a:lnTo>
                    <a:pt x="1156" y="476"/>
                  </a:lnTo>
                  <a:lnTo>
                    <a:pt x="1148" y="464"/>
                  </a:lnTo>
                  <a:lnTo>
                    <a:pt x="1142" y="450"/>
                  </a:lnTo>
                  <a:lnTo>
                    <a:pt x="1134" y="434"/>
                  </a:lnTo>
                  <a:lnTo>
                    <a:pt x="1130" y="418"/>
                  </a:lnTo>
                  <a:lnTo>
                    <a:pt x="1126" y="402"/>
                  </a:lnTo>
                  <a:lnTo>
                    <a:pt x="1122" y="382"/>
                  </a:lnTo>
                  <a:lnTo>
                    <a:pt x="1122" y="382"/>
                  </a:lnTo>
                  <a:lnTo>
                    <a:pt x="1118" y="354"/>
                  </a:lnTo>
                  <a:lnTo>
                    <a:pt x="1118" y="328"/>
                  </a:lnTo>
                  <a:lnTo>
                    <a:pt x="1116" y="302"/>
                  </a:lnTo>
                  <a:lnTo>
                    <a:pt x="1114" y="278"/>
                  </a:lnTo>
                  <a:lnTo>
                    <a:pt x="1110" y="254"/>
                  </a:lnTo>
                  <a:lnTo>
                    <a:pt x="1102" y="230"/>
                  </a:lnTo>
                  <a:lnTo>
                    <a:pt x="1090" y="206"/>
                  </a:lnTo>
                  <a:lnTo>
                    <a:pt x="1074" y="182"/>
                  </a:lnTo>
                  <a:lnTo>
                    <a:pt x="1074" y="182"/>
                  </a:lnTo>
                  <a:lnTo>
                    <a:pt x="1058" y="164"/>
                  </a:lnTo>
                  <a:lnTo>
                    <a:pt x="1042" y="146"/>
                  </a:lnTo>
                  <a:lnTo>
                    <a:pt x="1006" y="112"/>
                  </a:lnTo>
                  <a:lnTo>
                    <a:pt x="966" y="78"/>
                  </a:lnTo>
                  <a:lnTo>
                    <a:pt x="928" y="48"/>
                  </a:lnTo>
                  <a:lnTo>
                    <a:pt x="928" y="48"/>
                  </a:lnTo>
                  <a:lnTo>
                    <a:pt x="896" y="24"/>
                  </a:lnTo>
                  <a:lnTo>
                    <a:pt x="860" y="0"/>
                  </a:lnTo>
                  <a:lnTo>
                    <a:pt x="860" y="0"/>
                  </a:lnTo>
                  <a:lnTo>
                    <a:pt x="860" y="0"/>
                  </a:lnTo>
                  <a:lnTo>
                    <a:pt x="860" y="0"/>
                  </a:lnTo>
                  <a:lnTo>
                    <a:pt x="850" y="16"/>
                  </a:lnTo>
                  <a:lnTo>
                    <a:pt x="850" y="16"/>
                  </a:lnTo>
                  <a:lnTo>
                    <a:pt x="838" y="28"/>
                  </a:lnTo>
                  <a:lnTo>
                    <a:pt x="820" y="40"/>
                  </a:lnTo>
                  <a:lnTo>
                    <a:pt x="800" y="52"/>
                  </a:lnTo>
                  <a:lnTo>
                    <a:pt x="776" y="62"/>
                  </a:lnTo>
                  <a:lnTo>
                    <a:pt x="752" y="70"/>
                  </a:lnTo>
                  <a:lnTo>
                    <a:pt x="728" y="78"/>
                  </a:lnTo>
                  <a:lnTo>
                    <a:pt x="690" y="88"/>
                  </a:lnTo>
                  <a:lnTo>
                    <a:pt x="690" y="88"/>
                  </a:lnTo>
                  <a:lnTo>
                    <a:pt x="664" y="92"/>
                  </a:lnTo>
                  <a:lnTo>
                    <a:pt x="640" y="92"/>
                  </a:lnTo>
                  <a:lnTo>
                    <a:pt x="588" y="96"/>
                  </a:lnTo>
                  <a:lnTo>
                    <a:pt x="588" y="96"/>
                  </a:lnTo>
                  <a:lnTo>
                    <a:pt x="596" y="114"/>
                  </a:lnTo>
                  <a:lnTo>
                    <a:pt x="608" y="130"/>
                  </a:lnTo>
                  <a:lnTo>
                    <a:pt x="634" y="164"/>
                  </a:lnTo>
                  <a:lnTo>
                    <a:pt x="634" y="164"/>
                  </a:lnTo>
                  <a:lnTo>
                    <a:pt x="608" y="172"/>
                  </a:lnTo>
                  <a:lnTo>
                    <a:pt x="582" y="178"/>
                  </a:lnTo>
                  <a:lnTo>
                    <a:pt x="556" y="180"/>
                  </a:lnTo>
                  <a:lnTo>
                    <a:pt x="532" y="180"/>
                  </a:lnTo>
                  <a:lnTo>
                    <a:pt x="506" y="182"/>
                  </a:lnTo>
                  <a:lnTo>
                    <a:pt x="480" y="184"/>
                  </a:lnTo>
                  <a:lnTo>
                    <a:pt x="454" y="190"/>
                  </a:lnTo>
                  <a:lnTo>
                    <a:pt x="440" y="194"/>
                  </a:lnTo>
                  <a:lnTo>
                    <a:pt x="428" y="200"/>
                  </a:lnTo>
                  <a:lnTo>
                    <a:pt x="428" y="200"/>
                  </a:lnTo>
                  <a:lnTo>
                    <a:pt x="406" y="212"/>
                  </a:lnTo>
                  <a:lnTo>
                    <a:pt x="384" y="226"/>
                  </a:lnTo>
                  <a:lnTo>
                    <a:pt x="364" y="242"/>
                  </a:lnTo>
                  <a:lnTo>
                    <a:pt x="346" y="258"/>
                  </a:lnTo>
                  <a:lnTo>
                    <a:pt x="312" y="296"/>
                  </a:lnTo>
                  <a:lnTo>
                    <a:pt x="280" y="334"/>
                  </a:lnTo>
                  <a:lnTo>
                    <a:pt x="280" y="334"/>
                  </a:lnTo>
                  <a:lnTo>
                    <a:pt x="264" y="352"/>
                  </a:lnTo>
                  <a:lnTo>
                    <a:pt x="252" y="372"/>
                  </a:lnTo>
                  <a:lnTo>
                    <a:pt x="230" y="410"/>
                  </a:lnTo>
                  <a:lnTo>
                    <a:pt x="210" y="450"/>
                  </a:lnTo>
                  <a:lnTo>
                    <a:pt x="194" y="490"/>
                  </a:lnTo>
                  <a:lnTo>
                    <a:pt x="176" y="528"/>
                  </a:lnTo>
                  <a:lnTo>
                    <a:pt x="158" y="564"/>
                  </a:lnTo>
                  <a:lnTo>
                    <a:pt x="146" y="584"/>
                  </a:lnTo>
                  <a:lnTo>
                    <a:pt x="134" y="602"/>
                  </a:lnTo>
                  <a:lnTo>
                    <a:pt x="120" y="618"/>
                  </a:lnTo>
                  <a:lnTo>
                    <a:pt x="104" y="636"/>
                  </a:lnTo>
                  <a:lnTo>
                    <a:pt x="104" y="636"/>
                  </a:lnTo>
                  <a:lnTo>
                    <a:pt x="78" y="660"/>
                  </a:lnTo>
                  <a:lnTo>
                    <a:pt x="52" y="676"/>
                  </a:lnTo>
                  <a:lnTo>
                    <a:pt x="26" y="688"/>
                  </a:lnTo>
                  <a:lnTo>
                    <a:pt x="0" y="694"/>
                  </a:lnTo>
                  <a:lnTo>
                    <a:pt x="0" y="694"/>
                  </a:lnTo>
                  <a:lnTo>
                    <a:pt x="46" y="746"/>
                  </a:lnTo>
                  <a:lnTo>
                    <a:pt x="68" y="772"/>
                  </a:lnTo>
                  <a:lnTo>
                    <a:pt x="88" y="798"/>
                  </a:lnTo>
                  <a:lnTo>
                    <a:pt x="88" y="798"/>
                  </a:lnTo>
                  <a:lnTo>
                    <a:pt x="108" y="822"/>
                  </a:lnTo>
                  <a:lnTo>
                    <a:pt x="126" y="842"/>
                  </a:lnTo>
                  <a:lnTo>
                    <a:pt x="142" y="860"/>
                  </a:lnTo>
                  <a:lnTo>
                    <a:pt x="156" y="872"/>
                  </a:lnTo>
                  <a:lnTo>
                    <a:pt x="174" y="884"/>
                  </a:lnTo>
                  <a:lnTo>
                    <a:pt x="192" y="896"/>
                  </a:lnTo>
                  <a:lnTo>
                    <a:pt x="240" y="926"/>
                  </a:lnTo>
                  <a:lnTo>
                    <a:pt x="240" y="926"/>
                  </a:lnTo>
                  <a:lnTo>
                    <a:pt x="258" y="936"/>
                  </a:lnTo>
                  <a:lnTo>
                    <a:pt x="274" y="948"/>
                  </a:lnTo>
                  <a:lnTo>
                    <a:pt x="304" y="976"/>
                  </a:lnTo>
                  <a:lnTo>
                    <a:pt x="332" y="1006"/>
                  </a:lnTo>
                  <a:lnTo>
                    <a:pt x="358" y="1038"/>
                  </a:lnTo>
                  <a:lnTo>
                    <a:pt x="384" y="1074"/>
                  </a:lnTo>
                  <a:lnTo>
                    <a:pt x="408" y="1110"/>
                  </a:lnTo>
                  <a:lnTo>
                    <a:pt x="458" y="1182"/>
                  </a:lnTo>
                  <a:lnTo>
                    <a:pt x="482" y="1218"/>
                  </a:lnTo>
                  <a:lnTo>
                    <a:pt x="508" y="1250"/>
                  </a:lnTo>
                  <a:lnTo>
                    <a:pt x="536" y="1282"/>
                  </a:lnTo>
                  <a:lnTo>
                    <a:pt x="564" y="1310"/>
                  </a:lnTo>
                  <a:lnTo>
                    <a:pt x="580" y="1322"/>
                  </a:lnTo>
                  <a:lnTo>
                    <a:pt x="596" y="1334"/>
                  </a:lnTo>
                  <a:lnTo>
                    <a:pt x="612" y="1344"/>
                  </a:lnTo>
                  <a:lnTo>
                    <a:pt x="628" y="1352"/>
                  </a:lnTo>
                  <a:lnTo>
                    <a:pt x="646" y="1360"/>
                  </a:lnTo>
                  <a:lnTo>
                    <a:pt x="666" y="1366"/>
                  </a:lnTo>
                  <a:lnTo>
                    <a:pt x="686" y="1372"/>
                  </a:lnTo>
                  <a:lnTo>
                    <a:pt x="706" y="1374"/>
                  </a:lnTo>
                  <a:lnTo>
                    <a:pt x="706" y="1374"/>
                  </a:lnTo>
                  <a:lnTo>
                    <a:pt x="732" y="1376"/>
                  </a:lnTo>
                  <a:lnTo>
                    <a:pt x="732" y="1376"/>
                  </a:lnTo>
                  <a:lnTo>
                    <a:pt x="738" y="1358"/>
                  </a:lnTo>
                  <a:lnTo>
                    <a:pt x="738" y="1358"/>
                  </a:lnTo>
                  <a:lnTo>
                    <a:pt x="740" y="1334"/>
                  </a:lnTo>
                  <a:lnTo>
                    <a:pt x="740" y="1310"/>
                  </a:lnTo>
                  <a:lnTo>
                    <a:pt x="736" y="1286"/>
                  </a:lnTo>
                  <a:lnTo>
                    <a:pt x="732" y="1262"/>
                  </a:lnTo>
                  <a:lnTo>
                    <a:pt x="728" y="1238"/>
                  </a:lnTo>
                  <a:lnTo>
                    <a:pt x="726" y="1214"/>
                  </a:lnTo>
                  <a:lnTo>
                    <a:pt x="726" y="1190"/>
                  </a:lnTo>
                  <a:lnTo>
                    <a:pt x="730" y="1166"/>
                  </a:lnTo>
                  <a:lnTo>
                    <a:pt x="730" y="1166"/>
                  </a:lnTo>
                  <a:lnTo>
                    <a:pt x="736" y="1146"/>
                  </a:lnTo>
                  <a:lnTo>
                    <a:pt x="746" y="1124"/>
                  </a:lnTo>
                  <a:lnTo>
                    <a:pt x="758" y="1106"/>
                  </a:lnTo>
                  <a:lnTo>
                    <a:pt x="772" y="1086"/>
                  </a:lnTo>
                  <a:lnTo>
                    <a:pt x="788" y="1068"/>
                  </a:lnTo>
                  <a:lnTo>
                    <a:pt x="804" y="1050"/>
                  </a:lnTo>
                  <a:lnTo>
                    <a:pt x="824" y="1034"/>
                  </a:lnTo>
                  <a:lnTo>
                    <a:pt x="844" y="1020"/>
                  </a:lnTo>
                  <a:lnTo>
                    <a:pt x="866" y="1004"/>
                  </a:lnTo>
                  <a:lnTo>
                    <a:pt x="888" y="992"/>
                  </a:lnTo>
                  <a:lnTo>
                    <a:pt x="910" y="980"/>
                  </a:lnTo>
                  <a:lnTo>
                    <a:pt x="932" y="968"/>
                  </a:lnTo>
                  <a:lnTo>
                    <a:pt x="976" y="952"/>
                  </a:lnTo>
                  <a:lnTo>
                    <a:pt x="998" y="946"/>
                  </a:lnTo>
                  <a:lnTo>
                    <a:pt x="1018" y="940"/>
                  </a:lnTo>
                  <a:lnTo>
                    <a:pt x="1018" y="940"/>
                  </a:lnTo>
                  <a:lnTo>
                    <a:pt x="1056" y="934"/>
                  </a:lnTo>
                  <a:lnTo>
                    <a:pt x="1096" y="930"/>
                  </a:lnTo>
                  <a:lnTo>
                    <a:pt x="1136" y="930"/>
                  </a:lnTo>
                  <a:lnTo>
                    <a:pt x="1174" y="932"/>
                  </a:lnTo>
                  <a:lnTo>
                    <a:pt x="1214" y="938"/>
                  </a:lnTo>
                  <a:lnTo>
                    <a:pt x="1252" y="948"/>
                  </a:lnTo>
                  <a:lnTo>
                    <a:pt x="1288" y="960"/>
                  </a:lnTo>
                  <a:lnTo>
                    <a:pt x="1324" y="974"/>
                  </a:lnTo>
                  <a:lnTo>
                    <a:pt x="1324" y="974"/>
                  </a:lnTo>
                  <a:lnTo>
                    <a:pt x="1370" y="994"/>
                  </a:lnTo>
                  <a:lnTo>
                    <a:pt x="1418" y="1010"/>
                  </a:lnTo>
                  <a:lnTo>
                    <a:pt x="1418" y="1010"/>
                  </a:lnTo>
                  <a:lnTo>
                    <a:pt x="1434" y="998"/>
                  </a:lnTo>
                  <a:lnTo>
                    <a:pt x="1448" y="986"/>
                  </a:lnTo>
                  <a:lnTo>
                    <a:pt x="1462" y="972"/>
                  </a:lnTo>
                  <a:lnTo>
                    <a:pt x="1472" y="956"/>
                  </a:lnTo>
                  <a:lnTo>
                    <a:pt x="1472" y="956"/>
                  </a:lnTo>
                  <a:close/>
                </a:path>
              </a:pathLst>
            </a:custGeom>
            <a:solidFill>
              <a:srgbClr val="FF9900"/>
            </a:solidFill>
            <a:ln w="25400">
              <a:solidFill>
                <a:srgbClr val="000000"/>
              </a:solidFill>
              <a:prstDash val="solid"/>
              <a:round/>
              <a:headEnd/>
              <a:tailEnd/>
            </a:ln>
            <a:effectLst/>
          </p:spPr>
          <p:txBody>
            <a:bodyPr/>
            <a:lstStyle/>
            <a:p>
              <a:endParaRPr lang="en-US"/>
            </a:p>
          </p:txBody>
        </p:sp>
        <p:sp>
          <p:nvSpPr>
            <p:cNvPr id="151561" name="Rectangle 9"/>
            <p:cNvSpPr>
              <a:spLocks noChangeArrowheads="1"/>
            </p:cNvSpPr>
            <p:nvPr/>
          </p:nvSpPr>
          <p:spPr bwMode="auto">
            <a:xfrm>
              <a:off x="1061" y="2426"/>
              <a:ext cx="670" cy="192"/>
            </a:xfrm>
            <a:prstGeom prst="rect">
              <a:avLst/>
            </a:prstGeom>
            <a:solidFill>
              <a:srgbClr val="FF9900"/>
            </a:solidFill>
            <a:ln w="9525">
              <a:noFill/>
              <a:miter lim="800000"/>
              <a:headEnd/>
              <a:tailEnd/>
            </a:ln>
            <a:effectLst/>
          </p:spPr>
          <p:txBody>
            <a:bodyPr wrap="none" lIns="0" tIns="0" rIns="0" bIns="0">
              <a:spAutoFit/>
            </a:bodyPr>
            <a:lstStyle/>
            <a:p>
              <a:pPr eaLnBrk="1" hangingPunct="1"/>
              <a:r>
                <a:rPr lang="en-US" sz="2000"/>
                <a:t>Publicity</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51583"/>
                                        </p:tgtEl>
                                        <p:attrNameLst>
                                          <p:attrName>style.visibility</p:attrName>
                                        </p:attrNameLst>
                                      </p:cBhvr>
                                      <p:to>
                                        <p:strVal val="visible"/>
                                      </p:to>
                                    </p:set>
                                    <p:animEffect transition="in" filter="dissolve">
                                      <p:cBhvr>
                                        <p:cTn id="7" dur="500"/>
                                        <p:tgtEl>
                                          <p:spTgt spid="15158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1577"/>
                                        </p:tgtEl>
                                        <p:attrNameLst>
                                          <p:attrName>style.visibility</p:attrName>
                                        </p:attrNameLst>
                                      </p:cBhvr>
                                      <p:to>
                                        <p:strVal val="visible"/>
                                      </p:to>
                                    </p:set>
                                    <p:animEffect transition="in" filter="wipe(down)">
                                      <p:cBhvr>
                                        <p:cTn id="12" dur="500"/>
                                        <p:tgtEl>
                                          <p:spTgt spid="151577"/>
                                        </p:tgtEl>
                                      </p:cBhvr>
                                    </p:animEffect>
                                  </p:childTnLst>
                                </p:cTn>
                              </p:par>
                              <p:par>
                                <p:cTn id="13" presetID="22" presetClass="entr" presetSubtype="4" fill="hold" nodeType="withEffect">
                                  <p:stCondLst>
                                    <p:cond delay="0"/>
                                  </p:stCondLst>
                                  <p:childTnLst>
                                    <p:set>
                                      <p:cBhvr>
                                        <p:cTn id="14" dur="1" fill="hold">
                                          <p:stCondLst>
                                            <p:cond delay="0"/>
                                          </p:stCondLst>
                                        </p:cTn>
                                        <p:tgtEl>
                                          <p:spTgt spid="151562"/>
                                        </p:tgtEl>
                                        <p:attrNameLst>
                                          <p:attrName>style.visibility</p:attrName>
                                        </p:attrNameLst>
                                      </p:cBhvr>
                                      <p:to>
                                        <p:strVal val="visible"/>
                                      </p:to>
                                    </p:set>
                                    <p:animEffect transition="in" filter="wipe(down)">
                                      <p:cBhvr>
                                        <p:cTn id="15" dur="500"/>
                                        <p:tgtEl>
                                          <p:spTgt spid="151562"/>
                                        </p:tgtEl>
                                      </p:cBhvr>
                                    </p:animEffect>
                                  </p:childTnLst>
                                </p:cTn>
                              </p:par>
                              <p:par>
                                <p:cTn id="16" presetID="22" presetClass="entr" presetSubtype="4" fill="hold" nodeType="withEffect">
                                  <p:stCondLst>
                                    <p:cond delay="0"/>
                                  </p:stCondLst>
                                  <p:childTnLst>
                                    <p:set>
                                      <p:cBhvr>
                                        <p:cTn id="17" dur="1" fill="hold">
                                          <p:stCondLst>
                                            <p:cond delay="0"/>
                                          </p:stCondLst>
                                        </p:cTn>
                                        <p:tgtEl>
                                          <p:spTgt spid="151568"/>
                                        </p:tgtEl>
                                        <p:attrNameLst>
                                          <p:attrName>style.visibility</p:attrName>
                                        </p:attrNameLst>
                                      </p:cBhvr>
                                      <p:to>
                                        <p:strVal val="visible"/>
                                      </p:to>
                                    </p:set>
                                    <p:animEffect transition="in" filter="wipe(down)">
                                      <p:cBhvr>
                                        <p:cTn id="18" dur="500"/>
                                        <p:tgtEl>
                                          <p:spTgt spid="151568"/>
                                        </p:tgtEl>
                                      </p:cBhvr>
                                    </p:animEffect>
                                  </p:childTnLst>
                                </p:cTn>
                              </p:par>
                              <p:par>
                                <p:cTn id="19" presetID="22" presetClass="entr" presetSubtype="4" fill="hold" nodeType="withEffect">
                                  <p:stCondLst>
                                    <p:cond delay="0"/>
                                  </p:stCondLst>
                                  <p:childTnLst>
                                    <p:set>
                                      <p:cBhvr>
                                        <p:cTn id="20" dur="1" fill="hold">
                                          <p:stCondLst>
                                            <p:cond delay="0"/>
                                          </p:stCondLst>
                                        </p:cTn>
                                        <p:tgtEl>
                                          <p:spTgt spid="151556"/>
                                        </p:tgtEl>
                                        <p:attrNameLst>
                                          <p:attrName>style.visibility</p:attrName>
                                        </p:attrNameLst>
                                      </p:cBhvr>
                                      <p:to>
                                        <p:strVal val="visible"/>
                                      </p:to>
                                    </p:set>
                                    <p:animEffect transition="in" filter="wipe(down)">
                                      <p:cBhvr>
                                        <p:cTn id="21" dur="500"/>
                                        <p:tgtEl>
                                          <p:spTgt spid="151556"/>
                                        </p:tgtEl>
                                      </p:cBhvr>
                                    </p:animEffect>
                                  </p:childTnLst>
                                </p:cTn>
                              </p:par>
                              <p:par>
                                <p:cTn id="22" presetID="22" presetClass="entr" presetSubtype="4" fill="hold" nodeType="withEffect">
                                  <p:stCondLst>
                                    <p:cond delay="0"/>
                                  </p:stCondLst>
                                  <p:childTnLst>
                                    <p:set>
                                      <p:cBhvr>
                                        <p:cTn id="23" dur="1" fill="hold">
                                          <p:stCondLst>
                                            <p:cond delay="0"/>
                                          </p:stCondLst>
                                        </p:cTn>
                                        <p:tgtEl>
                                          <p:spTgt spid="151571"/>
                                        </p:tgtEl>
                                        <p:attrNameLst>
                                          <p:attrName>style.visibility</p:attrName>
                                        </p:attrNameLst>
                                      </p:cBhvr>
                                      <p:to>
                                        <p:strVal val="visible"/>
                                      </p:to>
                                    </p:set>
                                    <p:animEffect transition="in" filter="wipe(down)">
                                      <p:cBhvr>
                                        <p:cTn id="24" dur="500"/>
                                        <p:tgtEl>
                                          <p:spTgt spid="151571"/>
                                        </p:tgtEl>
                                      </p:cBhvr>
                                    </p:animEffect>
                                  </p:childTnLst>
                                </p:cTn>
                              </p:par>
                              <p:par>
                                <p:cTn id="25" presetID="22" presetClass="entr" presetSubtype="4" fill="hold" nodeType="withEffect">
                                  <p:stCondLst>
                                    <p:cond delay="0"/>
                                  </p:stCondLst>
                                  <p:childTnLst>
                                    <p:set>
                                      <p:cBhvr>
                                        <p:cTn id="26" dur="1" fill="hold">
                                          <p:stCondLst>
                                            <p:cond delay="0"/>
                                          </p:stCondLst>
                                        </p:cTn>
                                        <p:tgtEl>
                                          <p:spTgt spid="151574"/>
                                        </p:tgtEl>
                                        <p:attrNameLst>
                                          <p:attrName>style.visibility</p:attrName>
                                        </p:attrNameLst>
                                      </p:cBhvr>
                                      <p:to>
                                        <p:strVal val="visible"/>
                                      </p:to>
                                    </p:set>
                                    <p:animEffect transition="in" filter="wipe(down)">
                                      <p:cBhvr>
                                        <p:cTn id="27" dur="500"/>
                                        <p:tgtEl>
                                          <p:spTgt spid="151574"/>
                                        </p:tgtEl>
                                      </p:cBhvr>
                                    </p:animEffect>
                                  </p:childTnLst>
                                </p:cTn>
                              </p:par>
                              <p:par>
                                <p:cTn id="28" presetID="22" presetClass="entr" presetSubtype="4" fill="hold" nodeType="withEffect">
                                  <p:stCondLst>
                                    <p:cond delay="0"/>
                                  </p:stCondLst>
                                  <p:childTnLst>
                                    <p:set>
                                      <p:cBhvr>
                                        <p:cTn id="29" dur="1" fill="hold">
                                          <p:stCondLst>
                                            <p:cond delay="0"/>
                                          </p:stCondLst>
                                        </p:cTn>
                                        <p:tgtEl>
                                          <p:spTgt spid="151580"/>
                                        </p:tgtEl>
                                        <p:attrNameLst>
                                          <p:attrName>style.visibility</p:attrName>
                                        </p:attrNameLst>
                                      </p:cBhvr>
                                      <p:to>
                                        <p:strVal val="visible"/>
                                      </p:to>
                                    </p:set>
                                    <p:animEffect transition="in" filter="wipe(down)">
                                      <p:cBhvr>
                                        <p:cTn id="30" dur="500"/>
                                        <p:tgtEl>
                                          <p:spTgt spid="151580"/>
                                        </p:tgtEl>
                                      </p:cBhvr>
                                    </p:animEffect>
                                  </p:childTnLst>
                                </p:cTn>
                              </p:par>
                              <p:par>
                                <p:cTn id="31" presetID="22" presetClass="entr" presetSubtype="4" fill="hold" nodeType="withEffect">
                                  <p:stCondLst>
                                    <p:cond delay="0"/>
                                  </p:stCondLst>
                                  <p:childTnLst>
                                    <p:set>
                                      <p:cBhvr>
                                        <p:cTn id="32" dur="1" fill="hold">
                                          <p:stCondLst>
                                            <p:cond delay="0"/>
                                          </p:stCondLst>
                                        </p:cTn>
                                        <p:tgtEl>
                                          <p:spTgt spid="151559"/>
                                        </p:tgtEl>
                                        <p:attrNameLst>
                                          <p:attrName>style.visibility</p:attrName>
                                        </p:attrNameLst>
                                      </p:cBhvr>
                                      <p:to>
                                        <p:strVal val="visible"/>
                                      </p:to>
                                    </p:set>
                                    <p:animEffect transition="in" filter="wipe(down)">
                                      <p:cBhvr>
                                        <p:cTn id="33" dur="500"/>
                                        <p:tgtEl>
                                          <p:spTgt spid="151559"/>
                                        </p:tgtEl>
                                      </p:cBhvr>
                                    </p:animEffect>
                                  </p:childTnLst>
                                </p:cTn>
                              </p:par>
                              <p:par>
                                <p:cTn id="34" presetID="22" presetClass="entr" presetSubtype="4" fill="hold" nodeType="withEffect">
                                  <p:stCondLst>
                                    <p:cond delay="0"/>
                                  </p:stCondLst>
                                  <p:childTnLst>
                                    <p:set>
                                      <p:cBhvr>
                                        <p:cTn id="35" dur="1" fill="hold">
                                          <p:stCondLst>
                                            <p:cond delay="0"/>
                                          </p:stCondLst>
                                        </p:cTn>
                                        <p:tgtEl>
                                          <p:spTgt spid="151565"/>
                                        </p:tgtEl>
                                        <p:attrNameLst>
                                          <p:attrName>style.visibility</p:attrName>
                                        </p:attrNameLst>
                                      </p:cBhvr>
                                      <p:to>
                                        <p:strVal val="visible"/>
                                      </p:to>
                                    </p:set>
                                    <p:animEffect transition="in" filter="wipe(down)">
                                      <p:cBhvr>
                                        <p:cTn id="36" dur="500"/>
                                        <p:tgtEl>
                                          <p:spTgt spid="1515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r>
              <a:rPr lang="en-US"/>
              <a:t>Contemporary IMC Approach</a:t>
            </a:r>
          </a:p>
        </p:txBody>
      </p:sp>
      <p:sp>
        <p:nvSpPr>
          <p:cNvPr id="153625" name="Rectangle 25"/>
          <p:cNvSpPr>
            <a:spLocks noChangeArrowheads="1"/>
          </p:cNvSpPr>
          <p:nvPr/>
        </p:nvSpPr>
        <p:spPr bwMode="auto">
          <a:xfrm>
            <a:off x="1428750" y="1120775"/>
            <a:ext cx="5842000" cy="4838700"/>
          </a:xfrm>
          <a:prstGeom prst="rect">
            <a:avLst/>
          </a:prstGeom>
          <a:noFill/>
          <a:ln w="28575">
            <a:solidFill>
              <a:schemeClr val="tx1"/>
            </a:solidFill>
            <a:miter lim="800000"/>
            <a:headEnd/>
            <a:tailEnd/>
          </a:ln>
          <a:effectLst/>
        </p:spPr>
        <p:txBody>
          <a:bodyPr wrap="none" anchor="ctr"/>
          <a:lstStyle/>
          <a:p>
            <a:endParaRPr lang="en-US"/>
          </a:p>
        </p:txBody>
      </p:sp>
      <p:grpSp>
        <p:nvGrpSpPr>
          <p:cNvPr id="153626" name="Group 26"/>
          <p:cNvGrpSpPr>
            <a:grpSpLocks/>
          </p:cNvGrpSpPr>
          <p:nvPr/>
        </p:nvGrpSpPr>
        <p:grpSpPr bwMode="auto">
          <a:xfrm>
            <a:off x="1422400" y="2168525"/>
            <a:ext cx="2027238" cy="1955800"/>
            <a:chOff x="156" y="1367"/>
            <a:chExt cx="1323" cy="1275"/>
          </a:xfrm>
        </p:grpSpPr>
        <p:sp>
          <p:nvSpPr>
            <p:cNvPr id="153627" name="Freeform 27"/>
            <p:cNvSpPr>
              <a:spLocks/>
            </p:cNvSpPr>
            <p:nvPr/>
          </p:nvSpPr>
          <p:spPr bwMode="auto">
            <a:xfrm>
              <a:off x="156" y="1367"/>
              <a:ext cx="1323" cy="1275"/>
            </a:xfrm>
            <a:custGeom>
              <a:avLst/>
              <a:gdLst/>
              <a:ahLst/>
              <a:cxnLst>
                <a:cxn ang="0">
                  <a:pos x="90" y="1086"/>
                </a:cxn>
                <a:cxn ang="0">
                  <a:pos x="126" y="1126"/>
                </a:cxn>
                <a:cxn ang="0">
                  <a:pos x="160" y="1246"/>
                </a:cxn>
                <a:cxn ang="0">
                  <a:pos x="218" y="1344"/>
                </a:cxn>
                <a:cxn ang="0">
                  <a:pos x="296" y="1388"/>
                </a:cxn>
                <a:cxn ang="0">
                  <a:pos x="374" y="1394"/>
                </a:cxn>
                <a:cxn ang="0">
                  <a:pos x="448" y="1368"/>
                </a:cxn>
                <a:cxn ang="0">
                  <a:pos x="520" y="1298"/>
                </a:cxn>
                <a:cxn ang="0">
                  <a:pos x="576" y="1244"/>
                </a:cxn>
                <a:cxn ang="0">
                  <a:pos x="686" y="1240"/>
                </a:cxn>
                <a:cxn ang="0">
                  <a:pos x="806" y="1266"/>
                </a:cxn>
                <a:cxn ang="0">
                  <a:pos x="958" y="1316"/>
                </a:cxn>
                <a:cxn ang="0">
                  <a:pos x="1076" y="1296"/>
                </a:cxn>
                <a:cxn ang="0">
                  <a:pos x="1156" y="1224"/>
                </a:cxn>
                <a:cxn ang="0">
                  <a:pos x="1232" y="1072"/>
                </a:cxn>
                <a:cxn ang="0">
                  <a:pos x="1302" y="956"/>
                </a:cxn>
                <a:cxn ang="0">
                  <a:pos x="1428" y="834"/>
                </a:cxn>
                <a:cxn ang="0">
                  <a:pos x="1502" y="806"/>
                </a:cxn>
                <a:cxn ang="0">
                  <a:pos x="1630" y="794"/>
                </a:cxn>
                <a:cxn ang="0">
                  <a:pos x="1610" y="718"/>
                </a:cxn>
                <a:cxn ang="0">
                  <a:pos x="1712" y="710"/>
                </a:cxn>
                <a:cxn ang="0">
                  <a:pos x="1842" y="662"/>
                </a:cxn>
                <a:cxn ang="0">
                  <a:pos x="1882" y="622"/>
                </a:cxn>
                <a:cxn ang="0">
                  <a:pos x="1886" y="612"/>
                </a:cxn>
                <a:cxn ang="0">
                  <a:pos x="1886" y="462"/>
                </a:cxn>
                <a:cxn ang="0">
                  <a:pos x="1852" y="290"/>
                </a:cxn>
                <a:cxn ang="0">
                  <a:pos x="1776" y="106"/>
                </a:cxn>
                <a:cxn ang="0">
                  <a:pos x="1662" y="198"/>
                </a:cxn>
                <a:cxn ang="0">
                  <a:pos x="1580" y="218"/>
                </a:cxn>
                <a:cxn ang="0">
                  <a:pos x="1490" y="198"/>
                </a:cxn>
                <a:cxn ang="0">
                  <a:pos x="1326" y="104"/>
                </a:cxn>
                <a:cxn ang="0">
                  <a:pos x="1192" y="54"/>
                </a:cxn>
                <a:cxn ang="0">
                  <a:pos x="1068" y="48"/>
                </a:cxn>
                <a:cxn ang="0">
                  <a:pos x="1006" y="66"/>
                </a:cxn>
                <a:cxn ang="0">
                  <a:pos x="982" y="112"/>
                </a:cxn>
                <a:cxn ang="0">
                  <a:pos x="1006" y="202"/>
                </a:cxn>
                <a:cxn ang="0">
                  <a:pos x="1000" y="260"/>
                </a:cxn>
                <a:cxn ang="0">
                  <a:pos x="922" y="338"/>
                </a:cxn>
                <a:cxn ang="0">
                  <a:pos x="818" y="352"/>
                </a:cxn>
                <a:cxn ang="0">
                  <a:pos x="780" y="324"/>
                </a:cxn>
                <a:cxn ang="0">
                  <a:pos x="766" y="284"/>
                </a:cxn>
                <a:cxn ang="0">
                  <a:pos x="798" y="198"/>
                </a:cxn>
                <a:cxn ang="0">
                  <a:pos x="816" y="114"/>
                </a:cxn>
                <a:cxn ang="0">
                  <a:pos x="762" y="40"/>
                </a:cxn>
                <a:cxn ang="0">
                  <a:pos x="672" y="8"/>
                </a:cxn>
                <a:cxn ang="0">
                  <a:pos x="530" y="6"/>
                </a:cxn>
                <a:cxn ang="0">
                  <a:pos x="336" y="44"/>
                </a:cxn>
                <a:cxn ang="0">
                  <a:pos x="40" y="90"/>
                </a:cxn>
                <a:cxn ang="0">
                  <a:pos x="0" y="1238"/>
                </a:cxn>
                <a:cxn ang="0">
                  <a:pos x="20" y="1160"/>
                </a:cxn>
                <a:cxn ang="0">
                  <a:pos x="46" y="1094"/>
                </a:cxn>
              </a:cxnLst>
              <a:rect l="0" t="0" r="r" b="b"/>
              <a:pathLst>
                <a:path w="1894" h="1396">
                  <a:moveTo>
                    <a:pt x="54" y="1090"/>
                  </a:moveTo>
                  <a:lnTo>
                    <a:pt x="54" y="1090"/>
                  </a:lnTo>
                  <a:lnTo>
                    <a:pt x="68" y="1086"/>
                  </a:lnTo>
                  <a:lnTo>
                    <a:pt x="78" y="1084"/>
                  </a:lnTo>
                  <a:lnTo>
                    <a:pt x="90" y="1086"/>
                  </a:lnTo>
                  <a:lnTo>
                    <a:pt x="98" y="1090"/>
                  </a:lnTo>
                  <a:lnTo>
                    <a:pt x="108" y="1096"/>
                  </a:lnTo>
                  <a:lnTo>
                    <a:pt x="114" y="1106"/>
                  </a:lnTo>
                  <a:lnTo>
                    <a:pt x="120" y="1116"/>
                  </a:lnTo>
                  <a:lnTo>
                    <a:pt x="126" y="1126"/>
                  </a:lnTo>
                  <a:lnTo>
                    <a:pt x="136" y="1152"/>
                  </a:lnTo>
                  <a:lnTo>
                    <a:pt x="142" y="1178"/>
                  </a:lnTo>
                  <a:lnTo>
                    <a:pt x="152" y="1220"/>
                  </a:lnTo>
                  <a:lnTo>
                    <a:pt x="152" y="1220"/>
                  </a:lnTo>
                  <a:lnTo>
                    <a:pt x="160" y="1246"/>
                  </a:lnTo>
                  <a:lnTo>
                    <a:pt x="168" y="1270"/>
                  </a:lnTo>
                  <a:lnTo>
                    <a:pt x="176" y="1292"/>
                  </a:lnTo>
                  <a:lnTo>
                    <a:pt x="188" y="1310"/>
                  </a:lnTo>
                  <a:lnTo>
                    <a:pt x="202" y="1328"/>
                  </a:lnTo>
                  <a:lnTo>
                    <a:pt x="218" y="1344"/>
                  </a:lnTo>
                  <a:lnTo>
                    <a:pt x="238" y="1358"/>
                  </a:lnTo>
                  <a:lnTo>
                    <a:pt x="264" y="1374"/>
                  </a:lnTo>
                  <a:lnTo>
                    <a:pt x="264" y="1374"/>
                  </a:lnTo>
                  <a:lnTo>
                    <a:pt x="280" y="1382"/>
                  </a:lnTo>
                  <a:lnTo>
                    <a:pt x="296" y="1388"/>
                  </a:lnTo>
                  <a:lnTo>
                    <a:pt x="312" y="1392"/>
                  </a:lnTo>
                  <a:lnTo>
                    <a:pt x="326" y="1394"/>
                  </a:lnTo>
                  <a:lnTo>
                    <a:pt x="342" y="1396"/>
                  </a:lnTo>
                  <a:lnTo>
                    <a:pt x="358" y="1396"/>
                  </a:lnTo>
                  <a:lnTo>
                    <a:pt x="374" y="1394"/>
                  </a:lnTo>
                  <a:lnTo>
                    <a:pt x="388" y="1392"/>
                  </a:lnTo>
                  <a:lnTo>
                    <a:pt x="404" y="1388"/>
                  </a:lnTo>
                  <a:lnTo>
                    <a:pt x="418" y="1382"/>
                  </a:lnTo>
                  <a:lnTo>
                    <a:pt x="434" y="1376"/>
                  </a:lnTo>
                  <a:lnTo>
                    <a:pt x="448" y="1368"/>
                  </a:lnTo>
                  <a:lnTo>
                    <a:pt x="476" y="1348"/>
                  </a:lnTo>
                  <a:lnTo>
                    <a:pt x="502" y="1322"/>
                  </a:lnTo>
                  <a:lnTo>
                    <a:pt x="502" y="1322"/>
                  </a:lnTo>
                  <a:lnTo>
                    <a:pt x="512" y="1310"/>
                  </a:lnTo>
                  <a:lnTo>
                    <a:pt x="520" y="1298"/>
                  </a:lnTo>
                  <a:lnTo>
                    <a:pt x="532" y="1278"/>
                  </a:lnTo>
                  <a:lnTo>
                    <a:pt x="540" y="1268"/>
                  </a:lnTo>
                  <a:lnTo>
                    <a:pt x="548" y="1258"/>
                  </a:lnTo>
                  <a:lnTo>
                    <a:pt x="560" y="1250"/>
                  </a:lnTo>
                  <a:lnTo>
                    <a:pt x="576" y="1244"/>
                  </a:lnTo>
                  <a:lnTo>
                    <a:pt x="576" y="1244"/>
                  </a:lnTo>
                  <a:lnTo>
                    <a:pt x="590" y="1240"/>
                  </a:lnTo>
                  <a:lnTo>
                    <a:pt x="606" y="1238"/>
                  </a:lnTo>
                  <a:lnTo>
                    <a:pt x="646" y="1238"/>
                  </a:lnTo>
                  <a:lnTo>
                    <a:pt x="686" y="1240"/>
                  </a:lnTo>
                  <a:lnTo>
                    <a:pt x="720" y="1244"/>
                  </a:lnTo>
                  <a:lnTo>
                    <a:pt x="720" y="1244"/>
                  </a:lnTo>
                  <a:lnTo>
                    <a:pt x="750" y="1250"/>
                  </a:lnTo>
                  <a:lnTo>
                    <a:pt x="780" y="1256"/>
                  </a:lnTo>
                  <a:lnTo>
                    <a:pt x="806" y="1266"/>
                  </a:lnTo>
                  <a:lnTo>
                    <a:pt x="834" y="1274"/>
                  </a:lnTo>
                  <a:lnTo>
                    <a:pt x="886" y="1294"/>
                  </a:lnTo>
                  <a:lnTo>
                    <a:pt x="910" y="1302"/>
                  </a:lnTo>
                  <a:lnTo>
                    <a:pt x="934" y="1310"/>
                  </a:lnTo>
                  <a:lnTo>
                    <a:pt x="958" y="1316"/>
                  </a:lnTo>
                  <a:lnTo>
                    <a:pt x="982" y="1318"/>
                  </a:lnTo>
                  <a:lnTo>
                    <a:pt x="1006" y="1318"/>
                  </a:lnTo>
                  <a:lnTo>
                    <a:pt x="1028" y="1316"/>
                  </a:lnTo>
                  <a:lnTo>
                    <a:pt x="1052" y="1308"/>
                  </a:lnTo>
                  <a:lnTo>
                    <a:pt x="1076" y="1296"/>
                  </a:lnTo>
                  <a:lnTo>
                    <a:pt x="1100" y="1280"/>
                  </a:lnTo>
                  <a:lnTo>
                    <a:pt x="1126" y="1258"/>
                  </a:lnTo>
                  <a:lnTo>
                    <a:pt x="1126" y="1258"/>
                  </a:lnTo>
                  <a:lnTo>
                    <a:pt x="1142" y="1240"/>
                  </a:lnTo>
                  <a:lnTo>
                    <a:pt x="1156" y="1224"/>
                  </a:lnTo>
                  <a:lnTo>
                    <a:pt x="1168" y="1206"/>
                  </a:lnTo>
                  <a:lnTo>
                    <a:pt x="1180" y="1186"/>
                  </a:lnTo>
                  <a:lnTo>
                    <a:pt x="1198" y="1150"/>
                  </a:lnTo>
                  <a:lnTo>
                    <a:pt x="1216" y="1112"/>
                  </a:lnTo>
                  <a:lnTo>
                    <a:pt x="1232" y="1072"/>
                  </a:lnTo>
                  <a:lnTo>
                    <a:pt x="1252" y="1032"/>
                  </a:lnTo>
                  <a:lnTo>
                    <a:pt x="1274" y="994"/>
                  </a:lnTo>
                  <a:lnTo>
                    <a:pt x="1286" y="974"/>
                  </a:lnTo>
                  <a:lnTo>
                    <a:pt x="1302" y="956"/>
                  </a:lnTo>
                  <a:lnTo>
                    <a:pt x="1302" y="956"/>
                  </a:lnTo>
                  <a:lnTo>
                    <a:pt x="1334" y="918"/>
                  </a:lnTo>
                  <a:lnTo>
                    <a:pt x="1368" y="880"/>
                  </a:lnTo>
                  <a:lnTo>
                    <a:pt x="1386" y="864"/>
                  </a:lnTo>
                  <a:lnTo>
                    <a:pt x="1406" y="848"/>
                  </a:lnTo>
                  <a:lnTo>
                    <a:pt x="1428" y="834"/>
                  </a:lnTo>
                  <a:lnTo>
                    <a:pt x="1450" y="822"/>
                  </a:lnTo>
                  <a:lnTo>
                    <a:pt x="1450" y="822"/>
                  </a:lnTo>
                  <a:lnTo>
                    <a:pt x="1462" y="816"/>
                  </a:lnTo>
                  <a:lnTo>
                    <a:pt x="1476" y="812"/>
                  </a:lnTo>
                  <a:lnTo>
                    <a:pt x="1502" y="806"/>
                  </a:lnTo>
                  <a:lnTo>
                    <a:pt x="1528" y="804"/>
                  </a:lnTo>
                  <a:lnTo>
                    <a:pt x="1554" y="802"/>
                  </a:lnTo>
                  <a:lnTo>
                    <a:pt x="1578" y="802"/>
                  </a:lnTo>
                  <a:lnTo>
                    <a:pt x="1604" y="800"/>
                  </a:lnTo>
                  <a:lnTo>
                    <a:pt x="1630" y="794"/>
                  </a:lnTo>
                  <a:lnTo>
                    <a:pt x="1656" y="786"/>
                  </a:lnTo>
                  <a:lnTo>
                    <a:pt x="1656" y="786"/>
                  </a:lnTo>
                  <a:lnTo>
                    <a:pt x="1630" y="752"/>
                  </a:lnTo>
                  <a:lnTo>
                    <a:pt x="1618" y="736"/>
                  </a:lnTo>
                  <a:lnTo>
                    <a:pt x="1610" y="718"/>
                  </a:lnTo>
                  <a:lnTo>
                    <a:pt x="1610" y="718"/>
                  </a:lnTo>
                  <a:lnTo>
                    <a:pt x="1662" y="714"/>
                  </a:lnTo>
                  <a:lnTo>
                    <a:pt x="1686" y="714"/>
                  </a:lnTo>
                  <a:lnTo>
                    <a:pt x="1712" y="710"/>
                  </a:lnTo>
                  <a:lnTo>
                    <a:pt x="1712" y="710"/>
                  </a:lnTo>
                  <a:lnTo>
                    <a:pt x="1750" y="700"/>
                  </a:lnTo>
                  <a:lnTo>
                    <a:pt x="1774" y="692"/>
                  </a:lnTo>
                  <a:lnTo>
                    <a:pt x="1798" y="684"/>
                  </a:lnTo>
                  <a:lnTo>
                    <a:pt x="1822" y="674"/>
                  </a:lnTo>
                  <a:lnTo>
                    <a:pt x="1842" y="662"/>
                  </a:lnTo>
                  <a:lnTo>
                    <a:pt x="1860" y="650"/>
                  </a:lnTo>
                  <a:lnTo>
                    <a:pt x="1872" y="638"/>
                  </a:lnTo>
                  <a:lnTo>
                    <a:pt x="1872" y="638"/>
                  </a:lnTo>
                  <a:lnTo>
                    <a:pt x="1882" y="622"/>
                  </a:lnTo>
                  <a:lnTo>
                    <a:pt x="1882" y="622"/>
                  </a:lnTo>
                  <a:lnTo>
                    <a:pt x="1880" y="612"/>
                  </a:lnTo>
                  <a:lnTo>
                    <a:pt x="1880" y="612"/>
                  </a:lnTo>
                  <a:lnTo>
                    <a:pt x="1882" y="622"/>
                  </a:lnTo>
                  <a:lnTo>
                    <a:pt x="1882" y="622"/>
                  </a:lnTo>
                  <a:lnTo>
                    <a:pt x="1886" y="612"/>
                  </a:lnTo>
                  <a:lnTo>
                    <a:pt x="1888" y="600"/>
                  </a:lnTo>
                  <a:lnTo>
                    <a:pt x="1892" y="574"/>
                  </a:lnTo>
                  <a:lnTo>
                    <a:pt x="1894" y="546"/>
                  </a:lnTo>
                  <a:lnTo>
                    <a:pt x="1892" y="518"/>
                  </a:lnTo>
                  <a:lnTo>
                    <a:pt x="1886" y="462"/>
                  </a:lnTo>
                  <a:lnTo>
                    <a:pt x="1880" y="412"/>
                  </a:lnTo>
                  <a:lnTo>
                    <a:pt x="1880" y="412"/>
                  </a:lnTo>
                  <a:lnTo>
                    <a:pt x="1874" y="368"/>
                  </a:lnTo>
                  <a:lnTo>
                    <a:pt x="1864" y="328"/>
                  </a:lnTo>
                  <a:lnTo>
                    <a:pt x="1852" y="290"/>
                  </a:lnTo>
                  <a:lnTo>
                    <a:pt x="1838" y="252"/>
                  </a:lnTo>
                  <a:lnTo>
                    <a:pt x="1808" y="180"/>
                  </a:lnTo>
                  <a:lnTo>
                    <a:pt x="1792" y="144"/>
                  </a:lnTo>
                  <a:lnTo>
                    <a:pt x="1776" y="106"/>
                  </a:lnTo>
                  <a:lnTo>
                    <a:pt x="1776" y="106"/>
                  </a:lnTo>
                  <a:lnTo>
                    <a:pt x="1750" y="128"/>
                  </a:lnTo>
                  <a:lnTo>
                    <a:pt x="1726" y="150"/>
                  </a:lnTo>
                  <a:lnTo>
                    <a:pt x="1702" y="172"/>
                  </a:lnTo>
                  <a:lnTo>
                    <a:pt x="1676" y="190"/>
                  </a:lnTo>
                  <a:lnTo>
                    <a:pt x="1662" y="198"/>
                  </a:lnTo>
                  <a:lnTo>
                    <a:pt x="1648" y="206"/>
                  </a:lnTo>
                  <a:lnTo>
                    <a:pt x="1634" y="210"/>
                  </a:lnTo>
                  <a:lnTo>
                    <a:pt x="1616" y="214"/>
                  </a:lnTo>
                  <a:lnTo>
                    <a:pt x="1600" y="218"/>
                  </a:lnTo>
                  <a:lnTo>
                    <a:pt x="1580" y="218"/>
                  </a:lnTo>
                  <a:lnTo>
                    <a:pt x="1558" y="216"/>
                  </a:lnTo>
                  <a:lnTo>
                    <a:pt x="1536" y="212"/>
                  </a:lnTo>
                  <a:lnTo>
                    <a:pt x="1536" y="212"/>
                  </a:lnTo>
                  <a:lnTo>
                    <a:pt x="1512" y="206"/>
                  </a:lnTo>
                  <a:lnTo>
                    <a:pt x="1490" y="198"/>
                  </a:lnTo>
                  <a:lnTo>
                    <a:pt x="1468" y="190"/>
                  </a:lnTo>
                  <a:lnTo>
                    <a:pt x="1446" y="178"/>
                  </a:lnTo>
                  <a:lnTo>
                    <a:pt x="1406" y="156"/>
                  </a:lnTo>
                  <a:lnTo>
                    <a:pt x="1366" y="130"/>
                  </a:lnTo>
                  <a:lnTo>
                    <a:pt x="1326" y="104"/>
                  </a:lnTo>
                  <a:lnTo>
                    <a:pt x="1284" y="82"/>
                  </a:lnTo>
                  <a:lnTo>
                    <a:pt x="1262" y="72"/>
                  </a:lnTo>
                  <a:lnTo>
                    <a:pt x="1240" y="64"/>
                  </a:lnTo>
                  <a:lnTo>
                    <a:pt x="1216" y="58"/>
                  </a:lnTo>
                  <a:lnTo>
                    <a:pt x="1192" y="54"/>
                  </a:lnTo>
                  <a:lnTo>
                    <a:pt x="1192" y="54"/>
                  </a:lnTo>
                  <a:lnTo>
                    <a:pt x="1150" y="50"/>
                  </a:lnTo>
                  <a:lnTo>
                    <a:pt x="1122" y="48"/>
                  </a:lnTo>
                  <a:lnTo>
                    <a:pt x="1094" y="48"/>
                  </a:lnTo>
                  <a:lnTo>
                    <a:pt x="1068" y="48"/>
                  </a:lnTo>
                  <a:lnTo>
                    <a:pt x="1042" y="52"/>
                  </a:lnTo>
                  <a:lnTo>
                    <a:pt x="1022" y="56"/>
                  </a:lnTo>
                  <a:lnTo>
                    <a:pt x="1012" y="60"/>
                  </a:lnTo>
                  <a:lnTo>
                    <a:pt x="1006" y="66"/>
                  </a:lnTo>
                  <a:lnTo>
                    <a:pt x="1006" y="66"/>
                  </a:lnTo>
                  <a:lnTo>
                    <a:pt x="998" y="74"/>
                  </a:lnTo>
                  <a:lnTo>
                    <a:pt x="990" y="84"/>
                  </a:lnTo>
                  <a:lnTo>
                    <a:pt x="986" y="94"/>
                  </a:lnTo>
                  <a:lnTo>
                    <a:pt x="984" y="102"/>
                  </a:lnTo>
                  <a:lnTo>
                    <a:pt x="982" y="112"/>
                  </a:lnTo>
                  <a:lnTo>
                    <a:pt x="984" y="122"/>
                  </a:lnTo>
                  <a:lnTo>
                    <a:pt x="986" y="142"/>
                  </a:lnTo>
                  <a:lnTo>
                    <a:pt x="994" y="162"/>
                  </a:lnTo>
                  <a:lnTo>
                    <a:pt x="1000" y="182"/>
                  </a:lnTo>
                  <a:lnTo>
                    <a:pt x="1006" y="202"/>
                  </a:lnTo>
                  <a:lnTo>
                    <a:pt x="1008" y="220"/>
                  </a:lnTo>
                  <a:lnTo>
                    <a:pt x="1008" y="220"/>
                  </a:lnTo>
                  <a:lnTo>
                    <a:pt x="1008" y="230"/>
                  </a:lnTo>
                  <a:lnTo>
                    <a:pt x="1006" y="240"/>
                  </a:lnTo>
                  <a:lnTo>
                    <a:pt x="1000" y="260"/>
                  </a:lnTo>
                  <a:lnTo>
                    <a:pt x="990" y="278"/>
                  </a:lnTo>
                  <a:lnTo>
                    <a:pt x="976" y="296"/>
                  </a:lnTo>
                  <a:lnTo>
                    <a:pt x="960" y="312"/>
                  </a:lnTo>
                  <a:lnTo>
                    <a:pt x="942" y="326"/>
                  </a:lnTo>
                  <a:lnTo>
                    <a:pt x="922" y="338"/>
                  </a:lnTo>
                  <a:lnTo>
                    <a:pt x="900" y="346"/>
                  </a:lnTo>
                  <a:lnTo>
                    <a:pt x="878" y="352"/>
                  </a:lnTo>
                  <a:lnTo>
                    <a:pt x="858" y="356"/>
                  </a:lnTo>
                  <a:lnTo>
                    <a:pt x="836" y="356"/>
                  </a:lnTo>
                  <a:lnTo>
                    <a:pt x="818" y="352"/>
                  </a:lnTo>
                  <a:lnTo>
                    <a:pt x="810" y="348"/>
                  </a:lnTo>
                  <a:lnTo>
                    <a:pt x="800" y="344"/>
                  </a:lnTo>
                  <a:lnTo>
                    <a:pt x="794" y="338"/>
                  </a:lnTo>
                  <a:lnTo>
                    <a:pt x="786" y="332"/>
                  </a:lnTo>
                  <a:lnTo>
                    <a:pt x="780" y="324"/>
                  </a:lnTo>
                  <a:lnTo>
                    <a:pt x="774" y="314"/>
                  </a:lnTo>
                  <a:lnTo>
                    <a:pt x="770" y="304"/>
                  </a:lnTo>
                  <a:lnTo>
                    <a:pt x="768" y="292"/>
                  </a:lnTo>
                  <a:lnTo>
                    <a:pt x="768" y="292"/>
                  </a:lnTo>
                  <a:lnTo>
                    <a:pt x="766" y="284"/>
                  </a:lnTo>
                  <a:lnTo>
                    <a:pt x="766" y="274"/>
                  </a:lnTo>
                  <a:lnTo>
                    <a:pt x="770" y="256"/>
                  </a:lnTo>
                  <a:lnTo>
                    <a:pt x="778" y="238"/>
                  </a:lnTo>
                  <a:lnTo>
                    <a:pt x="788" y="218"/>
                  </a:lnTo>
                  <a:lnTo>
                    <a:pt x="798" y="198"/>
                  </a:lnTo>
                  <a:lnTo>
                    <a:pt x="806" y="178"/>
                  </a:lnTo>
                  <a:lnTo>
                    <a:pt x="814" y="160"/>
                  </a:lnTo>
                  <a:lnTo>
                    <a:pt x="816" y="140"/>
                  </a:lnTo>
                  <a:lnTo>
                    <a:pt x="816" y="140"/>
                  </a:lnTo>
                  <a:lnTo>
                    <a:pt x="816" y="114"/>
                  </a:lnTo>
                  <a:lnTo>
                    <a:pt x="810" y="94"/>
                  </a:lnTo>
                  <a:lnTo>
                    <a:pt x="802" y="76"/>
                  </a:lnTo>
                  <a:lnTo>
                    <a:pt x="792" y="62"/>
                  </a:lnTo>
                  <a:lnTo>
                    <a:pt x="778" y="50"/>
                  </a:lnTo>
                  <a:lnTo>
                    <a:pt x="762" y="40"/>
                  </a:lnTo>
                  <a:lnTo>
                    <a:pt x="742" y="32"/>
                  </a:lnTo>
                  <a:lnTo>
                    <a:pt x="720" y="22"/>
                  </a:lnTo>
                  <a:lnTo>
                    <a:pt x="720" y="22"/>
                  </a:lnTo>
                  <a:lnTo>
                    <a:pt x="696" y="14"/>
                  </a:lnTo>
                  <a:lnTo>
                    <a:pt x="672" y="8"/>
                  </a:lnTo>
                  <a:lnTo>
                    <a:pt x="648" y="4"/>
                  </a:lnTo>
                  <a:lnTo>
                    <a:pt x="624" y="0"/>
                  </a:lnTo>
                  <a:lnTo>
                    <a:pt x="600" y="0"/>
                  </a:lnTo>
                  <a:lnTo>
                    <a:pt x="578" y="2"/>
                  </a:lnTo>
                  <a:lnTo>
                    <a:pt x="530" y="6"/>
                  </a:lnTo>
                  <a:lnTo>
                    <a:pt x="482" y="14"/>
                  </a:lnTo>
                  <a:lnTo>
                    <a:pt x="432" y="24"/>
                  </a:lnTo>
                  <a:lnTo>
                    <a:pt x="384" y="36"/>
                  </a:lnTo>
                  <a:lnTo>
                    <a:pt x="336" y="44"/>
                  </a:lnTo>
                  <a:lnTo>
                    <a:pt x="336" y="44"/>
                  </a:lnTo>
                  <a:lnTo>
                    <a:pt x="250" y="56"/>
                  </a:lnTo>
                  <a:lnTo>
                    <a:pt x="164" y="66"/>
                  </a:lnTo>
                  <a:lnTo>
                    <a:pt x="122" y="72"/>
                  </a:lnTo>
                  <a:lnTo>
                    <a:pt x="80" y="80"/>
                  </a:lnTo>
                  <a:lnTo>
                    <a:pt x="40" y="90"/>
                  </a:lnTo>
                  <a:lnTo>
                    <a:pt x="0" y="102"/>
                  </a:lnTo>
                  <a:lnTo>
                    <a:pt x="0" y="1238"/>
                  </a:lnTo>
                  <a:lnTo>
                    <a:pt x="0" y="1238"/>
                  </a:lnTo>
                  <a:lnTo>
                    <a:pt x="0" y="1238"/>
                  </a:lnTo>
                  <a:lnTo>
                    <a:pt x="0" y="1238"/>
                  </a:lnTo>
                  <a:lnTo>
                    <a:pt x="6" y="1232"/>
                  </a:lnTo>
                  <a:lnTo>
                    <a:pt x="10" y="1222"/>
                  </a:lnTo>
                  <a:lnTo>
                    <a:pt x="16" y="1204"/>
                  </a:lnTo>
                  <a:lnTo>
                    <a:pt x="18" y="1182"/>
                  </a:lnTo>
                  <a:lnTo>
                    <a:pt x="20" y="1160"/>
                  </a:lnTo>
                  <a:lnTo>
                    <a:pt x="24" y="1138"/>
                  </a:lnTo>
                  <a:lnTo>
                    <a:pt x="28" y="1118"/>
                  </a:lnTo>
                  <a:lnTo>
                    <a:pt x="34" y="1108"/>
                  </a:lnTo>
                  <a:lnTo>
                    <a:pt x="38" y="1102"/>
                  </a:lnTo>
                  <a:lnTo>
                    <a:pt x="46" y="1094"/>
                  </a:lnTo>
                  <a:lnTo>
                    <a:pt x="54" y="1090"/>
                  </a:lnTo>
                  <a:lnTo>
                    <a:pt x="54" y="1090"/>
                  </a:lnTo>
                  <a:close/>
                </a:path>
              </a:pathLst>
            </a:custGeom>
            <a:solidFill>
              <a:srgbClr val="33CC33"/>
            </a:solidFill>
            <a:ln w="25400">
              <a:solidFill>
                <a:srgbClr val="000000"/>
              </a:solidFill>
              <a:prstDash val="solid"/>
              <a:round/>
              <a:headEnd/>
              <a:tailEnd/>
            </a:ln>
            <a:effectLst/>
          </p:spPr>
          <p:txBody>
            <a:bodyPr/>
            <a:lstStyle/>
            <a:p>
              <a:endParaRPr lang="en-US"/>
            </a:p>
          </p:txBody>
        </p:sp>
        <p:sp>
          <p:nvSpPr>
            <p:cNvPr id="153628" name="Rectangle 28"/>
            <p:cNvSpPr>
              <a:spLocks noChangeArrowheads="1"/>
            </p:cNvSpPr>
            <p:nvPr/>
          </p:nvSpPr>
          <p:spPr bwMode="auto">
            <a:xfrm>
              <a:off x="253" y="1824"/>
              <a:ext cx="754" cy="398"/>
            </a:xfrm>
            <a:prstGeom prst="rect">
              <a:avLst/>
            </a:prstGeom>
            <a:solidFill>
              <a:srgbClr val="33CC33"/>
            </a:solidFill>
            <a:ln w="9525">
              <a:noFill/>
              <a:miter lim="800000"/>
              <a:headEnd/>
              <a:tailEnd/>
            </a:ln>
            <a:effectLst/>
          </p:spPr>
          <p:txBody>
            <a:bodyPr wrap="none" lIns="0" tIns="0" rIns="0" bIns="0">
              <a:spAutoFit/>
            </a:bodyPr>
            <a:lstStyle/>
            <a:p>
              <a:r>
                <a:rPr lang="en-US" sz="2000"/>
                <a:t>Point of</a:t>
              </a:r>
            </a:p>
            <a:p>
              <a:r>
                <a:rPr lang="en-US" sz="2000"/>
                <a:t>purchase</a:t>
              </a:r>
            </a:p>
          </p:txBody>
        </p:sp>
      </p:grpSp>
      <p:grpSp>
        <p:nvGrpSpPr>
          <p:cNvPr id="153629" name="Group 29"/>
          <p:cNvGrpSpPr>
            <a:grpSpLocks/>
          </p:cNvGrpSpPr>
          <p:nvPr/>
        </p:nvGrpSpPr>
        <p:grpSpPr bwMode="auto">
          <a:xfrm>
            <a:off x="2514600" y="3040063"/>
            <a:ext cx="1601788" cy="1927225"/>
            <a:chOff x="869" y="1935"/>
            <a:chExt cx="1045" cy="1257"/>
          </a:xfrm>
        </p:grpSpPr>
        <p:sp>
          <p:nvSpPr>
            <p:cNvPr id="153630" name="Freeform 30"/>
            <p:cNvSpPr>
              <a:spLocks/>
            </p:cNvSpPr>
            <p:nvPr/>
          </p:nvSpPr>
          <p:spPr bwMode="auto">
            <a:xfrm>
              <a:off x="869" y="1935"/>
              <a:ext cx="1045" cy="1257"/>
            </a:xfrm>
            <a:custGeom>
              <a:avLst/>
              <a:gdLst/>
              <a:ahLst/>
              <a:cxnLst>
                <a:cxn ang="0">
                  <a:pos x="1480" y="942"/>
                </a:cxn>
                <a:cxn ang="0">
                  <a:pos x="1494" y="900"/>
                </a:cxn>
                <a:cxn ang="0">
                  <a:pos x="1490" y="814"/>
                </a:cxn>
                <a:cxn ang="0">
                  <a:pos x="1456" y="732"/>
                </a:cxn>
                <a:cxn ang="0">
                  <a:pos x="1398" y="660"/>
                </a:cxn>
                <a:cxn ang="0">
                  <a:pos x="1330" y="600"/>
                </a:cxn>
                <a:cxn ang="0">
                  <a:pos x="1282" y="572"/>
                </a:cxn>
                <a:cxn ang="0">
                  <a:pos x="1196" y="520"/>
                </a:cxn>
                <a:cxn ang="0">
                  <a:pos x="1156" y="476"/>
                </a:cxn>
                <a:cxn ang="0">
                  <a:pos x="1134" y="434"/>
                </a:cxn>
                <a:cxn ang="0">
                  <a:pos x="1122" y="382"/>
                </a:cxn>
                <a:cxn ang="0">
                  <a:pos x="1118" y="328"/>
                </a:cxn>
                <a:cxn ang="0">
                  <a:pos x="1110" y="254"/>
                </a:cxn>
                <a:cxn ang="0">
                  <a:pos x="1074" y="182"/>
                </a:cxn>
                <a:cxn ang="0">
                  <a:pos x="1042" y="146"/>
                </a:cxn>
                <a:cxn ang="0">
                  <a:pos x="928" y="48"/>
                </a:cxn>
                <a:cxn ang="0">
                  <a:pos x="860" y="0"/>
                </a:cxn>
                <a:cxn ang="0">
                  <a:pos x="860" y="0"/>
                </a:cxn>
                <a:cxn ang="0">
                  <a:pos x="838" y="28"/>
                </a:cxn>
                <a:cxn ang="0">
                  <a:pos x="776" y="62"/>
                </a:cxn>
                <a:cxn ang="0">
                  <a:pos x="690" y="88"/>
                </a:cxn>
                <a:cxn ang="0">
                  <a:pos x="640" y="92"/>
                </a:cxn>
                <a:cxn ang="0">
                  <a:pos x="596" y="114"/>
                </a:cxn>
                <a:cxn ang="0">
                  <a:pos x="634" y="164"/>
                </a:cxn>
                <a:cxn ang="0">
                  <a:pos x="556" y="180"/>
                </a:cxn>
                <a:cxn ang="0">
                  <a:pos x="480" y="184"/>
                </a:cxn>
                <a:cxn ang="0">
                  <a:pos x="428" y="200"/>
                </a:cxn>
                <a:cxn ang="0">
                  <a:pos x="384" y="226"/>
                </a:cxn>
                <a:cxn ang="0">
                  <a:pos x="312" y="296"/>
                </a:cxn>
                <a:cxn ang="0">
                  <a:pos x="264" y="352"/>
                </a:cxn>
                <a:cxn ang="0">
                  <a:pos x="210" y="450"/>
                </a:cxn>
                <a:cxn ang="0">
                  <a:pos x="158" y="564"/>
                </a:cxn>
                <a:cxn ang="0">
                  <a:pos x="120" y="618"/>
                </a:cxn>
                <a:cxn ang="0">
                  <a:pos x="78" y="660"/>
                </a:cxn>
                <a:cxn ang="0">
                  <a:pos x="0" y="694"/>
                </a:cxn>
                <a:cxn ang="0">
                  <a:pos x="68" y="772"/>
                </a:cxn>
                <a:cxn ang="0">
                  <a:pos x="108" y="822"/>
                </a:cxn>
                <a:cxn ang="0">
                  <a:pos x="156" y="872"/>
                </a:cxn>
                <a:cxn ang="0">
                  <a:pos x="240" y="926"/>
                </a:cxn>
                <a:cxn ang="0">
                  <a:pos x="274" y="948"/>
                </a:cxn>
                <a:cxn ang="0">
                  <a:pos x="358" y="1038"/>
                </a:cxn>
                <a:cxn ang="0">
                  <a:pos x="458" y="1182"/>
                </a:cxn>
                <a:cxn ang="0">
                  <a:pos x="536" y="1282"/>
                </a:cxn>
                <a:cxn ang="0">
                  <a:pos x="596" y="1334"/>
                </a:cxn>
                <a:cxn ang="0">
                  <a:pos x="646" y="1360"/>
                </a:cxn>
                <a:cxn ang="0">
                  <a:pos x="706" y="1374"/>
                </a:cxn>
                <a:cxn ang="0">
                  <a:pos x="732" y="1376"/>
                </a:cxn>
                <a:cxn ang="0">
                  <a:pos x="740" y="1334"/>
                </a:cxn>
                <a:cxn ang="0">
                  <a:pos x="732" y="1262"/>
                </a:cxn>
                <a:cxn ang="0">
                  <a:pos x="726" y="1190"/>
                </a:cxn>
                <a:cxn ang="0">
                  <a:pos x="736" y="1146"/>
                </a:cxn>
                <a:cxn ang="0">
                  <a:pos x="772" y="1086"/>
                </a:cxn>
                <a:cxn ang="0">
                  <a:pos x="824" y="1034"/>
                </a:cxn>
                <a:cxn ang="0">
                  <a:pos x="888" y="992"/>
                </a:cxn>
                <a:cxn ang="0">
                  <a:pos x="976" y="952"/>
                </a:cxn>
                <a:cxn ang="0">
                  <a:pos x="1018" y="940"/>
                </a:cxn>
                <a:cxn ang="0">
                  <a:pos x="1136" y="930"/>
                </a:cxn>
                <a:cxn ang="0">
                  <a:pos x="1252" y="948"/>
                </a:cxn>
                <a:cxn ang="0">
                  <a:pos x="1324" y="974"/>
                </a:cxn>
                <a:cxn ang="0">
                  <a:pos x="1418" y="1010"/>
                </a:cxn>
                <a:cxn ang="0">
                  <a:pos x="1462" y="972"/>
                </a:cxn>
              </a:cxnLst>
              <a:rect l="0" t="0" r="r" b="b"/>
              <a:pathLst>
                <a:path w="1496" h="1376">
                  <a:moveTo>
                    <a:pt x="1472" y="956"/>
                  </a:moveTo>
                  <a:lnTo>
                    <a:pt x="1472" y="956"/>
                  </a:lnTo>
                  <a:lnTo>
                    <a:pt x="1480" y="942"/>
                  </a:lnTo>
                  <a:lnTo>
                    <a:pt x="1486" y="928"/>
                  </a:lnTo>
                  <a:lnTo>
                    <a:pt x="1490" y="914"/>
                  </a:lnTo>
                  <a:lnTo>
                    <a:pt x="1494" y="900"/>
                  </a:lnTo>
                  <a:lnTo>
                    <a:pt x="1496" y="872"/>
                  </a:lnTo>
                  <a:lnTo>
                    <a:pt x="1496" y="842"/>
                  </a:lnTo>
                  <a:lnTo>
                    <a:pt x="1490" y="814"/>
                  </a:lnTo>
                  <a:lnTo>
                    <a:pt x="1482" y="786"/>
                  </a:lnTo>
                  <a:lnTo>
                    <a:pt x="1470" y="760"/>
                  </a:lnTo>
                  <a:lnTo>
                    <a:pt x="1456" y="732"/>
                  </a:lnTo>
                  <a:lnTo>
                    <a:pt x="1438" y="708"/>
                  </a:lnTo>
                  <a:lnTo>
                    <a:pt x="1420" y="682"/>
                  </a:lnTo>
                  <a:lnTo>
                    <a:pt x="1398" y="660"/>
                  </a:lnTo>
                  <a:lnTo>
                    <a:pt x="1376" y="638"/>
                  </a:lnTo>
                  <a:lnTo>
                    <a:pt x="1354" y="618"/>
                  </a:lnTo>
                  <a:lnTo>
                    <a:pt x="1330" y="600"/>
                  </a:lnTo>
                  <a:lnTo>
                    <a:pt x="1306" y="586"/>
                  </a:lnTo>
                  <a:lnTo>
                    <a:pt x="1282" y="572"/>
                  </a:lnTo>
                  <a:lnTo>
                    <a:pt x="1282" y="572"/>
                  </a:lnTo>
                  <a:lnTo>
                    <a:pt x="1250" y="554"/>
                  </a:lnTo>
                  <a:lnTo>
                    <a:pt x="1222" y="538"/>
                  </a:lnTo>
                  <a:lnTo>
                    <a:pt x="1196" y="520"/>
                  </a:lnTo>
                  <a:lnTo>
                    <a:pt x="1174" y="500"/>
                  </a:lnTo>
                  <a:lnTo>
                    <a:pt x="1166" y="488"/>
                  </a:lnTo>
                  <a:lnTo>
                    <a:pt x="1156" y="476"/>
                  </a:lnTo>
                  <a:lnTo>
                    <a:pt x="1148" y="464"/>
                  </a:lnTo>
                  <a:lnTo>
                    <a:pt x="1142" y="450"/>
                  </a:lnTo>
                  <a:lnTo>
                    <a:pt x="1134" y="434"/>
                  </a:lnTo>
                  <a:lnTo>
                    <a:pt x="1130" y="418"/>
                  </a:lnTo>
                  <a:lnTo>
                    <a:pt x="1126" y="402"/>
                  </a:lnTo>
                  <a:lnTo>
                    <a:pt x="1122" y="382"/>
                  </a:lnTo>
                  <a:lnTo>
                    <a:pt x="1122" y="382"/>
                  </a:lnTo>
                  <a:lnTo>
                    <a:pt x="1118" y="354"/>
                  </a:lnTo>
                  <a:lnTo>
                    <a:pt x="1118" y="328"/>
                  </a:lnTo>
                  <a:lnTo>
                    <a:pt x="1116" y="302"/>
                  </a:lnTo>
                  <a:lnTo>
                    <a:pt x="1114" y="278"/>
                  </a:lnTo>
                  <a:lnTo>
                    <a:pt x="1110" y="254"/>
                  </a:lnTo>
                  <a:lnTo>
                    <a:pt x="1102" y="230"/>
                  </a:lnTo>
                  <a:lnTo>
                    <a:pt x="1090" y="206"/>
                  </a:lnTo>
                  <a:lnTo>
                    <a:pt x="1074" y="182"/>
                  </a:lnTo>
                  <a:lnTo>
                    <a:pt x="1074" y="182"/>
                  </a:lnTo>
                  <a:lnTo>
                    <a:pt x="1058" y="164"/>
                  </a:lnTo>
                  <a:lnTo>
                    <a:pt x="1042" y="146"/>
                  </a:lnTo>
                  <a:lnTo>
                    <a:pt x="1006" y="112"/>
                  </a:lnTo>
                  <a:lnTo>
                    <a:pt x="966" y="78"/>
                  </a:lnTo>
                  <a:lnTo>
                    <a:pt x="928" y="48"/>
                  </a:lnTo>
                  <a:lnTo>
                    <a:pt x="928" y="48"/>
                  </a:lnTo>
                  <a:lnTo>
                    <a:pt x="896" y="24"/>
                  </a:lnTo>
                  <a:lnTo>
                    <a:pt x="860" y="0"/>
                  </a:lnTo>
                  <a:lnTo>
                    <a:pt x="860" y="0"/>
                  </a:lnTo>
                  <a:lnTo>
                    <a:pt x="860" y="0"/>
                  </a:lnTo>
                  <a:lnTo>
                    <a:pt x="860" y="0"/>
                  </a:lnTo>
                  <a:lnTo>
                    <a:pt x="850" y="16"/>
                  </a:lnTo>
                  <a:lnTo>
                    <a:pt x="850" y="16"/>
                  </a:lnTo>
                  <a:lnTo>
                    <a:pt x="838" y="28"/>
                  </a:lnTo>
                  <a:lnTo>
                    <a:pt x="820" y="40"/>
                  </a:lnTo>
                  <a:lnTo>
                    <a:pt x="800" y="52"/>
                  </a:lnTo>
                  <a:lnTo>
                    <a:pt x="776" y="62"/>
                  </a:lnTo>
                  <a:lnTo>
                    <a:pt x="752" y="70"/>
                  </a:lnTo>
                  <a:lnTo>
                    <a:pt x="728" y="78"/>
                  </a:lnTo>
                  <a:lnTo>
                    <a:pt x="690" y="88"/>
                  </a:lnTo>
                  <a:lnTo>
                    <a:pt x="690" y="88"/>
                  </a:lnTo>
                  <a:lnTo>
                    <a:pt x="664" y="92"/>
                  </a:lnTo>
                  <a:lnTo>
                    <a:pt x="640" y="92"/>
                  </a:lnTo>
                  <a:lnTo>
                    <a:pt x="588" y="96"/>
                  </a:lnTo>
                  <a:lnTo>
                    <a:pt x="588" y="96"/>
                  </a:lnTo>
                  <a:lnTo>
                    <a:pt x="596" y="114"/>
                  </a:lnTo>
                  <a:lnTo>
                    <a:pt x="608" y="130"/>
                  </a:lnTo>
                  <a:lnTo>
                    <a:pt x="634" y="164"/>
                  </a:lnTo>
                  <a:lnTo>
                    <a:pt x="634" y="164"/>
                  </a:lnTo>
                  <a:lnTo>
                    <a:pt x="608" y="172"/>
                  </a:lnTo>
                  <a:lnTo>
                    <a:pt x="582" y="178"/>
                  </a:lnTo>
                  <a:lnTo>
                    <a:pt x="556" y="180"/>
                  </a:lnTo>
                  <a:lnTo>
                    <a:pt x="532" y="180"/>
                  </a:lnTo>
                  <a:lnTo>
                    <a:pt x="506" y="182"/>
                  </a:lnTo>
                  <a:lnTo>
                    <a:pt x="480" y="184"/>
                  </a:lnTo>
                  <a:lnTo>
                    <a:pt x="454" y="190"/>
                  </a:lnTo>
                  <a:lnTo>
                    <a:pt x="440" y="194"/>
                  </a:lnTo>
                  <a:lnTo>
                    <a:pt x="428" y="200"/>
                  </a:lnTo>
                  <a:lnTo>
                    <a:pt x="428" y="200"/>
                  </a:lnTo>
                  <a:lnTo>
                    <a:pt x="406" y="212"/>
                  </a:lnTo>
                  <a:lnTo>
                    <a:pt x="384" y="226"/>
                  </a:lnTo>
                  <a:lnTo>
                    <a:pt x="364" y="242"/>
                  </a:lnTo>
                  <a:lnTo>
                    <a:pt x="346" y="258"/>
                  </a:lnTo>
                  <a:lnTo>
                    <a:pt x="312" y="296"/>
                  </a:lnTo>
                  <a:lnTo>
                    <a:pt x="280" y="334"/>
                  </a:lnTo>
                  <a:lnTo>
                    <a:pt x="280" y="334"/>
                  </a:lnTo>
                  <a:lnTo>
                    <a:pt x="264" y="352"/>
                  </a:lnTo>
                  <a:lnTo>
                    <a:pt x="252" y="372"/>
                  </a:lnTo>
                  <a:lnTo>
                    <a:pt x="230" y="410"/>
                  </a:lnTo>
                  <a:lnTo>
                    <a:pt x="210" y="450"/>
                  </a:lnTo>
                  <a:lnTo>
                    <a:pt x="194" y="490"/>
                  </a:lnTo>
                  <a:lnTo>
                    <a:pt x="176" y="528"/>
                  </a:lnTo>
                  <a:lnTo>
                    <a:pt x="158" y="564"/>
                  </a:lnTo>
                  <a:lnTo>
                    <a:pt x="146" y="584"/>
                  </a:lnTo>
                  <a:lnTo>
                    <a:pt x="134" y="602"/>
                  </a:lnTo>
                  <a:lnTo>
                    <a:pt x="120" y="618"/>
                  </a:lnTo>
                  <a:lnTo>
                    <a:pt x="104" y="636"/>
                  </a:lnTo>
                  <a:lnTo>
                    <a:pt x="104" y="636"/>
                  </a:lnTo>
                  <a:lnTo>
                    <a:pt x="78" y="660"/>
                  </a:lnTo>
                  <a:lnTo>
                    <a:pt x="52" y="676"/>
                  </a:lnTo>
                  <a:lnTo>
                    <a:pt x="26" y="688"/>
                  </a:lnTo>
                  <a:lnTo>
                    <a:pt x="0" y="694"/>
                  </a:lnTo>
                  <a:lnTo>
                    <a:pt x="0" y="694"/>
                  </a:lnTo>
                  <a:lnTo>
                    <a:pt x="46" y="746"/>
                  </a:lnTo>
                  <a:lnTo>
                    <a:pt x="68" y="772"/>
                  </a:lnTo>
                  <a:lnTo>
                    <a:pt x="88" y="798"/>
                  </a:lnTo>
                  <a:lnTo>
                    <a:pt x="88" y="798"/>
                  </a:lnTo>
                  <a:lnTo>
                    <a:pt x="108" y="822"/>
                  </a:lnTo>
                  <a:lnTo>
                    <a:pt x="126" y="842"/>
                  </a:lnTo>
                  <a:lnTo>
                    <a:pt x="142" y="860"/>
                  </a:lnTo>
                  <a:lnTo>
                    <a:pt x="156" y="872"/>
                  </a:lnTo>
                  <a:lnTo>
                    <a:pt x="174" y="884"/>
                  </a:lnTo>
                  <a:lnTo>
                    <a:pt x="192" y="896"/>
                  </a:lnTo>
                  <a:lnTo>
                    <a:pt x="240" y="926"/>
                  </a:lnTo>
                  <a:lnTo>
                    <a:pt x="240" y="926"/>
                  </a:lnTo>
                  <a:lnTo>
                    <a:pt x="258" y="936"/>
                  </a:lnTo>
                  <a:lnTo>
                    <a:pt x="274" y="948"/>
                  </a:lnTo>
                  <a:lnTo>
                    <a:pt x="304" y="976"/>
                  </a:lnTo>
                  <a:lnTo>
                    <a:pt x="332" y="1006"/>
                  </a:lnTo>
                  <a:lnTo>
                    <a:pt x="358" y="1038"/>
                  </a:lnTo>
                  <a:lnTo>
                    <a:pt x="384" y="1074"/>
                  </a:lnTo>
                  <a:lnTo>
                    <a:pt x="408" y="1110"/>
                  </a:lnTo>
                  <a:lnTo>
                    <a:pt x="458" y="1182"/>
                  </a:lnTo>
                  <a:lnTo>
                    <a:pt x="482" y="1218"/>
                  </a:lnTo>
                  <a:lnTo>
                    <a:pt x="508" y="1250"/>
                  </a:lnTo>
                  <a:lnTo>
                    <a:pt x="536" y="1282"/>
                  </a:lnTo>
                  <a:lnTo>
                    <a:pt x="564" y="1310"/>
                  </a:lnTo>
                  <a:lnTo>
                    <a:pt x="580" y="1322"/>
                  </a:lnTo>
                  <a:lnTo>
                    <a:pt x="596" y="1334"/>
                  </a:lnTo>
                  <a:lnTo>
                    <a:pt x="612" y="1344"/>
                  </a:lnTo>
                  <a:lnTo>
                    <a:pt x="628" y="1352"/>
                  </a:lnTo>
                  <a:lnTo>
                    <a:pt x="646" y="1360"/>
                  </a:lnTo>
                  <a:lnTo>
                    <a:pt x="666" y="1366"/>
                  </a:lnTo>
                  <a:lnTo>
                    <a:pt x="686" y="1372"/>
                  </a:lnTo>
                  <a:lnTo>
                    <a:pt x="706" y="1374"/>
                  </a:lnTo>
                  <a:lnTo>
                    <a:pt x="706" y="1374"/>
                  </a:lnTo>
                  <a:lnTo>
                    <a:pt x="732" y="1376"/>
                  </a:lnTo>
                  <a:lnTo>
                    <a:pt x="732" y="1376"/>
                  </a:lnTo>
                  <a:lnTo>
                    <a:pt x="738" y="1358"/>
                  </a:lnTo>
                  <a:lnTo>
                    <a:pt x="738" y="1358"/>
                  </a:lnTo>
                  <a:lnTo>
                    <a:pt x="740" y="1334"/>
                  </a:lnTo>
                  <a:lnTo>
                    <a:pt x="740" y="1310"/>
                  </a:lnTo>
                  <a:lnTo>
                    <a:pt x="736" y="1286"/>
                  </a:lnTo>
                  <a:lnTo>
                    <a:pt x="732" y="1262"/>
                  </a:lnTo>
                  <a:lnTo>
                    <a:pt x="728" y="1238"/>
                  </a:lnTo>
                  <a:lnTo>
                    <a:pt x="726" y="1214"/>
                  </a:lnTo>
                  <a:lnTo>
                    <a:pt x="726" y="1190"/>
                  </a:lnTo>
                  <a:lnTo>
                    <a:pt x="730" y="1166"/>
                  </a:lnTo>
                  <a:lnTo>
                    <a:pt x="730" y="1166"/>
                  </a:lnTo>
                  <a:lnTo>
                    <a:pt x="736" y="1146"/>
                  </a:lnTo>
                  <a:lnTo>
                    <a:pt x="746" y="1124"/>
                  </a:lnTo>
                  <a:lnTo>
                    <a:pt x="758" y="1106"/>
                  </a:lnTo>
                  <a:lnTo>
                    <a:pt x="772" y="1086"/>
                  </a:lnTo>
                  <a:lnTo>
                    <a:pt x="788" y="1068"/>
                  </a:lnTo>
                  <a:lnTo>
                    <a:pt x="804" y="1050"/>
                  </a:lnTo>
                  <a:lnTo>
                    <a:pt x="824" y="1034"/>
                  </a:lnTo>
                  <a:lnTo>
                    <a:pt x="844" y="1020"/>
                  </a:lnTo>
                  <a:lnTo>
                    <a:pt x="866" y="1004"/>
                  </a:lnTo>
                  <a:lnTo>
                    <a:pt x="888" y="992"/>
                  </a:lnTo>
                  <a:lnTo>
                    <a:pt x="910" y="980"/>
                  </a:lnTo>
                  <a:lnTo>
                    <a:pt x="932" y="968"/>
                  </a:lnTo>
                  <a:lnTo>
                    <a:pt x="976" y="952"/>
                  </a:lnTo>
                  <a:lnTo>
                    <a:pt x="998" y="946"/>
                  </a:lnTo>
                  <a:lnTo>
                    <a:pt x="1018" y="940"/>
                  </a:lnTo>
                  <a:lnTo>
                    <a:pt x="1018" y="940"/>
                  </a:lnTo>
                  <a:lnTo>
                    <a:pt x="1056" y="934"/>
                  </a:lnTo>
                  <a:lnTo>
                    <a:pt x="1096" y="930"/>
                  </a:lnTo>
                  <a:lnTo>
                    <a:pt x="1136" y="930"/>
                  </a:lnTo>
                  <a:lnTo>
                    <a:pt x="1174" y="932"/>
                  </a:lnTo>
                  <a:lnTo>
                    <a:pt x="1214" y="938"/>
                  </a:lnTo>
                  <a:lnTo>
                    <a:pt x="1252" y="948"/>
                  </a:lnTo>
                  <a:lnTo>
                    <a:pt x="1288" y="960"/>
                  </a:lnTo>
                  <a:lnTo>
                    <a:pt x="1324" y="974"/>
                  </a:lnTo>
                  <a:lnTo>
                    <a:pt x="1324" y="974"/>
                  </a:lnTo>
                  <a:lnTo>
                    <a:pt x="1370" y="994"/>
                  </a:lnTo>
                  <a:lnTo>
                    <a:pt x="1418" y="1010"/>
                  </a:lnTo>
                  <a:lnTo>
                    <a:pt x="1418" y="1010"/>
                  </a:lnTo>
                  <a:lnTo>
                    <a:pt x="1434" y="998"/>
                  </a:lnTo>
                  <a:lnTo>
                    <a:pt x="1448" y="986"/>
                  </a:lnTo>
                  <a:lnTo>
                    <a:pt x="1462" y="972"/>
                  </a:lnTo>
                  <a:lnTo>
                    <a:pt x="1472" y="956"/>
                  </a:lnTo>
                  <a:lnTo>
                    <a:pt x="1472" y="956"/>
                  </a:lnTo>
                  <a:close/>
                </a:path>
              </a:pathLst>
            </a:custGeom>
            <a:solidFill>
              <a:srgbClr val="FF9900"/>
            </a:solidFill>
            <a:ln w="25400">
              <a:solidFill>
                <a:srgbClr val="000000"/>
              </a:solidFill>
              <a:prstDash val="solid"/>
              <a:round/>
              <a:headEnd/>
              <a:tailEnd/>
            </a:ln>
            <a:effectLst/>
          </p:spPr>
          <p:txBody>
            <a:bodyPr/>
            <a:lstStyle/>
            <a:p>
              <a:endParaRPr lang="en-US"/>
            </a:p>
          </p:txBody>
        </p:sp>
        <p:sp>
          <p:nvSpPr>
            <p:cNvPr id="153631" name="Rectangle 31"/>
            <p:cNvSpPr>
              <a:spLocks noChangeArrowheads="1"/>
            </p:cNvSpPr>
            <p:nvPr/>
          </p:nvSpPr>
          <p:spPr bwMode="auto">
            <a:xfrm>
              <a:off x="1050" y="2426"/>
              <a:ext cx="694" cy="199"/>
            </a:xfrm>
            <a:prstGeom prst="rect">
              <a:avLst/>
            </a:prstGeom>
            <a:solidFill>
              <a:srgbClr val="FF9900"/>
            </a:solidFill>
            <a:ln w="9525">
              <a:noFill/>
              <a:miter lim="800000"/>
              <a:headEnd/>
              <a:tailEnd/>
            </a:ln>
            <a:effectLst/>
          </p:spPr>
          <p:txBody>
            <a:bodyPr wrap="none" lIns="0" tIns="0" rIns="0" bIns="0">
              <a:spAutoFit/>
            </a:bodyPr>
            <a:lstStyle/>
            <a:p>
              <a:pPr eaLnBrk="1" hangingPunct="1"/>
              <a:r>
                <a:rPr lang="en-US" sz="2000"/>
                <a:t>Publicity</a:t>
              </a:r>
            </a:p>
          </p:txBody>
        </p:sp>
      </p:grpSp>
      <p:grpSp>
        <p:nvGrpSpPr>
          <p:cNvPr id="153632" name="Group 32"/>
          <p:cNvGrpSpPr>
            <a:grpSpLocks/>
          </p:cNvGrpSpPr>
          <p:nvPr/>
        </p:nvGrpSpPr>
        <p:grpSpPr bwMode="auto">
          <a:xfrm>
            <a:off x="1422400" y="3686175"/>
            <a:ext cx="1876425" cy="2273300"/>
            <a:chOff x="156" y="2357"/>
            <a:chExt cx="1225" cy="1483"/>
          </a:xfrm>
        </p:grpSpPr>
        <p:sp>
          <p:nvSpPr>
            <p:cNvPr id="153633" name="Freeform 33"/>
            <p:cNvSpPr>
              <a:spLocks/>
            </p:cNvSpPr>
            <p:nvPr/>
          </p:nvSpPr>
          <p:spPr bwMode="auto">
            <a:xfrm>
              <a:off x="156" y="2357"/>
              <a:ext cx="1225" cy="1483"/>
            </a:xfrm>
            <a:custGeom>
              <a:avLst/>
              <a:gdLst/>
              <a:ahLst/>
              <a:cxnLst>
                <a:cxn ang="0">
                  <a:pos x="1214" y="434"/>
                </a:cxn>
                <a:cxn ang="0">
                  <a:pos x="1164" y="398"/>
                </a:cxn>
                <a:cxn ang="0">
                  <a:pos x="1110" y="336"/>
                </a:cxn>
                <a:cxn ang="0">
                  <a:pos x="1068" y="284"/>
                </a:cxn>
                <a:cxn ang="0">
                  <a:pos x="1006" y="234"/>
                </a:cxn>
                <a:cxn ang="0">
                  <a:pos x="954" y="230"/>
                </a:cxn>
                <a:cxn ang="0">
                  <a:pos x="844" y="194"/>
                </a:cxn>
                <a:cxn ang="0">
                  <a:pos x="742" y="164"/>
                </a:cxn>
                <a:cxn ang="0">
                  <a:pos x="686" y="156"/>
                </a:cxn>
                <a:cxn ang="0">
                  <a:pos x="590" y="156"/>
                </a:cxn>
                <a:cxn ang="0">
                  <a:pos x="560" y="166"/>
                </a:cxn>
                <a:cxn ang="0">
                  <a:pos x="532" y="194"/>
                </a:cxn>
                <a:cxn ang="0">
                  <a:pos x="502" y="238"/>
                </a:cxn>
                <a:cxn ang="0">
                  <a:pos x="448" y="284"/>
                </a:cxn>
                <a:cxn ang="0">
                  <a:pos x="404" y="304"/>
                </a:cxn>
                <a:cxn ang="0">
                  <a:pos x="358" y="312"/>
                </a:cxn>
                <a:cxn ang="0">
                  <a:pos x="312" y="308"/>
                </a:cxn>
                <a:cxn ang="0">
                  <a:pos x="264" y="290"/>
                </a:cxn>
                <a:cxn ang="0">
                  <a:pos x="218" y="260"/>
                </a:cxn>
                <a:cxn ang="0">
                  <a:pos x="176" y="208"/>
                </a:cxn>
                <a:cxn ang="0">
                  <a:pos x="152" y="136"/>
                </a:cxn>
                <a:cxn ang="0">
                  <a:pos x="136" y="68"/>
                </a:cxn>
                <a:cxn ang="0">
                  <a:pos x="114" y="22"/>
                </a:cxn>
                <a:cxn ang="0">
                  <a:pos x="90" y="2"/>
                </a:cxn>
                <a:cxn ang="0">
                  <a:pos x="54" y="6"/>
                </a:cxn>
                <a:cxn ang="0">
                  <a:pos x="38" y="18"/>
                </a:cxn>
                <a:cxn ang="0">
                  <a:pos x="24" y="54"/>
                </a:cxn>
                <a:cxn ang="0">
                  <a:pos x="16" y="120"/>
                </a:cxn>
                <a:cxn ang="0">
                  <a:pos x="0" y="154"/>
                </a:cxn>
                <a:cxn ang="0">
                  <a:pos x="0" y="1624"/>
                </a:cxn>
                <a:cxn ang="0">
                  <a:pos x="1560" y="1578"/>
                </a:cxn>
                <a:cxn ang="0">
                  <a:pos x="1580" y="1514"/>
                </a:cxn>
                <a:cxn ang="0">
                  <a:pos x="1578" y="1440"/>
                </a:cxn>
                <a:cxn ang="0">
                  <a:pos x="1556" y="1378"/>
                </a:cxn>
                <a:cxn ang="0">
                  <a:pos x="1512" y="1274"/>
                </a:cxn>
                <a:cxn ang="0">
                  <a:pos x="1506" y="1226"/>
                </a:cxn>
                <a:cxn ang="0">
                  <a:pos x="1510" y="1192"/>
                </a:cxn>
                <a:cxn ang="0">
                  <a:pos x="1550" y="1110"/>
                </a:cxn>
                <a:cxn ang="0">
                  <a:pos x="1584" y="1070"/>
                </a:cxn>
                <a:cxn ang="0">
                  <a:pos x="1630" y="1030"/>
                </a:cxn>
                <a:cxn ang="0">
                  <a:pos x="1650" y="1018"/>
                </a:cxn>
                <a:cxn ang="0">
                  <a:pos x="1714" y="978"/>
                </a:cxn>
                <a:cxn ang="0">
                  <a:pos x="1746" y="936"/>
                </a:cxn>
                <a:cxn ang="0">
                  <a:pos x="1728" y="912"/>
                </a:cxn>
                <a:cxn ang="0">
                  <a:pos x="1688" y="904"/>
                </a:cxn>
                <a:cxn ang="0">
                  <a:pos x="1634" y="882"/>
                </a:cxn>
                <a:cxn ang="0">
                  <a:pos x="1586" y="848"/>
                </a:cxn>
                <a:cxn ang="0">
                  <a:pos x="1504" y="756"/>
                </a:cxn>
                <a:cxn ang="0">
                  <a:pos x="1406" y="612"/>
                </a:cxn>
                <a:cxn ang="0">
                  <a:pos x="1326" y="514"/>
                </a:cxn>
                <a:cxn ang="0">
                  <a:pos x="1262" y="464"/>
                </a:cxn>
              </a:cxnLst>
              <a:rect l="0" t="0" r="r" b="b"/>
              <a:pathLst>
                <a:path w="1754" h="1624">
                  <a:moveTo>
                    <a:pt x="1262" y="464"/>
                  </a:moveTo>
                  <a:lnTo>
                    <a:pt x="1262" y="464"/>
                  </a:lnTo>
                  <a:lnTo>
                    <a:pt x="1214" y="434"/>
                  </a:lnTo>
                  <a:lnTo>
                    <a:pt x="1196" y="422"/>
                  </a:lnTo>
                  <a:lnTo>
                    <a:pt x="1178" y="410"/>
                  </a:lnTo>
                  <a:lnTo>
                    <a:pt x="1164" y="398"/>
                  </a:lnTo>
                  <a:lnTo>
                    <a:pt x="1148" y="380"/>
                  </a:lnTo>
                  <a:lnTo>
                    <a:pt x="1130" y="360"/>
                  </a:lnTo>
                  <a:lnTo>
                    <a:pt x="1110" y="336"/>
                  </a:lnTo>
                  <a:lnTo>
                    <a:pt x="1110" y="336"/>
                  </a:lnTo>
                  <a:lnTo>
                    <a:pt x="1090" y="310"/>
                  </a:lnTo>
                  <a:lnTo>
                    <a:pt x="1068" y="284"/>
                  </a:lnTo>
                  <a:lnTo>
                    <a:pt x="1022" y="232"/>
                  </a:lnTo>
                  <a:lnTo>
                    <a:pt x="1022" y="232"/>
                  </a:lnTo>
                  <a:lnTo>
                    <a:pt x="1006" y="234"/>
                  </a:lnTo>
                  <a:lnTo>
                    <a:pt x="988" y="234"/>
                  </a:lnTo>
                  <a:lnTo>
                    <a:pt x="970" y="234"/>
                  </a:lnTo>
                  <a:lnTo>
                    <a:pt x="954" y="230"/>
                  </a:lnTo>
                  <a:lnTo>
                    <a:pt x="918" y="222"/>
                  </a:lnTo>
                  <a:lnTo>
                    <a:pt x="882" y="208"/>
                  </a:lnTo>
                  <a:lnTo>
                    <a:pt x="844" y="194"/>
                  </a:lnTo>
                  <a:lnTo>
                    <a:pt x="806" y="180"/>
                  </a:lnTo>
                  <a:lnTo>
                    <a:pt x="764" y="168"/>
                  </a:lnTo>
                  <a:lnTo>
                    <a:pt x="742" y="164"/>
                  </a:lnTo>
                  <a:lnTo>
                    <a:pt x="720" y="160"/>
                  </a:lnTo>
                  <a:lnTo>
                    <a:pt x="720" y="160"/>
                  </a:lnTo>
                  <a:lnTo>
                    <a:pt x="686" y="156"/>
                  </a:lnTo>
                  <a:lnTo>
                    <a:pt x="646" y="154"/>
                  </a:lnTo>
                  <a:lnTo>
                    <a:pt x="606" y="154"/>
                  </a:lnTo>
                  <a:lnTo>
                    <a:pt x="590" y="156"/>
                  </a:lnTo>
                  <a:lnTo>
                    <a:pt x="576" y="160"/>
                  </a:lnTo>
                  <a:lnTo>
                    <a:pt x="576" y="160"/>
                  </a:lnTo>
                  <a:lnTo>
                    <a:pt x="560" y="166"/>
                  </a:lnTo>
                  <a:lnTo>
                    <a:pt x="548" y="174"/>
                  </a:lnTo>
                  <a:lnTo>
                    <a:pt x="540" y="184"/>
                  </a:lnTo>
                  <a:lnTo>
                    <a:pt x="532" y="194"/>
                  </a:lnTo>
                  <a:lnTo>
                    <a:pt x="520" y="214"/>
                  </a:lnTo>
                  <a:lnTo>
                    <a:pt x="512" y="226"/>
                  </a:lnTo>
                  <a:lnTo>
                    <a:pt x="502" y="238"/>
                  </a:lnTo>
                  <a:lnTo>
                    <a:pt x="502" y="238"/>
                  </a:lnTo>
                  <a:lnTo>
                    <a:pt x="476" y="264"/>
                  </a:lnTo>
                  <a:lnTo>
                    <a:pt x="448" y="284"/>
                  </a:lnTo>
                  <a:lnTo>
                    <a:pt x="434" y="292"/>
                  </a:lnTo>
                  <a:lnTo>
                    <a:pt x="418" y="298"/>
                  </a:lnTo>
                  <a:lnTo>
                    <a:pt x="404" y="304"/>
                  </a:lnTo>
                  <a:lnTo>
                    <a:pt x="388" y="308"/>
                  </a:lnTo>
                  <a:lnTo>
                    <a:pt x="374" y="310"/>
                  </a:lnTo>
                  <a:lnTo>
                    <a:pt x="358" y="312"/>
                  </a:lnTo>
                  <a:lnTo>
                    <a:pt x="342" y="312"/>
                  </a:lnTo>
                  <a:lnTo>
                    <a:pt x="326" y="310"/>
                  </a:lnTo>
                  <a:lnTo>
                    <a:pt x="312" y="308"/>
                  </a:lnTo>
                  <a:lnTo>
                    <a:pt x="296" y="304"/>
                  </a:lnTo>
                  <a:lnTo>
                    <a:pt x="280" y="298"/>
                  </a:lnTo>
                  <a:lnTo>
                    <a:pt x="264" y="290"/>
                  </a:lnTo>
                  <a:lnTo>
                    <a:pt x="264" y="290"/>
                  </a:lnTo>
                  <a:lnTo>
                    <a:pt x="238" y="274"/>
                  </a:lnTo>
                  <a:lnTo>
                    <a:pt x="218" y="260"/>
                  </a:lnTo>
                  <a:lnTo>
                    <a:pt x="202" y="244"/>
                  </a:lnTo>
                  <a:lnTo>
                    <a:pt x="188" y="226"/>
                  </a:lnTo>
                  <a:lnTo>
                    <a:pt x="176" y="208"/>
                  </a:lnTo>
                  <a:lnTo>
                    <a:pt x="168" y="186"/>
                  </a:lnTo>
                  <a:lnTo>
                    <a:pt x="160" y="162"/>
                  </a:lnTo>
                  <a:lnTo>
                    <a:pt x="152" y="136"/>
                  </a:lnTo>
                  <a:lnTo>
                    <a:pt x="152" y="136"/>
                  </a:lnTo>
                  <a:lnTo>
                    <a:pt x="142" y="94"/>
                  </a:lnTo>
                  <a:lnTo>
                    <a:pt x="136" y="68"/>
                  </a:lnTo>
                  <a:lnTo>
                    <a:pt x="126" y="42"/>
                  </a:lnTo>
                  <a:lnTo>
                    <a:pt x="120" y="32"/>
                  </a:lnTo>
                  <a:lnTo>
                    <a:pt x="114" y="22"/>
                  </a:lnTo>
                  <a:lnTo>
                    <a:pt x="108" y="12"/>
                  </a:lnTo>
                  <a:lnTo>
                    <a:pt x="98" y="6"/>
                  </a:lnTo>
                  <a:lnTo>
                    <a:pt x="90" y="2"/>
                  </a:lnTo>
                  <a:lnTo>
                    <a:pt x="78" y="0"/>
                  </a:lnTo>
                  <a:lnTo>
                    <a:pt x="68" y="2"/>
                  </a:lnTo>
                  <a:lnTo>
                    <a:pt x="54" y="6"/>
                  </a:lnTo>
                  <a:lnTo>
                    <a:pt x="54" y="6"/>
                  </a:lnTo>
                  <a:lnTo>
                    <a:pt x="46" y="10"/>
                  </a:lnTo>
                  <a:lnTo>
                    <a:pt x="38" y="18"/>
                  </a:lnTo>
                  <a:lnTo>
                    <a:pt x="34" y="24"/>
                  </a:lnTo>
                  <a:lnTo>
                    <a:pt x="28" y="34"/>
                  </a:lnTo>
                  <a:lnTo>
                    <a:pt x="24" y="54"/>
                  </a:lnTo>
                  <a:lnTo>
                    <a:pt x="20" y="76"/>
                  </a:lnTo>
                  <a:lnTo>
                    <a:pt x="18" y="98"/>
                  </a:lnTo>
                  <a:lnTo>
                    <a:pt x="16" y="120"/>
                  </a:lnTo>
                  <a:lnTo>
                    <a:pt x="10" y="138"/>
                  </a:lnTo>
                  <a:lnTo>
                    <a:pt x="6" y="148"/>
                  </a:lnTo>
                  <a:lnTo>
                    <a:pt x="0" y="154"/>
                  </a:lnTo>
                  <a:lnTo>
                    <a:pt x="0" y="154"/>
                  </a:lnTo>
                  <a:lnTo>
                    <a:pt x="0" y="154"/>
                  </a:lnTo>
                  <a:lnTo>
                    <a:pt x="0" y="1624"/>
                  </a:lnTo>
                  <a:lnTo>
                    <a:pt x="1542" y="1624"/>
                  </a:lnTo>
                  <a:lnTo>
                    <a:pt x="1542" y="1624"/>
                  </a:lnTo>
                  <a:lnTo>
                    <a:pt x="1560" y="1578"/>
                  </a:lnTo>
                  <a:lnTo>
                    <a:pt x="1568" y="1558"/>
                  </a:lnTo>
                  <a:lnTo>
                    <a:pt x="1576" y="1536"/>
                  </a:lnTo>
                  <a:lnTo>
                    <a:pt x="1580" y="1514"/>
                  </a:lnTo>
                  <a:lnTo>
                    <a:pt x="1582" y="1490"/>
                  </a:lnTo>
                  <a:lnTo>
                    <a:pt x="1582" y="1466"/>
                  </a:lnTo>
                  <a:lnTo>
                    <a:pt x="1578" y="1440"/>
                  </a:lnTo>
                  <a:lnTo>
                    <a:pt x="1578" y="1440"/>
                  </a:lnTo>
                  <a:lnTo>
                    <a:pt x="1568" y="1408"/>
                  </a:lnTo>
                  <a:lnTo>
                    <a:pt x="1556" y="1378"/>
                  </a:lnTo>
                  <a:lnTo>
                    <a:pt x="1530" y="1318"/>
                  </a:lnTo>
                  <a:lnTo>
                    <a:pt x="1518" y="1288"/>
                  </a:lnTo>
                  <a:lnTo>
                    <a:pt x="1512" y="1274"/>
                  </a:lnTo>
                  <a:lnTo>
                    <a:pt x="1510" y="1258"/>
                  </a:lnTo>
                  <a:lnTo>
                    <a:pt x="1506" y="1242"/>
                  </a:lnTo>
                  <a:lnTo>
                    <a:pt x="1506" y="1226"/>
                  </a:lnTo>
                  <a:lnTo>
                    <a:pt x="1508" y="1210"/>
                  </a:lnTo>
                  <a:lnTo>
                    <a:pt x="1510" y="1192"/>
                  </a:lnTo>
                  <a:lnTo>
                    <a:pt x="1510" y="1192"/>
                  </a:lnTo>
                  <a:lnTo>
                    <a:pt x="1520" y="1164"/>
                  </a:lnTo>
                  <a:lnTo>
                    <a:pt x="1532" y="1138"/>
                  </a:lnTo>
                  <a:lnTo>
                    <a:pt x="1550" y="1110"/>
                  </a:lnTo>
                  <a:lnTo>
                    <a:pt x="1568" y="1084"/>
                  </a:lnTo>
                  <a:lnTo>
                    <a:pt x="1568" y="1084"/>
                  </a:lnTo>
                  <a:lnTo>
                    <a:pt x="1584" y="1070"/>
                  </a:lnTo>
                  <a:lnTo>
                    <a:pt x="1598" y="1054"/>
                  </a:lnTo>
                  <a:lnTo>
                    <a:pt x="1614" y="1042"/>
                  </a:lnTo>
                  <a:lnTo>
                    <a:pt x="1630" y="1030"/>
                  </a:lnTo>
                  <a:lnTo>
                    <a:pt x="1630" y="1030"/>
                  </a:lnTo>
                  <a:lnTo>
                    <a:pt x="1650" y="1018"/>
                  </a:lnTo>
                  <a:lnTo>
                    <a:pt x="1650" y="1018"/>
                  </a:lnTo>
                  <a:lnTo>
                    <a:pt x="1684" y="998"/>
                  </a:lnTo>
                  <a:lnTo>
                    <a:pt x="1700" y="988"/>
                  </a:lnTo>
                  <a:lnTo>
                    <a:pt x="1714" y="978"/>
                  </a:lnTo>
                  <a:lnTo>
                    <a:pt x="1726" y="966"/>
                  </a:lnTo>
                  <a:lnTo>
                    <a:pt x="1738" y="952"/>
                  </a:lnTo>
                  <a:lnTo>
                    <a:pt x="1746" y="936"/>
                  </a:lnTo>
                  <a:lnTo>
                    <a:pt x="1754" y="914"/>
                  </a:lnTo>
                  <a:lnTo>
                    <a:pt x="1754" y="914"/>
                  </a:lnTo>
                  <a:lnTo>
                    <a:pt x="1728" y="912"/>
                  </a:lnTo>
                  <a:lnTo>
                    <a:pt x="1728" y="912"/>
                  </a:lnTo>
                  <a:lnTo>
                    <a:pt x="1708" y="910"/>
                  </a:lnTo>
                  <a:lnTo>
                    <a:pt x="1688" y="904"/>
                  </a:lnTo>
                  <a:lnTo>
                    <a:pt x="1668" y="898"/>
                  </a:lnTo>
                  <a:lnTo>
                    <a:pt x="1650" y="890"/>
                  </a:lnTo>
                  <a:lnTo>
                    <a:pt x="1634" y="882"/>
                  </a:lnTo>
                  <a:lnTo>
                    <a:pt x="1618" y="872"/>
                  </a:lnTo>
                  <a:lnTo>
                    <a:pt x="1602" y="860"/>
                  </a:lnTo>
                  <a:lnTo>
                    <a:pt x="1586" y="848"/>
                  </a:lnTo>
                  <a:lnTo>
                    <a:pt x="1558" y="820"/>
                  </a:lnTo>
                  <a:lnTo>
                    <a:pt x="1530" y="788"/>
                  </a:lnTo>
                  <a:lnTo>
                    <a:pt x="1504" y="756"/>
                  </a:lnTo>
                  <a:lnTo>
                    <a:pt x="1480" y="720"/>
                  </a:lnTo>
                  <a:lnTo>
                    <a:pt x="1430" y="648"/>
                  </a:lnTo>
                  <a:lnTo>
                    <a:pt x="1406" y="612"/>
                  </a:lnTo>
                  <a:lnTo>
                    <a:pt x="1380" y="576"/>
                  </a:lnTo>
                  <a:lnTo>
                    <a:pt x="1354" y="544"/>
                  </a:lnTo>
                  <a:lnTo>
                    <a:pt x="1326" y="514"/>
                  </a:lnTo>
                  <a:lnTo>
                    <a:pt x="1296" y="486"/>
                  </a:lnTo>
                  <a:lnTo>
                    <a:pt x="1280" y="474"/>
                  </a:lnTo>
                  <a:lnTo>
                    <a:pt x="1262" y="464"/>
                  </a:lnTo>
                  <a:lnTo>
                    <a:pt x="1262" y="464"/>
                  </a:lnTo>
                  <a:close/>
                </a:path>
              </a:pathLst>
            </a:custGeom>
            <a:solidFill>
              <a:srgbClr val="FFCC00"/>
            </a:solidFill>
            <a:ln w="25400">
              <a:solidFill>
                <a:srgbClr val="000000"/>
              </a:solidFill>
              <a:prstDash val="solid"/>
              <a:round/>
              <a:headEnd/>
              <a:tailEnd/>
            </a:ln>
            <a:effectLst/>
          </p:spPr>
          <p:txBody>
            <a:bodyPr/>
            <a:lstStyle/>
            <a:p>
              <a:endParaRPr lang="en-US"/>
            </a:p>
          </p:txBody>
        </p:sp>
        <p:sp>
          <p:nvSpPr>
            <p:cNvPr id="153634" name="Rectangle 34"/>
            <p:cNvSpPr>
              <a:spLocks noChangeArrowheads="1"/>
            </p:cNvSpPr>
            <p:nvPr/>
          </p:nvSpPr>
          <p:spPr bwMode="auto">
            <a:xfrm>
              <a:off x="190" y="3071"/>
              <a:ext cx="902" cy="397"/>
            </a:xfrm>
            <a:prstGeom prst="rect">
              <a:avLst/>
            </a:prstGeom>
            <a:solidFill>
              <a:srgbClr val="FFCC00"/>
            </a:solidFill>
            <a:ln w="9525">
              <a:noFill/>
              <a:miter lim="800000"/>
              <a:headEnd/>
              <a:tailEnd/>
            </a:ln>
            <a:effectLst/>
          </p:spPr>
          <p:txBody>
            <a:bodyPr wrap="none" lIns="0" tIns="0" rIns="0" bIns="0">
              <a:spAutoFit/>
            </a:bodyPr>
            <a:lstStyle/>
            <a:p>
              <a:r>
                <a:rPr lang="en-US" sz="2000"/>
                <a:t>Interactive</a:t>
              </a:r>
            </a:p>
            <a:p>
              <a:r>
                <a:rPr lang="en-US" sz="2000"/>
                <a:t>marketing</a:t>
              </a:r>
            </a:p>
          </p:txBody>
        </p:sp>
      </p:grpSp>
      <p:grpSp>
        <p:nvGrpSpPr>
          <p:cNvPr id="153635" name="Group 35"/>
          <p:cNvGrpSpPr>
            <a:grpSpLocks/>
          </p:cNvGrpSpPr>
          <p:nvPr/>
        </p:nvGrpSpPr>
        <p:grpSpPr bwMode="auto">
          <a:xfrm>
            <a:off x="5334000" y="2209800"/>
            <a:ext cx="1944688" cy="2736850"/>
            <a:chOff x="2708" y="1394"/>
            <a:chExt cx="1269" cy="1785"/>
          </a:xfrm>
        </p:grpSpPr>
        <p:sp>
          <p:nvSpPr>
            <p:cNvPr id="153636" name="Freeform 36"/>
            <p:cNvSpPr>
              <a:spLocks/>
            </p:cNvSpPr>
            <p:nvPr/>
          </p:nvSpPr>
          <p:spPr bwMode="auto">
            <a:xfrm>
              <a:off x="2708" y="1394"/>
              <a:ext cx="1269" cy="1785"/>
            </a:xfrm>
            <a:custGeom>
              <a:avLst/>
              <a:gdLst/>
              <a:ahLst/>
              <a:cxnLst>
                <a:cxn ang="0">
                  <a:pos x="1542" y="92"/>
                </a:cxn>
                <a:cxn ang="0">
                  <a:pos x="1418" y="70"/>
                </a:cxn>
                <a:cxn ang="0">
                  <a:pos x="1310" y="98"/>
                </a:cxn>
                <a:cxn ang="0">
                  <a:pos x="1276" y="134"/>
                </a:cxn>
                <a:cxn ang="0">
                  <a:pos x="1278" y="170"/>
                </a:cxn>
                <a:cxn ang="0">
                  <a:pos x="1326" y="240"/>
                </a:cxn>
                <a:cxn ang="0">
                  <a:pos x="1330" y="286"/>
                </a:cxn>
                <a:cxn ang="0">
                  <a:pos x="1304" y="340"/>
                </a:cxn>
                <a:cxn ang="0">
                  <a:pos x="1258" y="364"/>
                </a:cxn>
                <a:cxn ang="0">
                  <a:pos x="1172" y="350"/>
                </a:cxn>
                <a:cxn ang="0">
                  <a:pos x="1128" y="312"/>
                </a:cxn>
                <a:cxn ang="0">
                  <a:pos x="1098" y="206"/>
                </a:cxn>
                <a:cxn ang="0">
                  <a:pos x="1060" y="148"/>
                </a:cxn>
                <a:cxn ang="0">
                  <a:pos x="998" y="116"/>
                </a:cxn>
                <a:cxn ang="0">
                  <a:pos x="866" y="126"/>
                </a:cxn>
                <a:cxn ang="0">
                  <a:pos x="688" y="178"/>
                </a:cxn>
                <a:cxn ang="0">
                  <a:pos x="536" y="180"/>
                </a:cxn>
                <a:cxn ang="0">
                  <a:pos x="410" y="148"/>
                </a:cxn>
                <a:cxn ang="0">
                  <a:pos x="304" y="78"/>
                </a:cxn>
                <a:cxn ang="0">
                  <a:pos x="226" y="74"/>
                </a:cxn>
                <a:cxn ang="0">
                  <a:pos x="154" y="154"/>
                </a:cxn>
                <a:cxn ang="0">
                  <a:pos x="146" y="226"/>
                </a:cxn>
                <a:cxn ang="0">
                  <a:pos x="180" y="436"/>
                </a:cxn>
                <a:cxn ang="0">
                  <a:pos x="230" y="532"/>
                </a:cxn>
                <a:cxn ang="0">
                  <a:pos x="276" y="630"/>
                </a:cxn>
                <a:cxn ang="0">
                  <a:pos x="316" y="820"/>
                </a:cxn>
                <a:cxn ang="0">
                  <a:pos x="302" y="896"/>
                </a:cxn>
                <a:cxn ang="0">
                  <a:pos x="248" y="956"/>
                </a:cxn>
                <a:cxn ang="0">
                  <a:pos x="124" y="1048"/>
                </a:cxn>
                <a:cxn ang="0">
                  <a:pos x="42" y="1178"/>
                </a:cxn>
                <a:cxn ang="0">
                  <a:pos x="2" y="1308"/>
                </a:cxn>
                <a:cxn ang="0">
                  <a:pos x="24" y="1436"/>
                </a:cxn>
                <a:cxn ang="0">
                  <a:pos x="80" y="1532"/>
                </a:cxn>
                <a:cxn ang="0">
                  <a:pos x="102" y="1620"/>
                </a:cxn>
                <a:cxn ang="0">
                  <a:pos x="142" y="1688"/>
                </a:cxn>
                <a:cxn ang="0">
                  <a:pos x="194" y="1722"/>
                </a:cxn>
                <a:cxn ang="0">
                  <a:pos x="300" y="1752"/>
                </a:cxn>
                <a:cxn ang="0">
                  <a:pos x="360" y="1838"/>
                </a:cxn>
                <a:cxn ang="0">
                  <a:pos x="434" y="1866"/>
                </a:cxn>
                <a:cxn ang="0">
                  <a:pos x="536" y="1866"/>
                </a:cxn>
                <a:cxn ang="0">
                  <a:pos x="722" y="1926"/>
                </a:cxn>
                <a:cxn ang="0">
                  <a:pos x="876" y="1954"/>
                </a:cxn>
                <a:cxn ang="0">
                  <a:pos x="968" y="1936"/>
                </a:cxn>
                <a:cxn ang="0">
                  <a:pos x="1000" y="1894"/>
                </a:cxn>
                <a:cxn ang="0">
                  <a:pos x="994" y="1844"/>
                </a:cxn>
                <a:cxn ang="0">
                  <a:pos x="932" y="1772"/>
                </a:cxn>
                <a:cxn ang="0">
                  <a:pos x="880" y="1686"/>
                </a:cxn>
                <a:cxn ang="0">
                  <a:pos x="884" y="1634"/>
                </a:cxn>
                <a:cxn ang="0">
                  <a:pos x="926" y="1604"/>
                </a:cxn>
                <a:cxn ang="0">
                  <a:pos x="994" y="1626"/>
                </a:cxn>
                <a:cxn ang="0">
                  <a:pos x="1088" y="1726"/>
                </a:cxn>
                <a:cxn ang="0">
                  <a:pos x="1202" y="1832"/>
                </a:cxn>
                <a:cxn ang="0">
                  <a:pos x="1274" y="1856"/>
                </a:cxn>
                <a:cxn ang="0">
                  <a:pos x="1362" y="1828"/>
                </a:cxn>
                <a:cxn ang="0">
                  <a:pos x="1482" y="1768"/>
                </a:cxn>
                <a:cxn ang="0">
                  <a:pos x="1606" y="1754"/>
                </a:cxn>
                <a:cxn ang="0">
                  <a:pos x="1706" y="1784"/>
                </a:cxn>
                <a:cxn ang="0">
                  <a:pos x="1818" y="0"/>
                </a:cxn>
                <a:cxn ang="0">
                  <a:pos x="1698" y="80"/>
                </a:cxn>
                <a:cxn ang="0">
                  <a:pos x="1618" y="102"/>
                </a:cxn>
              </a:cxnLst>
              <a:rect l="0" t="0" r="r" b="b"/>
              <a:pathLst>
                <a:path w="1818" h="1954">
                  <a:moveTo>
                    <a:pt x="1618" y="102"/>
                  </a:moveTo>
                  <a:lnTo>
                    <a:pt x="1618" y="102"/>
                  </a:lnTo>
                  <a:lnTo>
                    <a:pt x="1592" y="102"/>
                  </a:lnTo>
                  <a:lnTo>
                    <a:pt x="1568" y="98"/>
                  </a:lnTo>
                  <a:lnTo>
                    <a:pt x="1542" y="92"/>
                  </a:lnTo>
                  <a:lnTo>
                    <a:pt x="1518" y="86"/>
                  </a:lnTo>
                  <a:lnTo>
                    <a:pt x="1494" y="78"/>
                  </a:lnTo>
                  <a:lnTo>
                    <a:pt x="1468" y="74"/>
                  </a:lnTo>
                  <a:lnTo>
                    <a:pt x="1444" y="70"/>
                  </a:lnTo>
                  <a:lnTo>
                    <a:pt x="1418" y="70"/>
                  </a:lnTo>
                  <a:lnTo>
                    <a:pt x="1418" y="70"/>
                  </a:lnTo>
                  <a:lnTo>
                    <a:pt x="1378" y="76"/>
                  </a:lnTo>
                  <a:lnTo>
                    <a:pt x="1354" y="80"/>
                  </a:lnTo>
                  <a:lnTo>
                    <a:pt x="1332" y="88"/>
                  </a:lnTo>
                  <a:lnTo>
                    <a:pt x="1310" y="98"/>
                  </a:lnTo>
                  <a:lnTo>
                    <a:pt x="1300" y="104"/>
                  </a:lnTo>
                  <a:lnTo>
                    <a:pt x="1292" y="110"/>
                  </a:lnTo>
                  <a:lnTo>
                    <a:pt x="1284" y="116"/>
                  </a:lnTo>
                  <a:lnTo>
                    <a:pt x="1278" y="124"/>
                  </a:lnTo>
                  <a:lnTo>
                    <a:pt x="1276" y="134"/>
                  </a:lnTo>
                  <a:lnTo>
                    <a:pt x="1274" y="142"/>
                  </a:lnTo>
                  <a:lnTo>
                    <a:pt x="1274" y="142"/>
                  </a:lnTo>
                  <a:lnTo>
                    <a:pt x="1274" y="152"/>
                  </a:lnTo>
                  <a:lnTo>
                    <a:pt x="1276" y="162"/>
                  </a:lnTo>
                  <a:lnTo>
                    <a:pt x="1278" y="170"/>
                  </a:lnTo>
                  <a:lnTo>
                    <a:pt x="1282" y="178"/>
                  </a:lnTo>
                  <a:lnTo>
                    <a:pt x="1294" y="192"/>
                  </a:lnTo>
                  <a:lnTo>
                    <a:pt x="1306" y="206"/>
                  </a:lnTo>
                  <a:lnTo>
                    <a:pt x="1318" y="222"/>
                  </a:lnTo>
                  <a:lnTo>
                    <a:pt x="1326" y="240"/>
                  </a:lnTo>
                  <a:lnTo>
                    <a:pt x="1330" y="250"/>
                  </a:lnTo>
                  <a:lnTo>
                    <a:pt x="1332" y="262"/>
                  </a:lnTo>
                  <a:lnTo>
                    <a:pt x="1332" y="272"/>
                  </a:lnTo>
                  <a:lnTo>
                    <a:pt x="1330" y="286"/>
                  </a:lnTo>
                  <a:lnTo>
                    <a:pt x="1330" y="286"/>
                  </a:lnTo>
                  <a:lnTo>
                    <a:pt x="1328" y="300"/>
                  </a:lnTo>
                  <a:lnTo>
                    <a:pt x="1322" y="312"/>
                  </a:lnTo>
                  <a:lnTo>
                    <a:pt x="1318" y="322"/>
                  </a:lnTo>
                  <a:lnTo>
                    <a:pt x="1312" y="332"/>
                  </a:lnTo>
                  <a:lnTo>
                    <a:pt x="1304" y="340"/>
                  </a:lnTo>
                  <a:lnTo>
                    <a:pt x="1296" y="348"/>
                  </a:lnTo>
                  <a:lnTo>
                    <a:pt x="1288" y="354"/>
                  </a:lnTo>
                  <a:lnTo>
                    <a:pt x="1278" y="358"/>
                  </a:lnTo>
                  <a:lnTo>
                    <a:pt x="1268" y="362"/>
                  </a:lnTo>
                  <a:lnTo>
                    <a:pt x="1258" y="364"/>
                  </a:lnTo>
                  <a:lnTo>
                    <a:pt x="1234" y="366"/>
                  </a:lnTo>
                  <a:lnTo>
                    <a:pt x="1210" y="364"/>
                  </a:lnTo>
                  <a:lnTo>
                    <a:pt x="1186" y="356"/>
                  </a:lnTo>
                  <a:lnTo>
                    <a:pt x="1186" y="356"/>
                  </a:lnTo>
                  <a:lnTo>
                    <a:pt x="1172" y="350"/>
                  </a:lnTo>
                  <a:lnTo>
                    <a:pt x="1158" y="344"/>
                  </a:lnTo>
                  <a:lnTo>
                    <a:pt x="1148" y="336"/>
                  </a:lnTo>
                  <a:lnTo>
                    <a:pt x="1140" y="330"/>
                  </a:lnTo>
                  <a:lnTo>
                    <a:pt x="1134" y="322"/>
                  </a:lnTo>
                  <a:lnTo>
                    <a:pt x="1128" y="312"/>
                  </a:lnTo>
                  <a:lnTo>
                    <a:pt x="1120" y="294"/>
                  </a:lnTo>
                  <a:lnTo>
                    <a:pt x="1116" y="274"/>
                  </a:lnTo>
                  <a:lnTo>
                    <a:pt x="1112" y="252"/>
                  </a:lnTo>
                  <a:lnTo>
                    <a:pt x="1106" y="230"/>
                  </a:lnTo>
                  <a:lnTo>
                    <a:pt x="1098" y="206"/>
                  </a:lnTo>
                  <a:lnTo>
                    <a:pt x="1098" y="206"/>
                  </a:lnTo>
                  <a:lnTo>
                    <a:pt x="1090" y="188"/>
                  </a:lnTo>
                  <a:lnTo>
                    <a:pt x="1080" y="174"/>
                  </a:lnTo>
                  <a:lnTo>
                    <a:pt x="1070" y="160"/>
                  </a:lnTo>
                  <a:lnTo>
                    <a:pt x="1060" y="148"/>
                  </a:lnTo>
                  <a:lnTo>
                    <a:pt x="1048" y="140"/>
                  </a:lnTo>
                  <a:lnTo>
                    <a:pt x="1038" y="132"/>
                  </a:lnTo>
                  <a:lnTo>
                    <a:pt x="1024" y="124"/>
                  </a:lnTo>
                  <a:lnTo>
                    <a:pt x="1012" y="120"/>
                  </a:lnTo>
                  <a:lnTo>
                    <a:pt x="998" y="116"/>
                  </a:lnTo>
                  <a:lnTo>
                    <a:pt x="986" y="114"/>
                  </a:lnTo>
                  <a:lnTo>
                    <a:pt x="956" y="112"/>
                  </a:lnTo>
                  <a:lnTo>
                    <a:pt x="928" y="114"/>
                  </a:lnTo>
                  <a:lnTo>
                    <a:pt x="896" y="118"/>
                  </a:lnTo>
                  <a:lnTo>
                    <a:pt x="866" y="126"/>
                  </a:lnTo>
                  <a:lnTo>
                    <a:pt x="834" y="136"/>
                  </a:lnTo>
                  <a:lnTo>
                    <a:pt x="774" y="156"/>
                  </a:lnTo>
                  <a:lnTo>
                    <a:pt x="744" y="166"/>
                  </a:lnTo>
                  <a:lnTo>
                    <a:pt x="714" y="174"/>
                  </a:lnTo>
                  <a:lnTo>
                    <a:pt x="688" y="178"/>
                  </a:lnTo>
                  <a:lnTo>
                    <a:pt x="662" y="182"/>
                  </a:lnTo>
                  <a:lnTo>
                    <a:pt x="662" y="182"/>
                  </a:lnTo>
                  <a:lnTo>
                    <a:pt x="594" y="184"/>
                  </a:lnTo>
                  <a:lnTo>
                    <a:pt x="564" y="182"/>
                  </a:lnTo>
                  <a:lnTo>
                    <a:pt x="536" y="180"/>
                  </a:lnTo>
                  <a:lnTo>
                    <a:pt x="508" y="176"/>
                  </a:lnTo>
                  <a:lnTo>
                    <a:pt x="482" y="172"/>
                  </a:lnTo>
                  <a:lnTo>
                    <a:pt x="456" y="166"/>
                  </a:lnTo>
                  <a:lnTo>
                    <a:pt x="432" y="158"/>
                  </a:lnTo>
                  <a:lnTo>
                    <a:pt x="410" y="148"/>
                  </a:lnTo>
                  <a:lnTo>
                    <a:pt x="388" y="138"/>
                  </a:lnTo>
                  <a:lnTo>
                    <a:pt x="366" y="126"/>
                  </a:lnTo>
                  <a:lnTo>
                    <a:pt x="344" y="112"/>
                  </a:lnTo>
                  <a:lnTo>
                    <a:pt x="324" y="96"/>
                  </a:lnTo>
                  <a:lnTo>
                    <a:pt x="304" y="78"/>
                  </a:lnTo>
                  <a:lnTo>
                    <a:pt x="282" y="58"/>
                  </a:lnTo>
                  <a:lnTo>
                    <a:pt x="262" y="36"/>
                  </a:lnTo>
                  <a:lnTo>
                    <a:pt x="262" y="36"/>
                  </a:lnTo>
                  <a:lnTo>
                    <a:pt x="244" y="56"/>
                  </a:lnTo>
                  <a:lnTo>
                    <a:pt x="226" y="74"/>
                  </a:lnTo>
                  <a:lnTo>
                    <a:pt x="188" y="106"/>
                  </a:lnTo>
                  <a:lnTo>
                    <a:pt x="174" y="122"/>
                  </a:lnTo>
                  <a:lnTo>
                    <a:pt x="166" y="132"/>
                  </a:lnTo>
                  <a:lnTo>
                    <a:pt x="160" y="144"/>
                  </a:lnTo>
                  <a:lnTo>
                    <a:pt x="154" y="154"/>
                  </a:lnTo>
                  <a:lnTo>
                    <a:pt x="150" y="168"/>
                  </a:lnTo>
                  <a:lnTo>
                    <a:pt x="148" y="182"/>
                  </a:lnTo>
                  <a:lnTo>
                    <a:pt x="146" y="198"/>
                  </a:lnTo>
                  <a:lnTo>
                    <a:pt x="146" y="198"/>
                  </a:lnTo>
                  <a:lnTo>
                    <a:pt x="146" y="226"/>
                  </a:lnTo>
                  <a:lnTo>
                    <a:pt x="146" y="256"/>
                  </a:lnTo>
                  <a:lnTo>
                    <a:pt x="148" y="288"/>
                  </a:lnTo>
                  <a:lnTo>
                    <a:pt x="154" y="318"/>
                  </a:lnTo>
                  <a:lnTo>
                    <a:pt x="164" y="380"/>
                  </a:lnTo>
                  <a:lnTo>
                    <a:pt x="180" y="436"/>
                  </a:lnTo>
                  <a:lnTo>
                    <a:pt x="180" y="436"/>
                  </a:lnTo>
                  <a:lnTo>
                    <a:pt x="190" y="464"/>
                  </a:lnTo>
                  <a:lnTo>
                    <a:pt x="202" y="488"/>
                  </a:lnTo>
                  <a:lnTo>
                    <a:pt x="216" y="510"/>
                  </a:lnTo>
                  <a:lnTo>
                    <a:pt x="230" y="532"/>
                  </a:lnTo>
                  <a:lnTo>
                    <a:pt x="244" y="554"/>
                  </a:lnTo>
                  <a:lnTo>
                    <a:pt x="256" y="576"/>
                  </a:lnTo>
                  <a:lnTo>
                    <a:pt x="268" y="602"/>
                  </a:lnTo>
                  <a:lnTo>
                    <a:pt x="276" y="630"/>
                  </a:lnTo>
                  <a:lnTo>
                    <a:pt x="276" y="630"/>
                  </a:lnTo>
                  <a:lnTo>
                    <a:pt x="290" y="688"/>
                  </a:lnTo>
                  <a:lnTo>
                    <a:pt x="298" y="720"/>
                  </a:lnTo>
                  <a:lnTo>
                    <a:pt x="306" y="754"/>
                  </a:lnTo>
                  <a:lnTo>
                    <a:pt x="312" y="788"/>
                  </a:lnTo>
                  <a:lnTo>
                    <a:pt x="316" y="820"/>
                  </a:lnTo>
                  <a:lnTo>
                    <a:pt x="314" y="852"/>
                  </a:lnTo>
                  <a:lnTo>
                    <a:pt x="312" y="866"/>
                  </a:lnTo>
                  <a:lnTo>
                    <a:pt x="308" y="880"/>
                  </a:lnTo>
                  <a:lnTo>
                    <a:pt x="308" y="880"/>
                  </a:lnTo>
                  <a:lnTo>
                    <a:pt x="302" y="896"/>
                  </a:lnTo>
                  <a:lnTo>
                    <a:pt x="294" y="910"/>
                  </a:lnTo>
                  <a:lnTo>
                    <a:pt x="284" y="922"/>
                  </a:lnTo>
                  <a:lnTo>
                    <a:pt x="274" y="934"/>
                  </a:lnTo>
                  <a:lnTo>
                    <a:pt x="262" y="946"/>
                  </a:lnTo>
                  <a:lnTo>
                    <a:pt x="248" y="956"/>
                  </a:lnTo>
                  <a:lnTo>
                    <a:pt x="220" y="976"/>
                  </a:lnTo>
                  <a:lnTo>
                    <a:pt x="192" y="994"/>
                  </a:lnTo>
                  <a:lnTo>
                    <a:pt x="162" y="1014"/>
                  </a:lnTo>
                  <a:lnTo>
                    <a:pt x="136" y="1036"/>
                  </a:lnTo>
                  <a:lnTo>
                    <a:pt x="124" y="1048"/>
                  </a:lnTo>
                  <a:lnTo>
                    <a:pt x="114" y="1062"/>
                  </a:lnTo>
                  <a:lnTo>
                    <a:pt x="114" y="1062"/>
                  </a:lnTo>
                  <a:lnTo>
                    <a:pt x="84" y="1106"/>
                  </a:lnTo>
                  <a:lnTo>
                    <a:pt x="56" y="1154"/>
                  </a:lnTo>
                  <a:lnTo>
                    <a:pt x="42" y="1178"/>
                  </a:lnTo>
                  <a:lnTo>
                    <a:pt x="30" y="1204"/>
                  </a:lnTo>
                  <a:lnTo>
                    <a:pt x="20" y="1230"/>
                  </a:lnTo>
                  <a:lnTo>
                    <a:pt x="12" y="1256"/>
                  </a:lnTo>
                  <a:lnTo>
                    <a:pt x="6" y="1282"/>
                  </a:lnTo>
                  <a:lnTo>
                    <a:pt x="2" y="1308"/>
                  </a:lnTo>
                  <a:lnTo>
                    <a:pt x="0" y="1334"/>
                  </a:lnTo>
                  <a:lnTo>
                    <a:pt x="2" y="1360"/>
                  </a:lnTo>
                  <a:lnTo>
                    <a:pt x="6" y="1386"/>
                  </a:lnTo>
                  <a:lnTo>
                    <a:pt x="14" y="1412"/>
                  </a:lnTo>
                  <a:lnTo>
                    <a:pt x="24" y="1436"/>
                  </a:lnTo>
                  <a:lnTo>
                    <a:pt x="40" y="1462"/>
                  </a:lnTo>
                  <a:lnTo>
                    <a:pt x="40" y="1462"/>
                  </a:lnTo>
                  <a:lnTo>
                    <a:pt x="58" y="1490"/>
                  </a:lnTo>
                  <a:lnTo>
                    <a:pt x="70" y="1512"/>
                  </a:lnTo>
                  <a:lnTo>
                    <a:pt x="80" y="1532"/>
                  </a:lnTo>
                  <a:lnTo>
                    <a:pt x="88" y="1556"/>
                  </a:lnTo>
                  <a:lnTo>
                    <a:pt x="88" y="1556"/>
                  </a:lnTo>
                  <a:lnTo>
                    <a:pt x="94" y="1582"/>
                  </a:lnTo>
                  <a:lnTo>
                    <a:pt x="98" y="1608"/>
                  </a:lnTo>
                  <a:lnTo>
                    <a:pt x="102" y="1620"/>
                  </a:lnTo>
                  <a:lnTo>
                    <a:pt x="106" y="1632"/>
                  </a:lnTo>
                  <a:lnTo>
                    <a:pt x="112" y="1646"/>
                  </a:lnTo>
                  <a:lnTo>
                    <a:pt x="122" y="1662"/>
                  </a:lnTo>
                  <a:lnTo>
                    <a:pt x="122" y="1662"/>
                  </a:lnTo>
                  <a:lnTo>
                    <a:pt x="142" y="1688"/>
                  </a:lnTo>
                  <a:lnTo>
                    <a:pt x="152" y="1698"/>
                  </a:lnTo>
                  <a:lnTo>
                    <a:pt x="160" y="1706"/>
                  </a:lnTo>
                  <a:lnTo>
                    <a:pt x="168" y="1712"/>
                  </a:lnTo>
                  <a:lnTo>
                    <a:pt x="178" y="1716"/>
                  </a:lnTo>
                  <a:lnTo>
                    <a:pt x="194" y="1722"/>
                  </a:lnTo>
                  <a:lnTo>
                    <a:pt x="232" y="1728"/>
                  </a:lnTo>
                  <a:lnTo>
                    <a:pt x="256" y="1732"/>
                  </a:lnTo>
                  <a:lnTo>
                    <a:pt x="282" y="1742"/>
                  </a:lnTo>
                  <a:lnTo>
                    <a:pt x="282" y="1742"/>
                  </a:lnTo>
                  <a:lnTo>
                    <a:pt x="300" y="1752"/>
                  </a:lnTo>
                  <a:lnTo>
                    <a:pt x="318" y="1764"/>
                  </a:lnTo>
                  <a:lnTo>
                    <a:pt x="332" y="1780"/>
                  </a:lnTo>
                  <a:lnTo>
                    <a:pt x="342" y="1798"/>
                  </a:lnTo>
                  <a:lnTo>
                    <a:pt x="352" y="1816"/>
                  </a:lnTo>
                  <a:lnTo>
                    <a:pt x="360" y="1838"/>
                  </a:lnTo>
                  <a:lnTo>
                    <a:pt x="364" y="1860"/>
                  </a:lnTo>
                  <a:lnTo>
                    <a:pt x="366" y="1882"/>
                  </a:lnTo>
                  <a:lnTo>
                    <a:pt x="366" y="1882"/>
                  </a:lnTo>
                  <a:lnTo>
                    <a:pt x="400" y="1874"/>
                  </a:lnTo>
                  <a:lnTo>
                    <a:pt x="434" y="1866"/>
                  </a:lnTo>
                  <a:lnTo>
                    <a:pt x="470" y="1862"/>
                  </a:lnTo>
                  <a:lnTo>
                    <a:pt x="488" y="1860"/>
                  </a:lnTo>
                  <a:lnTo>
                    <a:pt x="506" y="1862"/>
                  </a:lnTo>
                  <a:lnTo>
                    <a:pt x="506" y="1862"/>
                  </a:lnTo>
                  <a:lnTo>
                    <a:pt x="536" y="1866"/>
                  </a:lnTo>
                  <a:lnTo>
                    <a:pt x="568" y="1874"/>
                  </a:lnTo>
                  <a:lnTo>
                    <a:pt x="598" y="1882"/>
                  </a:lnTo>
                  <a:lnTo>
                    <a:pt x="630" y="1894"/>
                  </a:lnTo>
                  <a:lnTo>
                    <a:pt x="692" y="1916"/>
                  </a:lnTo>
                  <a:lnTo>
                    <a:pt x="722" y="1926"/>
                  </a:lnTo>
                  <a:lnTo>
                    <a:pt x="754" y="1934"/>
                  </a:lnTo>
                  <a:lnTo>
                    <a:pt x="754" y="1934"/>
                  </a:lnTo>
                  <a:lnTo>
                    <a:pt x="808" y="1946"/>
                  </a:lnTo>
                  <a:lnTo>
                    <a:pt x="842" y="1950"/>
                  </a:lnTo>
                  <a:lnTo>
                    <a:pt x="876" y="1954"/>
                  </a:lnTo>
                  <a:lnTo>
                    <a:pt x="910" y="1954"/>
                  </a:lnTo>
                  <a:lnTo>
                    <a:pt x="928" y="1952"/>
                  </a:lnTo>
                  <a:lnTo>
                    <a:pt x="942" y="1948"/>
                  </a:lnTo>
                  <a:lnTo>
                    <a:pt x="956" y="1944"/>
                  </a:lnTo>
                  <a:lnTo>
                    <a:pt x="968" y="1936"/>
                  </a:lnTo>
                  <a:lnTo>
                    <a:pt x="980" y="1928"/>
                  </a:lnTo>
                  <a:lnTo>
                    <a:pt x="988" y="1918"/>
                  </a:lnTo>
                  <a:lnTo>
                    <a:pt x="988" y="1918"/>
                  </a:lnTo>
                  <a:lnTo>
                    <a:pt x="996" y="1906"/>
                  </a:lnTo>
                  <a:lnTo>
                    <a:pt x="1000" y="1894"/>
                  </a:lnTo>
                  <a:lnTo>
                    <a:pt x="1002" y="1884"/>
                  </a:lnTo>
                  <a:lnTo>
                    <a:pt x="1002" y="1874"/>
                  </a:lnTo>
                  <a:lnTo>
                    <a:pt x="1002" y="1862"/>
                  </a:lnTo>
                  <a:lnTo>
                    <a:pt x="998" y="1854"/>
                  </a:lnTo>
                  <a:lnTo>
                    <a:pt x="994" y="1844"/>
                  </a:lnTo>
                  <a:lnTo>
                    <a:pt x="988" y="1834"/>
                  </a:lnTo>
                  <a:lnTo>
                    <a:pt x="976" y="1818"/>
                  </a:lnTo>
                  <a:lnTo>
                    <a:pt x="960" y="1802"/>
                  </a:lnTo>
                  <a:lnTo>
                    <a:pt x="944" y="1786"/>
                  </a:lnTo>
                  <a:lnTo>
                    <a:pt x="932" y="1772"/>
                  </a:lnTo>
                  <a:lnTo>
                    <a:pt x="932" y="1772"/>
                  </a:lnTo>
                  <a:lnTo>
                    <a:pt x="906" y="1738"/>
                  </a:lnTo>
                  <a:lnTo>
                    <a:pt x="894" y="1718"/>
                  </a:lnTo>
                  <a:lnTo>
                    <a:pt x="884" y="1696"/>
                  </a:lnTo>
                  <a:lnTo>
                    <a:pt x="880" y="1686"/>
                  </a:lnTo>
                  <a:lnTo>
                    <a:pt x="878" y="1676"/>
                  </a:lnTo>
                  <a:lnTo>
                    <a:pt x="876" y="1664"/>
                  </a:lnTo>
                  <a:lnTo>
                    <a:pt x="878" y="1654"/>
                  </a:lnTo>
                  <a:lnTo>
                    <a:pt x="880" y="1644"/>
                  </a:lnTo>
                  <a:lnTo>
                    <a:pt x="884" y="1634"/>
                  </a:lnTo>
                  <a:lnTo>
                    <a:pt x="890" y="1624"/>
                  </a:lnTo>
                  <a:lnTo>
                    <a:pt x="900" y="1616"/>
                  </a:lnTo>
                  <a:lnTo>
                    <a:pt x="900" y="1616"/>
                  </a:lnTo>
                  <a:lnTo>
                    <a:pt x="912" y="1608"/>
                  </a:lnTo>
                  <a:lnTo>
                    <a:pt x="926" y="1604"/>
                  </a:lnTo>
                  <a:lnTo>
                    <a:pt x="940" y="1604"/>
                  </a:lnTo>
                  <a:lnTo>
                    <a:pt x="954" y="1606"/>
                  </a:lnTo>
                  <a:lnTo>
                    <a:pt x="966" y="1610"/>
                  </a:lnTo>
                  <a:lnTo>
                    <a:pt x="980" y="1616"/>
                  </a:lnTo>
                  <a:lnTo>
                    <a:pt x="994" y="1626"/>
                  </a:lnTo>
                  <a:lnTo>
                    <a:pt x="1006" y="1636"/>
                  </a:lnTo>
                  <a:lnTo>
                    <a:pt x="1032" y="1660"/>
                  </a:lnTo>
                  <a:lnTo>
                    <a:pt x="1054" y="1684"/>
                  </a:lnTo>
                  <a:lnTo>
                    <a:pt x="1088" y="1726"/>
                  </a:lnTo>
                  <a:lnTo>
                    <a:pt x="1088" y="1726"/>
                  </a:lnTo>
                  <a:lnTo>
                    <a:pt x="1106" y="1748"/>
                  </a:lnTo>
                  <a:lnTo>
                    <a:pt x="1128" y="1772"/>
                  </a:lnTo>
                  <a:lnTo>
                    <a:pt x="1150" y="1794"/>
                  </a:lnTo>
                  <a:lnTo>
                    <a:pt x="1176" y="1816"/>
                  </a:lnTo>
                  <a:lnTo>
                    <a:pt x="1202" y="1832"/>
                  </a:lnTo>
                  <a:lnTo>
                    <a:pt x="1216" y="1840"/>
                  </a:lnTo>
                  <a:lnTo>
                    <a:pt x="1230" y="1846"/>
                  </a:lnTo>
                  <a:lnTo>
                    <a:pt x="1246" y="1850"/>
                  </a:lnTo>
                  <a:lnTo>
                    <a:pt x="1260" y="1854"/>
                  </a:lnTo>
                  <a:lnTo>
                    <a:pt x="1274" y="1856"/>
                  </a:lnTo>
                  <a:lnTo>
                    <a:pt x="1290" y="1854"/>
                  </a:lnTo>
                  <a:lnTo>
                    <a:pt x="1290" y="1854"/>
                  </a:lnTo>
                  <a:lnTo>
                    <a:pt x="1314" y="1850"/>
                  </a:lnTo>
                  <a:lnTo>
                    <a:pt x="1338" y="1840"/>
                  </a:lnTo>
                  <a:lnTo>
                    <a:pt x="1362" y="1828"/>
                  </a:lnTo>
                  <a:lnTo>
                    <a:pt x="1386" y="1816"/>
                  </a:lnTo>
                  <a:lnTo>
                    <a:pt x="1434" y="1788"/>
                  </a:lnTo>
                  <a:lnTo>
                    <a:pt x="1458" y="1776"/>
                  </a:lnTo>
                  <a:lnTo>
                    <a:pt x="1482" y="1768"/>
                  </a:lnTo>
                  <a:lnTo>
                    <a:pt x="1482" y="1768"/>
                  </a:lnTo>
                  <a:lnTo>
                    <a:pt x="1510" y="1760"/>
                  </a:lnTo>
                  <a:lnTo>
                    <a:pt x="1536" y="1756"/>
                  </a:lnTo>
                  <a:lnTo>
                    <a:pt x="1560" y="1752"/>
                  </a:lnTo>
                  <a:lnTo>
                    <a:pt x="1584" y="1752"/>
                  </a:lnTo>
                  <a:lnTo>
                    <a:pt x="1606" y="1754"/>
                  </a:lnTo>
                  <a:lnTo>
                    <a:pt x="1628" y="1756"/>
                  </a:lnTo>
                  <a:lnTo>
                    <a:pt x="1648" y="1762"/>
                  </a:lnTo>
                  <a:lnTo>
                    <a:pt x="1668" y="1768"/>
                  </a:lnTo>
                  <a:lnTo>
                    <a:pt x="1688" y="1776"/>
                  </a:lnTo>
                  <a:lnTo>
                    <a:pt x="1706" y="1784"/>
                  </a:lnTo>
                  <a:lnTo>
                    <a:pt x="1744" y="1806"/>
                  </a:lnTo>
                  <a:lnTo>
                    <a:pt x="1780" y="1830"/>
                  </a:lnTo>
                  <a:lnTo>
                    <a:pt x="1818" y="1856"/>
                  </a:lnTo>
                  <a:lnTo>
                    <a:pt x="1818" y="0"/>
                  </a:lnTo>
                  <a:lnTo>
                    <a:pt x="1818" y="0"/>
                  </a:lnTo>
                  <a:lnTo>
                    <a:pt x="1768" y="36"/>
                  </a:lnTo>
                  <a:lnTo>
                    <a:pt x="1768" y="36"/>
                  </a:lnTo>
                  <a:lnTo>
                    <a:pt x="1732" y="60"/>
                  </a:lnTo>
                  <a:lnTo>
                    <a:pt x="1716" y="70"/>
                  </a:lnTo>
                  <a:lnTo>
                    <a:pt x="1698" y="80"/>
                  </a:lnTo>
                  <a:lnTo>
                    <a:pt x="1678" y="88"/>
                  </a:lnTo>
                  <a:lnTo>
                    <a:pt x="1660" y="94"/>
                  </a:lnTo>
                  <a:lnTo>
                    <a:pt x="1640" y="100"/>
                  </a:lnTo>
                  <a:lnTo>
                    <a:pt x="1618" y="102"/>
                  </a:lnTo>
                  <a:lnTo>
                    <a:pt x="1618" y="102"/>
                  </a:lnTo>
                  <a:close/>
                </a:path>
              </a:pathLst>
            </a:custGeom>
            <a:solidFill>
              <a:schemeClr val="accent1"/>
            </a:solidFill>
            <a:ln w="25400">
              <a:solidFill>
                <a:srgbClr val="000000"/>
              </a:solidFill>
              <a:prstDash val="solid"/>
              <a:round/>
              <a:headEnd/>
              <a:tailEnd/>
            </a:ln>
            <a:effectLst/>
          </p:spPr>
          <p:txBody>
            <a:bodyPr/>
            <a:lstStyle/>
            <a:p>
              <a:endParaRPr lang="en-US"/>
            </a:p>
          </p:txBody>
        </p:sp>
        <p:sp>
          <p:nvSpPr>
            <p:cNvPr id="153637" name="Rectangle 37"/>
            <p:cNvSpPr>
              <a:spLocks noChangeArrowheads="1"/>
            </p:cNvSpPr>
            <p:nvPr/>
          </p:nvSpPr>
          <p:spPr bwMode="auto">
            <a:xfrm>
              <a:off x="3127" y="2110"/>
              <a:ext cx="715" cy="398"/>
            </a:xfrm>
            <a:prstGeom prst="rect">
              <a:avLst/>
            </a:prstGeom>
            <a:solidFill>
              <a:schemeClr val="accent1"/>
            </a:solidFill>
            <a:ln w="9525">
              <a:noFill/>
              <a:miter lim="800000"/>
              <a:headEnd/>
              <a:tailEnd/>
            </a:ln>
            <a:effectLst/>
          </p:spPr>
          <p:txBody>
            <a:bodyPr wrap="none" lIns="0" tIns="0" rIns="0" bIns="0">
              <a:spAutoFit/>
            </a:bodyPr>
            <a:lstStyle/>
            <a:p>
              <a:r>
                <a:rPr lang="en-US" sz="2000"/>
                <a:t>Public</a:t>
              </a:r>
            </a:p>
            <a:p>
              <a:r>
                <a:rPr lang="en-US" sz="2000"/>
                <a:t>relations</a:t>
              </a:r>
            </a:p>
          </p:txBody>
        </p:sp>
      </p:grpSp>
      <p:grpSp>
        <p:nvGrpSpPr>
          <p:cNvPr id="153638" name="Group 38"/>
          <p:cNvGrpSpPr>
            <a:grpSpLocks/>
          </p:cNvGrpSpPr>
          <p:nvPr/>
        </p:nvGrpSpPr>
        <p:grpSpPr bwMode="auto">
          <a:xfrm>
            <a:off x="3028950" y="4341813"/>
            <a:ext cx="2692400" cy="1617662"/>
            <a:chOff x="1205" y="2784"/>
            <a:chExt cx="1756" cy="1056"/>
          </a:xfrm>
        </p:grpSpPr>
        <p:sp>
          <p:nvSpPr>
            <p:cNvPr id="153639" name="Freeform 39"/>
            <p:cNvSpPr>
              <a:spLocks/>
            </p:cNvSpPr>
            <p:nvPr/>
          </p:nvSpPr>
          <p:spPr bwMode="auto">
            <a:xfrm>
              <a:off x="1205" y="2784"/>
              <a:ext cx="1756" cy="1056"/>
            </a:xfrm>
            <a:custGeom>
              <a:avLst/>
              <a:gdLst/>
              <a:ahLst/>
              <a:cxnLst>
                <a:cxn ang="0">
                  <a:pos x="2404" y="828"/>
                </a:cxn>
                <a:cxn ang="0">
                  <a:pos x="2382" y="776"/>
                </a:cxn>
                <a:cxn ang="0">
                  <a:pos x="2340" y="752"/>
                </a:cxn>
                <a:cxn ang="0">
                  <a:pos x="2202" y="758"/>
                </a:cxn>
                <a:cxn ang="0">
                  <a:pos x="2134" y="750"/>
                </a:cxn>
                <a:cxn ang="0">
                  <a:pos x="2112" y="720"/>
                </a:cxn>
                <a:cxn ang="0">
                  <a:pos x="2112" y="680"/>
                </a:cxn>
                <a:cxn ang="0">
                  <a:pos x="2136" y="636"/>
                </a:cxn>
                <a:cxn ang="0">
                  <a:pos x="2216" y="592"/>
                </a:cxn>
                <a:cxn ang="0">
                  <a:pos x="2386" y="558"/>
                </a:cxn>
                <a:cxn ang="0">
                  <a:pos x="2434" y="540"/>
                </a:cxn>
                <a:cxn ang="0">
                  <a:pos x="2482" y="494"/>
                </a:cxn>
                <a:cxn ang="0">
                  <a:pos x="2516" y="388"/>
                </a:cxn>
                <a:cxn ang="0">
                  <a:pos x="2478" y="364"/>
                </a:cxn>
                <a:cxn ang="0">
                  <a:pos x="2372" y="362"/>
                </a:cxn>
                <a:cxn ang="0">
                  <a:pos x="2246" y="334"/>
                </a:cxn>
                <a:cxn ang="0">
                  <a:pos x="2100" y="268"/>
                </a:cxn>
                <a:cxn ang="0">
                  <a:pos x="1934" y="162"/>
                </a:cxn>
                <a:cxn ang="0">
                  <a:pos x="1726" y="74"/>
                </a:cxn>
                <a:cxn ang="0">
                  <a:pos x="1514" y="16"/>
                </a:cxn>
                <a:cxn ang="0">
                  <a:pos x="1410" y="8"/>
                </a:cxn>
                <a:cxn ang="0">
                  <a:pos x="1352" y="24"/>
                </a:cxn>
                <a:cxn ang="0">
                  <a:pos x="1284" y="76"/>
                </a:cxn>
                <a:cxn ang="0">
                  <a:pos x="1222" y="96"/>
                </a:cxn>
                <a:cxn ang="0">
                  <a:pos x="1116" y="108"/>
                </a:cxn>
                <a:cxn ang="0">
                  <a:pos x="936" y="82"/>
                </a:cxn>
                <a:cxn ang="0">
                  <a:pos x="806" y="30"/>
                </a:cxn>
                <a:cxn ang="0">
                  <a:pos x="652" y="0"/>
                </a:cxn>
                <a:cxn ang="0">
                  <a:pos x="534" y="10"/>
                </a:cxn>
                <a:cxn ang="0">
                  <a:pos x="426" y="50"/>
                </a:cxn>
                <a:cxn ang="0">
                  <a:pos x="340" y="104"/>
                </a:cxn>
                <a:cxn ang="0">
                  <a:pos x="274" y="176"/>
                </a:cxn>
                <a:cxn ang="0">
                  <a:pos x="246" y="236"/>
                </a:cxn>
                <a:cxn ang="0">
                  <a:pos x="250" y="332"/>
                </a:cxn>
                <a:cxn ang="0">
                  <a:pos x="254" y="428"/>
                </a:cxn>
                <a:cxn ang="0">
                  <a:pos x="226" y="492"/>
                </a:cxn>
                <a:cxn ang="0">
                  <a:pos x="144" y="550"/>
                </a:cxn>
                <a:cxn ang="0">
                  <a:pos x="64" y="616"/>
                </a:cxn>
                <a:cxn ang="0">
                  <a:pos x="6" y="724"/>
                </a:cxn>
                <a:cxn ang="0">
                  <a:pos x="2" y="774"/>
                </a:cxn>
                <a:cxn ang="0">
                  <a:pos x="24" y="850"/>
                </a:cxn>
                <a:cxn ang="0">
                  <a:pos x="72" y="972"/>
                </a:cxn>
                <a:cxn ang="0">
                  <a:pos x="70" y="1068"/>
                </a:cxn>
                <a:cxn ang="0">
                  <a:pos x="2284" y="1156"/>
                </a:cxn>
                <a:cxn ang="0">
                  <a:pos x="2296" y="1092"/>
                </a:cxn>
                <a:cxn ang="0">
                  <a:pos x="2314" y="1046"/>
                </a:cxn>
                <a:cxn ang="0">
                  <a:pos x="2394" y="930"/>
                </a:cxn>
                <a:cxn ang="0">
                  <a:pos x="2406" y="868"/>
                </a:cxn>
              </a:cxnLst>
              <a:rect l="0" t="0" r="r" b="b"/>
              <a:pathLst>
                <a:path w="2516" h="1156">
                  <a:moveTo>
                    <a:pt x="2406" y="868"/>
                  </a:moveTo>
                  <a:lnTo>
                    <a:pt x="2406" y="868"/>
                  </a:lnTo>
                  <a:lnTo>
                    <a:pt x="2406" y="846"/>
                  </a:lnTo>
                  <a:lnTo>
                    <a:pt x="2404" y="828"/>
                  </a:lnTo>
                  <a:lnTo>
                    <a:pt x="2402" y="810"/>
                  </a:lnTo>
                  <a:lnTo>
                    <a:pt x="2396" y="796"/>
                  </a:lnTo>
                  <a:lnTo>
                    <a:pt x="2390" y="786"/>
                  </a:lnTo>
                  <a:lnTo>
                    <a:pt x="2382" y="776"/>
                  </a:lnTo>
                  <a:lnTo>
                    <a:pt x="2372" y="768"/>
                  </a:lnTo>
                  <a:lnTo>
                    <a:pt x="2362" y="760"/>
                  </a:lnTo>
                  <a:lnTo>
                    <a:pt x="2352" y="756"/>
                  </a:lnTo>
                  <a:lnTo>
                    <a:pt x="2340" y="752"/>
                  </a:lnTo>
                  <a:lnTo>
                    <a:pt x="2314" y="750"/>
                  </a:lnTo>
                  <a:lnTo>
                    <a:pt x="2286" y="750"/>
                  </a:lnTo>
                  <a:lnTo>
                    <a:pt x="2258" y="752"/>
                  </a:lnTo>
                  <a:lnTo>
                    <a:pt x="2202" y="758"/>
                  </a:lnTo>
                  <a:lnTo>
                    <a:pt x="2176" y="758"/>
                  </a:lnTo>
                  <a:lnTo>
                    <a:pt x="2154" y="756"/>
                  </a:lnTo>
                  <a:lnTo>
                    <a:pt x="2144" y="754"/>
                  </a:lnTo>
                  <a:lnTo>
                    <a:pt x="2134" y="750"/>
                  </a:lnTo>
                  <a:lnTo>
                    <a:pt x="2126" y="746"/>
                  </a:lnTo>
                  <a:lnTo>
                    <a:pt x="2120" y="738"/>
                  </a:lnTo>
                  <a:lnTo>
                    <a:pt x="2116" y="730"/>
                  </a:lnTo>
                  <a:lnTo>
                    <a:pt x="2112" y="720"/>
                  </a:lnTo>
                  <a:lnTo>
                    <a:pt x="2110" y="706"/>
                  </a:lnTo>
                  <a:lnTo>
                    <a:pt x="2110" y="692"/>
                  </a:lnTo>
                  <a:lnTo>
                    <a:pt x="2110" y="692"/>
                  </a:lnTo>
                  <a:lnTo>
                    <a:pt x="2112" y="680"/>
                  </a:lnTo>
                  <a:lnTo>
                    <a:pt x="2114" y="670"/>
                  </a:lnTo>
                  <a:lnTo>
                    <a:pt x="2118" y="660"/>
                  </a:lnTo>
                  <a:lnTo>
                    <a:pt x="2124" y="652"/>
                  </a:lnTo>
                  <a:lnTo>
                    <a:pt x="2136" y="636"/>
                  </a:lnTo>
                  <a:lnTo>
                    <a:pt x="2152" y="622"/>
                  </a:lnTo>
                  <a:lnTo>
                    <a:pt x="2172" y="610"/>
                  </a:lnTo>
                  <a:lnTo>
                    <a:pt x="2192" y="600"/>
                  </a:lnTo>
                  <a:lnTo>
                    <a:pt x="2216" y="592"/>
                  </a:lnTo>
                  <a:lnTo>
                    <a:pt x="2240" y="586"/>
                  </a:lnTo>
                  <a:lnTo>
                    <a:pt x="2292" y="576"/>
                  </a:lnTo>
                  <a:lnTo>
                    <a:pt x="2342" y="566"/>
                  </a:lnTo>
                  <a:lnTo>
                    <a:pt x="2386" y="558"/>
                  </a:lnTo>
                  <a:lnTo>
                    <a:pt x="2406" y="552"/>
                  </a:lnTo>
                  <a:lnTo>
                    <a:pt x="2422" y="546"/>
                  </a:lnTo>
                  <a:lnTo>
                    <a:pt x="2422" y="546"/>
                  </a:lnTo>
                  <a:lnTo>
                    <a:pt x="2434" y="540"/>
                  </a:lnTo>
                  <a:lnTo>
                    <a:pt x="2444" y="532"/>
                  </a:lnTo>
                  <a:lnTo>
                    <a:pt x="2456" y="524"/>
                  </a:lnTo>
                  <a:lnTo>
                    <a:pt x="2464" y="514"/>
                  </a:lnTo>
                  <a:lnTo>
                    <a:pt x="2482" y="494"/>
                  </a:lnTo>
                  <a:lnTo>
                    <a:pt x="2496" y="470"/>
                  </a:lnTo>
                  <a:lnTo>
                    <a:pt x="2506" y="444"/>
                  </a:lnTo>
                  <a:lnTo>
                    <a:pt x="2512" y="416"/>
                  </a:lnTo>
                  <a:lnTo>
                    <a:pt x="2516" y="388"/>
                  </a:lnTo>
                  <a:lnTo>
                    <a:pt x="2516" y="360"/>
                  </a:lnTo>
                  <a:lnTo>
                    <a:pt x="2516" y="360"/>
                  </a:lnTo>
                  <a:lnTo>
                    <a:pt x="2498" y="362"/>
                  </a:lnTo>
                  <a:lnTo>
                    <a:pt x="2478" y="364"/>
                  </a:lnTo>
                  <a:lnTo>
                    <a:pt x="2478" y="364"/>
                  </a:lnTo>
                  <a:lnTo>
                    <a:pt x="2442" y="366"/>
                  </a:lnTo>
                  <a:lnTo>
                    <a:pt x="2408" y="364"/>
                  </a:lnTo>
                  <a:lnTo>
                    <a:pt x="2372" y="362"/>
                  </a:lnTo>
                  <a:lnTo>
                    <a:pt x="2340" y="358"/>
                  </a:lnTo>
                  <a:lnTo>
                    <a:pt x="2308" y="352"/>
                  </a:lnTo>
                  <a:lnTo>
                    <a:pt x="2276" y="344"/>
                  </a:lnTo>
                  <a:lnTo>
                    <a:pt x="2246" y="334"/>
                  </a:lnTo>
                  <a:lnTo>
                    <a:pt x="2216" y="324"/>
                  </a:lnTo>
                  <a:lnTo>
                    <a:pt x="2186" y="312"/>
                  </a:lnTo>
                  <a:lnTo>
                    <a:pt x="2158" y="298"/>
                  </a:lnTo>
                  <a:lnTo>
                    <a:pt x="2100" y="268"/>
                  </a:lnTo>
                  <a:lnTo>
                    <a:pt x="2042" y="232"/>
                  </a:lnTo>
                  <a:lnTo>
                    <a:pt x="1982" y="194"/>
                  </a:lnTo>
                  <a:lnTo>
                    <a:pt x="1982" y="194"/>
                  </a:lnTo>
                  <a:lnTo>
                    <a:pt x="1934" y="162"/>
                  </a:lnTo>
                  <a:lnTo>
                    <a:pt x="1884" y="136"/>
                  </a:lnTo>
                  <a:lnTo>
                    <a:pt x="1832" y="112"/>
                  </a:lnTo>
                  <a:lnTo>
                    <a:pt x="1780" y="92"/>
                  </a:lnTo>
                  <a:lnTo>
                    <a:pt x="1726" y="74"/>
                  </a:lnTo>
                  <a:lnTo>
                    <a:pt x="1672" y="56"/>
                  </a:lnTo>
                  <a:lnTo>
                    <a:pt x="1560" y="26"/>
                  </a:lnTo>
                  <a:lnTo>
                    <a:pt x="1560" y="26"/>
                  </a:lnTo>
                  <a:lnTo>
                    <a:pt x="1514" y="16"/>
                  </a:lnTo>
                  <a:lnTo>
                    <a:pt x="1488" y="12"/>
                  </a:lnTo>
                  <a:lnTo>
                    <a:pt x="1462" y="8"/>
                  </a:lnTo>
                  <a:lnTo>
                    <a:pt x="1436" y="8"/>
                  </a:lnTo>
                  <a:lnTo>
                    <a:pt x="1410" y="8"/>
                  </a:lnTo>
                  <a:lnTo>
                    <a:pt x="1386" y="12"/>
                  </a:lnTo>
                  <a:lnTo>
                    <a:pt x="1366" y="18"/>
                  </a:lnTo>
                  <a:lnTo>
                    <a:pt x="1366" y="18"/>
                  </a:lnTo>
                  <a:lnTo>
                    <a:pt x="1352" y="24"/>
                  </a:lnTo>
                  <a:lnTo>
                    <a:pt x="1338" y="34"/>
                  </a:lnTo>
                  <a:lnTo>
                    <a:pt x="1312" y="54"/>
                  </a:lnTo>
                  <a:lnTo>
                    <a:pt x="1298" y="66"/>
                  </a:lnTo>
                  <a:lnTo>
                    <a:pt x="1284" y="76"/>
                  </a:lnTo>
                  <a:lnTo>
                    <a:pt x="1266" y="84"/>
                  </a:lnTo>
                  <a:lnTo>
                    <a:pt x="1248" y="90"/>
                  </a:lnTo>
                  <a:lnTo>
                    <a:pt x="1248" y="90"/>
                  </a:lnTo>
                  <a:lnTo>
                    <a:pt x="1222" y="96"/>
                  </a:lnTo>
                  <a:lnTo>
                    <a:pt x="1196" y="102"/>
                  </a:lnTo>
                  <a:lnTo>
                    <a:pt x="1170" y="104"/>
                  </a:lnTo>
                  <a:lnTo>
                    <a:pt x="1142" y="106"/>
                  </a:lnTo>
                  <a:lnTo>
                    <a:pt x="1116" y="108"/>
                  </a:lnTo>
                  <a:lnTo>
                    <a:pt x="1090" y="108"/>
                  </a:lnTo>
                  <a:lnTo>
                    <a:pt x="1038" y="102"/>
                  </a:lnTo>
                  <a:lnTo>
                    <a:pt x="986" y="94"/>
                  </a:lnTo>
                  <a:lnTo>
                    <a:pt x="936" y="82"/>
                  </a:lnTo>
                  <a:lnTo>
                    <a:pt x="888" y="64"/>
                  </a:lnTo>
                  <a:lnTo>
                    <a:pt x="840" y="44"/>
                  </a:lnTo>
                  <a:lnTo>
                    <a:pt x="840" y="44"/>
                  </a:lnTo>
                  <a:lnTo>
                    <a:pt x="806" y="30"/>
                  </a:lnTo>
                  <a:lnTo>
                    <a:pt x="768" y="18"/>
                  </a:lnTo>
                  <a:lnTo>
                    <a:pt x="730" y="8"/>
                  </a:lnTo>
                  <a:lnTo>
                    <a:pt x="692" y="2"/>
                  </a:lnTo>
                  <a:lnTo>
                    <a:pt x="652" y="0"/>
                  </a:lnTo>
                  <a:lnTo>
                    <a:pt x="612" y="0"/>
                  </a:lnTo>
                  <a:lnTo>
                    <a:pt x="572" y="4"/>
                  </a:lnTo>
                  <a:lnTo>
                    <a:pt x="534" y="10"/>
                  </a:lnTo>
                  <a:lnTo>
                    <a:pt x="534" y="10"/>
                  </a:lnTo>
                  <a:lnTo>
                    <a:pt x="514" y="16"/>
                  </a:lnTo>
                  <a:lnTo>
                    <a:pt x="492" y="22"/>
                  </a:lnTo>
                  <a:lnTo>
                    <a:pt x="448" y="38"/>
                  </a:lnTo>
                  <a:lnTo>
                    <a:pt x="426" y="50"/>
                  </a:lnTo>
                  <a:lnTo>
                    <a:pt x="404" y="62"/>
                  </a:lnTo>
                  <a:lnTo>
                    <a:pt x="382" y="74"/>
                  </a:lnTo>
                  <a:lnTo>
                    <a:pt x="362" y="90"/>
                  </a:lnTo>
                  <a:lnTo>
                    <a:pt x="340" y="104"/>
                  </a:lnTo>
                  <a:lnTo>
                    <a:pt x="322" y="120"/>
                  </a:lnTo>
                  <a:lnTo>
                    <a:pt x="304" y="138"/>
                  </a:lnTo>
                  <a:lnTo>
                    <a:pt x="288" y="156"/>
                  </a:lnTo>
                  <a:lnTo>
                    <a:pt x="274" y="176"/>
                  </a:lnTo>
                  <a:lnTo>
                    <a:pt x="262" y="194"/>
                  </a:lnTo>
                  <a:lnTo>
                    <a:pt x="252" y="216"/>
                  </a:lnTo>
                  <a:lnTo>
                    <a:pt x="246" y="236"/>
                  </a:lnTo>
                  <a:lnTo>
                    <a:pt x="246" y="236"/>
                  </a:lnTo>
                  <a:lnTo>
                    <a:pt x="242" y="260"/>
                  </a:lnTo>
                  <a:lnTo>
                    <a:pt x="242" y="284"/>
                  </a:lnTo>
                  <a:lnTo>
                    <a:pt x="246" y="308"/>
                  </a:lnTo>
                  <a:lnTo>
                    <a:pt x="250" y="332"/>
                  </a:lnTo>
                  <a:lnTo>
                    <a:pt x="254" y="356"/>
                  </a:lnTo>
                  <a:lnTo>
                    <a:pt x="256" y="380"/>
                  </a:lnTo>
                  <a:lnTo>
                    <a:pt x="258" y="404"/>
                  </a:lnTo>
                  <a:lnTo>
                    <a:pt x="254" y="428"/>
                  </a:lnTo>
                  <a:lnTo>
                    <a:pt x="254" y="428"/>
                  </a:lnTo>
                  <a:lnTo>
                    <a:pt x="248" y="454"/>
                  </a:lnTo>
                  <a:lnTo>
                    <a:pt x="238" y="474"/>
                  </a:lnTo>
                  <a:lnTo>
                    <a:pt x="226" y="492"/>
                  </a:lnTo>
                  <a:lnTo>
                    <a:pt x="214" y="506"/>
                  </a:lnTo>
                  <a:lnTo>
                    <a:pt x="198" y="518"/>
                  </a:lnTo>
                  <a:lnTo>
                    <a:pt x="182" y="528"/>
                  </a:lnTo>
                  <a:lnTo>
                    <a:pt x="144" y="550"/>
                  </a:lnTo>
                  <a:lnTo>
                    <a:pt x="144" y="550"/>
                  </a:lnTo>
                  <a:lnTo>
                    <a:pt x="100" y="584"/>
                  </a:lnTo>
                  <a:lnTo>
                    <a:pt x="64" y="616"/>
                  </a:lnTo>
                  <a:lnTo>
                    <a:pt x="64" y="616"/>
                  </a:lnTo>
                  <a:lnTo>
                    <a:pt x="44" y="642"/>
                  </a:lnTo>
                  <a:lnTo>
                    <a:pt x="28" y="670"/>
                  </a:lnTo>
                  <a:lnTo>
                    <a:pt x="14" y="696"/>
                  </a:lnTo>
                  <a:lnTo>
                    <a:pt x="6" y="724"/>
                  </a:lnTo>
                  <a:lnTo>
                    <a:pt x="6" y="724"/>
                  </a:lnTo>
                  <a:lnTo>
                    <a:pt x="2" y="742"/>
                  </a:lnTo>
                  <a:lnTo>
                    <a:pt x="0" y="758"/>
                  </a:lnTo>
                  <a:lnTo>
                    <a:pt x="2" y="774"/>
                  </a:lnTo>
                  <a:lnTo>
                    <a:pt x="4" y="790"/>
                  </a:lnTo>
                  <a:lnTo>
                    <a:pt x="8" y="806"/>
                  </a:lnTo>
                  <a:lnTo>
                    <a:pt x="12" y="820"/>
                  </a:lnTo>
                  <a:lnTo>
                    <a:pt x="24" y="850"/>
                  </a:lnTo>
                  <a:lnTo>
                    <a:pt x="52" y="910"/>
                  </a:lnTo>
                  <a:lnTo>
                    <a:pt x="64" y="940"/>
                  </a:lnTo>
                  <a:lnTo>
                    <a:pt x="72" y="972"/>
                  </a:lnTo>
                  <a:lnTo>
                    <a:pt x="72" y="972"/>
                  </a:lnTo>
                  <a:lnTo>
                    <a:pt x="76" y="998"/>
                  </a:lnTo>
                  <a:lnTo>
                    <a:pt x="78" y="1022"/>
                  </a:lnTo>
                  <a:lnTo>
                    <a:pt x="76" y="1046"/>
                  </a:lnTo>
                  <a:lnTo>
                    <a:pt x="70" y="1068"/>
                  </a:lnTo>
                  <a:lnTo>
                    <a:pt x="64" y="1090"/>
                  </a:lnTo>
                  <a:lnTo>
                    <a:pt x="56" y="1110"/>
                  </a:lnTo>
                  <a:lnTo>
                    <a:pt x="36" y="1156"/>
                  </a:lnTo>
                  <a:lnTo>
                    <a:pt x="2284" y="1156"/>
                  </a:lnTo>
                  <a:lnTo>
                    <a:pt x="2284" y="1156"/>
                  </a:lnTo>
                  <a:lnTo>
                    <a:pt x="2286" y="1134"/>
                  </a:lnTo>
                  <a:lnTo>
                    <a:pt x="2290" y="1112"/>
                  </a:lnTo>
                  <a:lnTo>
                    <a:pt x="2296" y="1092"/>
                  </a:lnTo>
                  <a:lnTo>
                    <a:pt x="2300" y="1074"/>
                  </a:lnTo>
                  <a:lnTo>
                    <a:pt x="2300" y="1074"/>
                  </a:lnTo>
                  <a:lnTo>
                    <a:pt x="2308" y="1060"/>
                  </a:lnTo>
                  <a:lnTo>
                    <a:pt x="2314" y="1046"/>
                  </a:lnTo>
                  <a:lnTo>
                    <a:pt x="2330" y="1020"/>
                  </a:lnTo>
                  <a:lnTo>
                    <a:pt x="2364" y="976"/>
                  </a:lnTo>
                  <a:lnTo>
                    <a:pt x="2380" y="954"/>
                  </a:lnTo>
                  <a:lnTo>
                    <a:pt x="2394" y="930"/>
                  </a:lnTo>
                  <a:lnTo>
                    <a:pt x="2398" y="916"/>
                  </a:lnTo>
                  <a:lnTo>
                    <a:pt x="2402" y="902"/>
                  </a:lnTo>
                  <a:lnTo>
                    <a:pt x="2406" y="886"/>
                  </a:lnTo>
                  <a:lnTo>
                    <a:pt x="2406" y="868"/>
                  </a:lnTo>
                  <a:lnTo>
                    <a:pt x="2406" y="868"/>
                  </a:lnTo>
                  <a:close/>
                </a:path>
              </a:pathLst>
            </a:custGeom>
            <a:solidFill>
              <a:srgbClr val="CCCC5C"/>
            </a:solidFill>
            <a:ln w="25400">
              <a:solidFill>
                <a:srgbClr val="000000"/>
              </a:solidFill>
              <a:prstDash val="solid"/>
              <a:round/>
              <a:headEnd/>
              <a:tailEnd/>
            </a:ln>
            <a:effectLst/>
          </p:spPr>
          <p:txBody>
            <a:bodyPr/>
            <a:lstStyle/>
            <a:p>
              <a:endParaRPr lang="en-US"/>
            </a:p>
          </p:txBody>
        </p:sp>
        <p:sp>
          <p:nvSpPr>
            <p:cNvPr id="153640" name="Rectangle 40"/>
            <p:cNvSpPr>
              <a:spLocks noChangeArrowheads="1"/>
            </p:cNvSpPr>
            <p:nvPr/>
          </p:nvSpPr>
          <p:spPr bwMode="auto">
            <a:xfrm>
              <a:off x="1583" y="3216"/>
              <a:ext cx="847" cy="398"/>
            </a:xfrm>
            <a:prstGeom prst="rect">
              <a:avLst/>
            </a:prstGeom>
            <a:noFill/>
            <a:ln w="9525">
              <a:noFill/>
              <a:miter lim="800000"/>
              <a:headEnd/>
              <a:tailEnd/>
            </a:ln>
            <a:effectLst/>
          </p:spPr>
          <p:txBody>
            <a:bodyPr wrap="none" lIns="0" tIns="0" rIns="0" bIns="0">
              <a:spAutoFit/>
            </a:bodyPr>
            <a:lstStyle/>
            <a:p>
              <a:r>
                <a:rPr lang="en-US" sz="2000"/>
                <a:t>Direct</a:t>
              </a:r>
            </a:p>
            <a:p>
              <a:r>
                <a:rPr lang="en-US" sz="2000"/>
                <a:t>marketing</a:t>
              </a:r>
            </a:p>
          </p:txBody>
        </p:sp>
      </p:grpSp>
      <p:grpSp>
        <p:nvGrpSpPr>
          <p:cNvPr id="153641" name="Group 41"/>
          <p:cNvGrpSpPr>
            <a:grpSpLocks/>
          </p:cNvGrpSpPr>
          <p:nvPr/>
        </p:nvGrpSpPr>
        <p:grpSpPr bwMode="auto">
          <a:xfrm>
            <a:off x="5292725" y="4456113"/>
            <a:ext cx="1985963" cy="1503362"/>
            <a:chOff x="2681" y="2859"/>
            <a:chExt cx="1296" cy="981"/>
          </a:xfrm>
        </p:grpSpPr>
        <p:sp>
          <p:nvSpPr>
            <p:cNvPr id="153642" name="Freeform 42"/>
            <p:cNvSpPr>
              <a:spLocks/>
            </p:cNvSpPr>
            <p:nvPr/>
          </p:nvSpPr>
          <p:spPr bwMode="auto">
            <a:xfrm>
              <a:off x="2681" y="2859"/>
              <a:ext cx="1296" cy="981"/>
            </a:xfrm>
            <a:custGeom>
              <a:avLst/>
              <a:gdLst/>
              <a:ahLst/>
              <a:cxnLst>
                <a:cxn ang="0">
                  <a:pos x="1496" y="172"/>
                </a:cxn>
                <a:cxn ang="0">
                  <a:pos x="1400" y="224"/>
                </a:cxn>
                <a:cxn ang="0">
                  <a:pos x="1328" y="250"/>
                </a:cxn>
                <a:cxn ang="0">
                  <a:pos x="1298" y="250"/>
                </a:cxn>
                <a:cxn ang="0">
                  <a:pos x="1254" y="236"/>
                </a:cxn>
                <a:cxn ang="0">
                  <a:pos x="1188" y="190"/>
                </a:cxn>
                <a:cxn ang="0">
                  <a:pos x="1126" y="122"/>
                </a:cxn>
                <a:cxn ang="0">
                  <a:pos x="1070" y="56"/>
                </a:cxn>
                <a:cxn ang="0">
                  <a:pos x="1018" y="12"/>
                </a:cxn>
                <a:cxn ang="0">
                  <a:pos x="978" y="0"/>
                </a:cxn>
                <a:cxn ang="0">
                  <a:pos x="938" y="12"/>
                </a:cxn>
                <a:cxn ang="0">
                  <a:pos x="922" y="30"/>
                </a:cxn>
                <a:cxn ang="0">
                  <a:pos x="914" y="60"/>
                </a:cxn>
                <a:cxn ang="0">
                  <a:pos x="922" y="92"/>
                </a:cxn>
                <a:cxn ang="0">
                  <a:pos x="970" y="168"/>
                </a:cxn>
                <a:cxn ang="0">
                  <a:pos x="998" y="198"/>
                </a:cxn>
                <a:cxn ang="0">
                  <a:pos x="1032" y="240"/>
                </a:cxn>
                <a:cxn ang="0">
                  <a:pos x="1040" y="270"/>
                </a:cxn>
                <a:cxn ang="0">
                  <a:pos x="1034" y="302"/>
                </a:cxn>
                <a:cxn ang="0">
                  <a:pos x="1018" y="324"/>
                </a:cxn>
                <a:cxn ang="0">
                  <a:pos x="980" y="344"/>
                </a:cxn>
                <a:cxn ang="0">
                  <a:pos x="914" y="350"/>
                </a:cxn>
                <a:cxn ang="0">
                  <a:pos x="792" y="330"/>
                </a:cxn>
                <a:cxn ang="0">
                  <a:pos x="730" y="312"/>
                </a:cxn>
                <a:cxn ang="0">
                  <a:pos x="606" y="270"/>
                </a:cxn>
                <a:cxn ang="0">
                  <a:pos x="544" y="258"/>
                </a:cxn>
                <a:cxn ang="0">
                  <a:pos x="472" y="262"/>
                </a:cxn>
                <a:cxn ang="0">
                  <a:pos x="404" y="278"/>
                </a:cxn>
                <a:cxn ang="0">
                  <a:pos x="394" y="362"/>
                </a:cxn>
                <a:cxn ang="0">
                  <a:pos x="354" y="432"/>
                </a:cxn>
                <a:cxn ang="0">
                  <a:pos x="322" y="458"/>
                </a:cxn>
                <a:cxn ang="0">
                  <a:pos x="294" y="470"/>
                </a:cxn>
                <a:cxn ang="0">
                  <a:pos x="180" y="494"/>
                </a:cxn>
                <a:cxn ang="0">
                  <a:pos x="82" y="518"/>
                </a:cxn>
                <a:cxn ang="0">
                  <a:pos x="26" y="554"/>
                </a:cxn>
                <a:cxn ang="0">
                  <a:pos x="4" y="588"/>
                </a:cxn>
                <a:cxn ang="0">
                  <a:pos x="0" y="610"/>
                </a:cxn>
                <a:cxn ang="0">
                  <a:pos x="4" y="648"/>
                </a:cxn>
                <a:cxn ang="0">
                  <a:pos x="24" y="668"/>
                </a:cxn>
                <a:cxn ang="0">
                  <a:pos x="66" y="676"/>
                </a:cxn>
                <a:cxn ang="0">
                  <a:pos x="176" y="668"/>
                </a:cxn>
                <a:cxn ang="0">
                  <a:pos x="240" y="674"/>
                </a:cxn>
                <a:cxn ang="0">
                  <a:pos x="270" y="694"/>
                </a:cxn>
                <a:cxn ang="0">
                  <a:pos x="290" y="728"/>
                </a:cxn>
                <a:cxn ang="0">
                  <a:pos x="296" y="786"/>
                </a:cxn>
                <a:cxn ang="0">
                  <a:pos x="292" y="820"/>
                </a:cxn>
                <a:cxn ang="0">
                  <a:pos x="270" y="872"/>
                </a:cxn>
                <a:cxn ang="0">
                  <a:pos x="204" y="964"/>
                </a:cxn>
                <a:cxn ang="0">
                  <a:pos x="190" y="992"/>
                </a:cxn>
                <a:cxn ang="0">
                  <a:pos x="176" y="1052"/>
                </a:cxn>
                <a:cxn ang="0">
                  <a:pos x="1856" y="252"/>
                </a:cxn>
                <a:cxn ang="0">
                  <a:pos x="1782" y="202"/>
                </a:cxn>
                <a:cxn ang="0">
                  <a:pos x="1706" y="164"/>
                </a:cxn>
                <a:cxn ang="0">
                  <a:pos x="1644" y="150"/>
                </a:cxn>
                <a:cxn ang="0">
                  <a:pos x="1574" y="152"/>
                </a:cxn>
                <a:cxn ang="0">
                  <a:pos x="1520" y="164"/>
                </a:cxn>
              </a:cxnLst>
              <a:rect l="0" t="0" r="r" b="b"/>
              <a:pathLst>
                <a:path w="1856" h="1074">
                  <a:moveTo>
                    <a:pt x="1520" y="164"/>
                  </a:moveTo>
                  <a:lnTo>
                    <a:pt x="1520" y="164"/>
                  </a:lnTo>
                  <a:lnTo>
                    <a:pt x="1496" y="172"/>
                  </a:lnTo>
                  <a:lnTo>
                    <a:pt x="1472" y="184"/>
                  </a:lnTo>
                  <a:lnTo>
                    <a:pt x="1424" y="212"/>
                  </a:lnTo>
                  <a:lnTo>
                    <a:pt x="1400" y="224"/>
                  </a:lnTo>
                  <a:lnTo>
                    <a:pt x="1376" y="236"/>
                  </a:lnTo>
                  <a:lnTo>
                    <a:pt x="1352" y="246"/>
                  </a:lnTo>
                  <a:lnTo>
                    <a:pt x="1328" y="250"/>
                  </a:lnTo>
                  <a:lnTo>
                    <a:pt x="1328" y="250"/>
                  </a:lnTo>
                  <a:lnTo>
                    <a:pt x="1312" y="252"/>
                  </a:lnTo>
                  <a:lnTo>
                    <a:pt x="1298" y="250"/>
                  </a:lnTo>
                  <a:lnTo>
                    <a:pt x="1284" y="246"/>
                  </a:lnTo>
                  <a:lnTo>
                    <a:pt x="1268" y="242"/>
                  </a:lnTo>
                  <a:lnTo>
                    <a:pt x="1254" y="236"/>
                  </a:lnTo>
                  <a:lnTo>
                    <a:pt x="1240" y="228"/>
                  </a:lnTo>
                  <a:lnTo>
                    <a:pt x="1214" y="212"/>
                  </a:lnTo>
                  <a:lnTo>
                    <a:pt x="1188" y="190"/>
                  </a:lnTo>
                  <a:lnTo>
                    <a:pt x="1166" y="168"/>
                  </a:lnTo>
                  <a:lnTo>
                    <a:pt x="1144" y="144"/>
                  </a:lnTo>
                  <a:lnTo>
                    <a:pt x="1126" y="122"/>
                  </a:lnTo>
                  <a:lnTo>
                    <a:pt x="1126" y="122"/>
                  </a:lnTo>
                  <a:lnTo>
                    <a:pt x="1092" y="80"/>
                  </a:lnTo>
                  <a:lnTo>
                    <a:pt x="1070" y="56"/>
                  </a:lnTo>
                  <a:lnTo>
                    <a:pt x="1044" y="32"/>
                  </a:lnTo>
                  <a:lnTo>
                    <a:pt x="1032" y="22"/>
                  </a:lnTo>
                  <a:lnTo>
                    <a:pt x="1018" y="12"/>
                  </a:lnTo>
                  <a:lnTo>
                    <a:pt x="1004" y="6"/>
                  </a:lnTo>
                  <a:lnTo>
                    <a:pt x="992" y="2"/>
                  </a:lnTo>
                  <a:lnTo>
                    <a:pt x="978" y="0"/>
                  </a:lnTo>
                  <a:lnTo>
                    <a:pt x="964" y="0"/>
                  </a:lnTo>
                  <a:lnTo>
                    <a:pt x="950" y="4"/>
                  </a:lnTo>
                  <a:lnTo>
                    <a:pt x="938" y="12"/>
                  </a:lnTo>
                  <a:lnTo>
                    <a:pt x="938" y="12"/>
                  </a:lnTo>
                  <a:lnTo>
                    <a:pt x="928" y="20"/>
                  </a:lnTo>
                  <a:lnTo>
                    <a:pt x="922" y="30"/>
                  </a:lnTo>
                  <a:lnTo>
                    <a:pt x="918" y="40"/>
                  </a:lnTo>
                  <a:lnTo>
                    <a:pt x="916" y="50"/>
                  </a:lnTo>
                  <a:lnTo>
                    <a:pt x="914" y="60"/>
                  </a:lnTo>
                  <a:lnTo>
                    <a:pt x="916" y="72"/>
                  </a:lnTo>
                  <a:lnTo>
                    <a:pt x="918" y="82"/>
                  </a:lnTo>
                  <a:lnTo>
                    <a:pt x="922" y="92"/>
                  </a:lnTo>
                  <a:lnTo>
                    <a:pt x="932" y="114"/>
                  </a:lnTo>
                  <a:lnTo>
                    <a:pt x="944" y="134"/>
                  </a:lnTo>
                  <a:lnTo>
                    <a:pt x="970" y="168"/>
                  </a:lnTo>
                  <a:lnTo>
                    <a:pt x="970" y="168"/>
                  </a:lnTo>
                  <a:lnTo>
                    <a:pt x="982" y="182"/>
                  </a:lnTo>
                  <a:lnTo>
                    <a:pt x="998" y="198"/>
                  </a:lnTo>
                  <a:lnTo>
                    <a:pt x="1014" y="214"/>
                  </a:lnTo>
                  <a:lnTo>
                    <a:pt x="1026" y="230"/>
                  </a:lnTo>
                  <a:lnTo>
                    <a:pt x="1032" y="240"/>
                  </a:lnTo>
                  <a:lnTo>
                    <a:pt x="1036" y="250"/>
                  </a:lnTo>
                  <a:lnTo>
                    <a:pt x="1040" y="258"/>
                  </a:lnTo>
                  <a:lnTo>
                    <a:pt x="1040" y="270"/>
                  </a:lnTo>
                  <a:lnTo>
                    <a:pt x="1040" y="280"/>
                  </a:lnTo>
                  <a:lnTo>
                    <a:pt x="1038" y="290"/>
                  </a:lnTo>
                  <a:lnTo>
                    <a:pt x="1034" y="302"/>
                  </a:lnTo>
                  <a:lnTo>
                    <a:pt x="1026" y="314"/>
                  </a:lnTo>
                  <a:lnTo>
                    <a:pt x="1026" y="314"/>
                  </a:lnTo>
                  <a:lnTo>
                    <a:pt x="1018" y="324"/>
                  </a:lnTo>
                  <a:lnTo>
                    <a:pt x="1006" y="332"/>
                  </a:lnTo>
                  <a:lnTo>
                    <a:pt x="994" y="340"/>
                  </a:lnTo>
                  <a:lnTo>
                    <a:pt x="980" y="344"/>
                  </a:lnTo>
                  <a:lnTo>
                    <a:pt x="966" y="348"/>
                  </a:lnTo>
                  <a:lnTo>
                    <a:pt x="948" y="350"/>
                  </a:lnTo>
                  <a:lnTo>
                    <a:pt x="914" y="350"/>
                  </a:lnTo>
                  <a:lnTo>
                    <a:pt x="880" y="346"/>
                  </a:lnTo>
                  <a:lnTo>
                    <a:pt x="846" y="342"/>
                  </a:lnTo>
                  <a:lnTo>
                    <a:pt x="792" y="330"/>
                  </a:lnTo>
                  <a:lnTo>
                    <a:pt x="792" y="330"/>
                  </a:lnTo>
                  <a:lnTo>
                    <a:pt x="760" y="322"/>
                  </a:lnTo>
                  <a:lnTo>
                    <a:pt x="730" y="312"/>
                  </a:lnTo>
                  <a:lnTo>
                    <a:pt x="668" y="290"/>
                  </a:lnTo>
                  <a:lnTo>
                    <a:pt x="636" y="278"/>
                  </a:lnTo>
                  <a:lnTo>
                    <a:pt x="606" y="270"/>
                  </a:lnTo>
                  <a:lnTo>
                    <a:pt x="574" y="262"/>
                  </a:lnTo>
                  <a:lnTo>
                    <a:pt x="544" y="258"/>
                  </a:lnTo>
                  <a:lnTo>
                    <a:pt x="544" y="258"/>
                  </a:lnTo>
                  <a:lnTo>
                    <a:pt x="526" y="256"/>
                  </a:lnTo>
                  <a:lnTo>
                    <a:pt x="508" y="258"/>
                  </a:lnTo>
                  <a:lnTo>
                    <a:pt x="472" y="262"/>
                  </a:lnTo>
                  <a:lnTo>
                    <a:pt x="438" y="270"/>
                  </a:lnTo>
                  <a:lnTo>
                    <a:pt x="404" y="278"/>
                  </a:lnTo>
                  <a:lnTo>
                    <a:pt x="404" y="278"/>
                  </a:lnTo>
                  <a:lnTo>
                    <a:pt x="404" y="306"/>
                  </a:lnTo>
                  <a:lnTo>
                    <a:pt x="402" y="334"/>
                  </a:lnTo>
                  <a:lnTo>
                    <a:pt x="394" y="362"/>
                  </a:lnTo>
                  <a:lnTo>
                    <a:pt x="384" y="388"/>
                  </a:lnTo>
                  <a:lnTo>
                    <a:pt x="370" y="412"/>
                  </a:lnTo>
                  <a:lnTo>
                    <a:pt x="354" y="432"/>
                  </a:lnTo>
                  <a:lnTo>
                    <a:pt x="344" y="442"/>
                  </a:lnTo>
                  <a:lnTo>
                    <a:pt x="334" y="450"/>
                  </a:lnTo>
                  <a:lnTo>
                    <a:pt x="322" y="458"/>
                  </a:lnTo>
                  <a:lnTo>
                    <a:pt x="310" y="464"/>
                  </a:lnTo>
                  <a:lnTo>
                    <a:pt x="310" y="464"/>
                  </a:lnTo>
                  <a:lnTo>
                    <a:pt x="294" y="470"/>
                  </a:lnTo>
                  <a:lnTo>
                    <a:pt x="276" y="476"/>
                  </a:lnTo>
                  <a:lnTo>
                    <a:pt x="230" y="484"/>
                  </a:lnTo>
                  <a:lnTo>
                    <a:pt x="180" y="494"/>
                  </a:lnTo>
                  <a:lnTo>
                    <a:pt x="130" y="504"/>
                  </a:lnTo>
                  <a:lnTo>
                    <a:pt x="106" y="510"/>
                  </a:lnTo>
                  <a:lnTo>
                    <a:pt x="82" y="518"/>
                  </a:lnTo>
                  <a:lnTo>
                    <a:pt x="60" y="528"/>
                  </a:lnTo>
                  <a:lnTo>
                    <a:pt x="42" y="540"/>
                  </a:lnTo>
                  <a:lnTo>
                    <a:pt x="26" y="554"/>
                  </a:lnTo>
                  <a:lnTo>
                    <a:pt x="12" y="570"/>
                  </a:lnTo>
                  <a:lnTo>
                    <a:pt x="8" y="578"/>
                  </a:lnTo>
                  <a:lnTo>
                    <a:pt x="4" y="588"/>
                  </a:lnTo>
                  <a:lnTo>
                    <a:pt x="2" y="598"/>
                  </a:lnTo>
                  <a:lnTo>
                    <a:pt x="0" y="610"/>
                  </a:lnTo>
                  <a:lnTo>
                    <a:pt x="0" y="610"/>
                  </a:lnTo>
                  <a:lnTo>
                    <a:pt x="0" y="624"/>
                  </a:lnTo>
                  <a:lnTo>
                    <a:pt x="2" y="638"/>
                  </a:lnTo>
                  <a:lnTo>
                    <a:pt x="4" y="648"/>
                  </a:lnTo>
                  <a:lnTo>
                    <a:pt x="10" y="656"/>
                  </a:lnTo>
                  <a:lnTo>
                    <a:pt x="16" y="664"/>
                  </a:lnTo>
                  <a:lnTo>
                    <a:pt x="24" y="668"/>
                  </a:lnTo>
                  <a:lnTo>
                    <a:pt x="32" y="672"/>
                  </a:lnTo>
                  <a:lnTo>
                    <a:pt x="42" y="674"/>
                  </a:lnTo>
                  <a:lnTo>
                    <a:pt x="66" y="676"/>
                  </a:lnTo>
                  <a:lnTo>
                    <a:pt x="90" y="676"/>
                  </a:lnTo>
                  <a:lnTo>
                    <a:pt x="146" y="670"/>
                  </a:lnTo>
                  <a:lnTo>
                    <a:pt x="176" y="668"/>
                  </a:lnTo>
                  <a:lnTo>
                    <a:pt x="204" y="668"/>
                  </a:lnTo>
                  <a:lnTo>
                    <a:pt x="228" y="670"/>
                  </a:lnTo>
                  <a:lnTo>
                    <a:pt x="240" y="674"/>
                  </a:lnTo>
                  <a:lnTo>
                    <a:pt x="252" y="678"/>
                  </a:lnTo>
                  <a:lnTo>
                    <a:pt x="262" y="686"/>
                  </a:lnTo>
                  <a:lnTo>
                    <a:pt x="270" y="694"/>
                  </a:lnTo>
                  <a:lnTo>
                    <a:pt x="278" y="704"/>
                  </a:lnTo>
                  <a:lnTo>
                    <a:pt x="286" y="714"/>
                  </a:lnTo>
                  <a:lnTo>
                    <a:pt x="290" y="728"/>
                  </a:lnTo>
                  <a:lnTo>
                    <a:pt x="294" y="746"/>
                  </a:lnTo>
                  <a:lnTo>
                    <a:pt x="296" y="764"/>
                  </a:lnTo>
                  <a:lnTo>
                    <a:pt x="296" y="786"/>
                  </a:lnTo>
                  <a:lnTo>
                    <a:pt x="296" y="786"/>
                  </a:lnTo>
                  <a:lnTo>
                    <a:pt x="294" y="804"/>
                  </a:lnTo>
                  <a:lnTo>
                    <a:pt x="292" y="820"/>
                  </a:lnTo>
                  <a:lnTo>
                    <a:pt x="288" y="834"/>
                  </a:lnTo>
                  <a:lnTo>
                    <a:pt x="282" y="848"/>
                  </a:lnTo>
                  <a:lnTo>
                    <a:pt x="270" y="872"/>
                  </a:lnTo>
                  <a:lnTo>
                    <a:pt x="254" y="894"/>
                  </a:lnTo>
                  <a:lnTo>
                    <a:pt x="220" y="938"/>
                  </a:lnTo>
                  <a:lnTo>
                    <a:pt x="204" y="964"/>
                  </a:lnTo>
                  <a:lnTo>
                    <a:pt x="196" y="978"/>
                  </a:lnTo>
                  <a:lnTo>
                    <a:pt x="190" y="992"/>
                  </a:lnTo>
                  <a:lnTo>
                    <a:pt x="190" y="992"/>
                  </a:lnTo>
                  <a:lnTo>
                    <a:pt x="184" y="1010"/>
                  </a:lnTo>
                  <a:lnTo>
                    <a:pt x="180" y="1030"/>
                  </a:lnTo>
                  <a:lnTo>
                    <a:pt x="176" y="1052"/>
                  </a:lnTo>
                  <a:lnTo>
                    <a:pt x="174" y="1074"/>
                  </a:lnTo>
                  <a:lnTo>
                    <a:pt x="1856" y="1074"/>
                  </a:lnTo>
                  <a:lnTo>
                    <a:pt x="1856" y="252"/>
                  </a:lnTo>
                  <a:lnTo>
                    <a:pt x="1856" y="252"/>
                  </a:lnTo>
                  <a:lnTo>
                    <a:pt x="1818" y="226"/>
                  </a:lnTo>
                  <a:lnTo>
                    <a:pt x="1782" y="202"/>
                  </a:lnTo>
                  <a:lnTo>
                    <a:pt x="1744" y="180"/>
                  </a:lnTo>
                  <a:lnTo>
                    <a:pt x="1726" y="172"/>
                  </a:lnTo>
                  <a:lnTo>
                    <a:pt x="1706" y="164"/>
                  </a:lnTo>
                  <a:lnTo>
                    <a:pt x="1686" y="158"/>
                  </a:lnTo>
                  <a:lnTo>
                    <a:pt x="1666" y="152"/>
                  </a:lnTo>
                  <a:lnTo>
                    <a:pt x="1644" y="150"/>
                  </a:lnTo>
                  <a:lnTo>
                    <a:pt x="1622" y="148"/>
                  </a:lnTo>
                  <a:lnTo>
                    <a:pt x="1598" y="148"/>
                  </a:lnTo>
                  <a:lnTo>
                    <a:pt x="1574" y="152"/>
                  </a:lnTo>
                  <a:lnTo>
                    <a:pt x="1548" y="156"/>
                  </a:lnTo>
                  <a:lnTo>
                    <a:pt x="1520" y="164"/>
                  </a:lnTo>
                  <a:lnTo>
                    <a:pt x="1520" y="164"/>
                  </a:lnTo>
                  <a:close/>
                </a:path>
              </a:pathLst>
            </a:custGeom>
            <a:solidFill>
              <a:srgbClr val="FF5050"/>
            </a:solidFill>
            <a:ln w="25400">
              <a:solidFill>
                <a:srgbClr val="000000"/>
              </a:solidFill>
              <a:prstDash val="solid"/>
              <a:round/>
              <a:headEnd/>
              <a:tailEnd/>
            </a:ln>
            <a:effectLst/>
          </p:spPr>
          <p:txBody>
            <a:bodyPr/>
            <a:lstStyle/>
            <a:p>
              <a:endParaRPr lang="en-US"/>
            </a:p>
          </p:txBody>
        </p:sp>
        <p:sp>
          <p:nvSpPr>
            <p:cNvPr id="153643" name="Rectangle 43"/>
            <p:cNvSpPr>
              <a:spLocks noChangeArrowheads="1"/>
            </p:cNvSpPr>
            <p:nvPr/>
          </p:nvSpPr>
          <p:spPr bwMode="auto">
            <a:xfrm>
              <a:off x="3203" y="3312"/>
              <a:ext cx="592" cy="397"/>
            </a:xfrm>
            <a:prstGeom prst="rect">
              <a:avLst/>
            </a:prstGeom>
            <a:solidFill>
              <a:srgbClr val="FF5050"/>
            </a:solidFill>
            <a:ln w="9525">
              <a:noFill/>
              <a:miter lim="800000"/>
              <a:headEnd/>
              <a:tailEnd/>
            </a:ln>
            <a:effectLst/>
          </p:spPr>
          <p:txBody>
            <a:bodyPr wrap="none" lIns="0" tIns="0" rIns="0" bIns="0">
              <a:spAutoFit/>
            </a:bodyPr>
            <a:lstStyle/>
            <a:p>
              <a:pPr eaLnBrk="1" hangingPunct="1"/>
              <a:r>
                <a:rPr lang="en-US" sz="2000"/>
                <a:t>Special</a:t>
              </a:r>
            </a:p>
            <a:p>
              <a:pPr eaLnBrk="1" hangingPunct="1"/>
              <a:r>
                <a:rPr lang="en-US" sz="2000"/>
                <a:t>events</a:t>
              </a:r>
            </a:p>
          </p:txBody>
        </p:sp>
      </p:grpSp>
      <p:grpSp>
        <p:nvGrpSpPr>
          <p:cNvPr id="153644" name="Group 44"/>
          <p:cNvGrpSpPr>
            <a:grpSpLocks/>
          </p:cNvGrpSpPr>
          <p:nvPr/>
        </p:nvGrpSpPr>
        <p:grpSpPr bwMode="auto">
          <a:xfrm>
            <a:off x="1422400" y="1122363"/>
            <a:ext cx="2011363" cy="1544637"/>
            <a:chOff x="156" y="684"/>
            <a:chExt cx="1313" cy="1008"/>
          </a:xfrm>
        </p:grpSpPr>
        <p:sp>
          <p:nvSpPr>
            <p:cNvPr id="153645" name="Freeform 45"/>
            <p:cNvSpPr>
              <a:spLocks/>
            </p:cNvSpPr>
            <p:nvPr/>
          </p:nvSpPr>
          <p:spPr bwMode="auto">
            <a:xfrm>
              <a:off x="156" y="684"/>
              <a:ext cx="1313" cy="1008"/>
            </a:xfrm>
            <a:custGeom>
              <a:avLst/>
              <a:gdLst/>
              <a:ahLst/>
              <a:cxnLst>
                <a:cxn ang="0">
                  <a:pos x="742" y="780"/>
                </a:cxn>
                <a:cxn ang="0">
                  <a:pos x="792" y="810"/>
                </a:cxn>
                <a:cxn ang="0">
                  <a:pos x="816" y="862"/>
                </a:cxn>
                <a:cxn ang="0">
                  <a:pos x="814" y="908"/>
                </a:cxn>
                <a:cxn ang="0">
                  <a:pos x="788" y="966"/>
                </a:cxn>
                <a:cxn ang="0">
                  <a:pos x="766" y="1022"/>
                </a:cxn>
                <a:cxn ang="0">
                  <a:pos x="768" y="1040"/>
                </a:cxn>
                <a:cxn ang="0">
                  <a:pos x="780" y="1072"/>
                </a:cxn>
                <a:cxn ang="0">
                  <a:pos x="800" y="1092"/>
                </a:cxn>
                <a:cxn ang="0">
                  <a:pos x="836" y="1104"/>
                </a:cxn>
                <a:cxn ang="0">
                  <a:pos x="900" y="1094"/>
                </a:cxn>
                <a:cxn ang="0">
                  <a:pos x="960" y="1060"/>
                </a:cxn>
                <a:cxn ang="0">
                  <a:pos x="1000" y="1008"/>
                </a:cxn>
                <a:cxn ang="0">
                  <a:pos x="1008" y="968"/>
                </a:cxn>
                <a:cxn ang="0">
                  <a:pos x="1000" y="930"/>
                </a:cxn>
                <a:cxn ang="0">
                  <a:pos x="984" y="870"/>
                </a:cxn>
                <a:cxn ang="0">
                  <a:pos x="986" y="842"/>
                </a:cxn>
                <a:cxn ang="0">
                  <a:pos x="1006" y="814"/>
                </a:cxn>
                <a:cxn ang="0">
                  <a:pos x="1022" y="804"/>
                </a:cxn>
                <a:cxn ang="0">
                  <a:pos x="1094" y="796"/>
                </a:cxn>
                <a:cxn ang="0">
                  <a:pos x="1192" y="802"/>
                </a:cxn>
                <a:cxn ang="0">
                  <a:pos x="1240" y="812"/>
                </a:cxn>
                <a:cxn ang="0">
                  <a:pos x="1326" y="852"/>
                </a:cxn>
                <a:cxn ang="0">
                  <a:pos x="1446" y="926"/>
                </a:cxn>
                <a:cxn ang="0">
                  <a:pos x="1512" y="954"/>
                </a:cxn>
                <a:cxn ang="0">
                  <a:pos x="1558" y="964"/>
                </a:cxn>
                <a:cxn ang="0">
                  <a:pos x="1616" y="962"/>
                </a:cxn>
                <a:cxn ang="0">
                  <a:pos x="1662" y="946"/>
                </a:cxn>
                <a:cxn ang="0">
                  <a:pos x="1726" y="898"/>
                </a:cxn>
                <a:cxn ang="0">
                  <a:pos x="1776" y="854"/>
                </a:cxn>
                <a:cxn ang="0">
                  <a:pos x="1752" y="784"/>
                </a:cxn>
                <a:cxn ang="0">
                  <a:pos x="1740" y="696"/>
                </a:cxn>
                <a:cxn ang="0">
                  <a:pos x="1750" y="600"/>
                </a:cxn>
                <a:cxn ang="0">
                  <a:pos x="1770" y="544"/>
                </a:cxn>
                <a:cxn ang="0">
                  <a:pos x="1804" y="500"/>
                </a:cxn>
                <a:cxn ang="0">
                  <a:pos x="1854" y="456"/>
                </a:cxn>
                <a:cxn ang="0">
                  <a:pos x="1872" y="428"/>
                </a:cxn>
                <a:cxn ang="0">
                  <a:pos x="1880" y="384"/>
                </a:cxn>
                <a:cxn ang="0">
                  <a:pos x="1880" y="352"/>
                </a:cxn>
                <a:cxn ang="0">
                  <a:pos x="1854" y="272"/>
                </a:cxn>
                <a:cxn ang="0">
                  <a:pos x="1808" y="200"/>
                </a:cxn>
                <a:cxn ang="0">
                  <a:pos x="1784" y="154"/>
                </a:cxn>
                <a:cxn ang="0">
                  <a:pos x="1768" y="94"/>
                </a:cxn>
                <a:cxn ang="0">
                  <a:pos x="1764" y="0"/>
                </a:cxn>
                <a:cxn ang="0">
                  <a:pos x="0" y="850"/>
                </a:cxn>
                <a:cxn ang="0">
                  <a:pos x="122" y="820"/>
                </a:cxn>
                <a:cxn ang="0">
                  <a:pos x="336" y="792"/>
                </a:cxn>
                <a:cxn ang="0">
                  <a:pos x="432" y="772"/>
                </a:cxn>
                <a:cxn ang="0">
                  <a:pos x="578" y="750"/>
                </a:cxn>
                <a:cxn ang="0">
                  <a:pos x="648" y="752"/>
                </a:cxn>
                <a:cxn ang="0">
                  <a:pos x="720" y="770"/>
                </a:cxn>
              </a:cxnLst>
              <a:rect l="0" t="0" r="r" b="b"/>
              <a:pathLst>
                <a:path w="1880" h="1104">
                  <a:moveTo>
                    <a:pt x="720" y="770"/>
                  </a:moveTo>
                  <a:lnTo>
                    <a:pt x="720" y="770"/>
                  </a:lnTo>
                  <a:lnTo>
                    <a:pt x="742" y="780"/>
                  </a:lnTo>
                  <a:lnTo>
                    <a:pt x="762" y="788"/>
                  </a:lnTo>
                  <a:lnTo>
                    <a:pt x="778" y="798"/>
                  </a:lnTo>
                  <a:lnTo>
                    <a:pt x="792" y="810"/>
                  </a:lnTo>
                  <a:lnTo>
                    <a:pt x="802" y="824"/>
                  </a:lnTo>
                  <a:lnTo>
                    <a:pt x="810" y="842"/>
                  </a:lnTo>
                  <a:lnTo>
                    <a:pt x="816" y="862"/>
                  </a:lnTo>
                  <a:lnTo>
                    <a:pt x="816" y="888"/>
                  </a:lnTo>
                  <a:lnTo>
                    <a:pt x="816" y="888"/>
                  </a:lnTo>
                  <a:lnTo>
                    <a:pt x="814" y="908"/>
                  </a:lnTo>
                  <a:lnTo>
                    <a:pt x="806" y="926"/>
                  </a:lnTo>
                  <a:lnTo>
                    <a:pt x="798" y="946"/>
                  </a:lnTo>
                  <a:lnTo>
                    <a:pt x="788" y="966"/>
                  </a:lnTo>
                  <a:lnTo>
                    <a:pt x="778" y="986"/>
                  </a:lnTo>
                  <a:lnTo>
                    <a:pt x="770" y="1004"/>
                  </a:lnTo>
                  <a:lnTo>
                    <a:pt x="766" y="1022"/>
                  </a:lnTo>
                  <a:lnTo>
                    <a:pt x="766" y="1032"/>
                  </a:lnTo>
                  <a:lnTo>
                    <a:pt x="768" y="1040"/>
                  </a:lnTo>
                  <a:lnTo>
                    <a:pt x="768" y="1040"/>
                  </a:lnTo>
                  <a:lnTo>
                    <a:pt x="770" y="1052"/>
                  </a:lnTo>
                  <a:lnTo>
                    <a:pt x="774" y="1062"/>
                  </a:lnTo>
                  <a:lnTo>
                    <a:pt x="780" y="1072"/>
                  </a:lnTo>
                  <a:lnTo>
                    <a:pt x="786" y="1080"/>
                  </a:lnTo>
                  <a:lnTo>
                    <a:pt x="794" y="1086"/>
                  </a:lnTo>
                  <a:lnTo>
                    <a:pt x="800" y="1092"/>
                  </a:lnTo>
                  <a:lnTo>
                    <a:pt x="810" y="1096"/>
                  </a:lnTo>
                  <a:lnTo>
                    <a:pt x="818" y="1100"/>
                  </a:lnTo>
                  <a:lnTo>
                    <a:pt x="836" y="1104"/>
                  </a:lnTo>
                  <a:lnTo>
                    <a:pt x="858" y="1104"/>
                  </a:lnTo>
                  <a:lnTo>
                    <a:pt x="878" y="1100"/>
                  </a:lnTo>
                  <a:lnTo>
                    <a:pt x="900" y="1094"/>
                  </a:lnTo>
                  <a:lnTo>
                    <a:pt x="922" y="1086"/>
                  </a:lnTo>
                  <a:lnTo>
                    <a:pt x="942" y="1074"/>
                  </a:lnTo>
                  <a:lnTo>
                    <a:pt x="960" y="1060"/>
                  </a:lnTo>
                  <a:lnTo>
                    <a:pt x="976" y="1044"/>
                  </a:lnTo>
                  <a:lnTo>
                    <a:pt x="990" y="1026"/>
                  </a:lnTo>
                  <a:lnTo>
                    <a:pt x="1000" y="1008"/>
                  </a:lnTo>
                  <a:lnTo>
                    <a:pt x="1006" y="988"/>
                  </a:lnTo>
                  <a:lnTo>
                    <a:pt x="1008" y="978"/>
                  </a:lnTo>
                  <a:lnTo>
                    <a:pt x="1008" y="968"/>
                  </a:lnTo>
                  <a:lnTo>
                    <a:pt x="1008" y="968"/>
                  </a:lnTo>
                  <a:lnTo>
                    <a:pt x="1006" y="950"/>
                  </a:lnTo>
                  <a:lnTo>
                    <a:pt x="1000" y="930"/>
                  </a:lnTo>
                  <a:lnTo>
                    <a:pt x="994" y="910"/>
                  </a:lnTo>
                  <a:lnTo>
                    <a:pt x="986" y="890"/>
                  </a:lnTo>
                  <a:lnTo>
                    <a:pt x="984" y="870"/>
                  </a:lnTo>
                  <a:lnTo>
                    <a:pt x="982" y="860"/>
                  </a:lnTo>
                  <a:lnTo>
                    <a:pt x="984" y="850"/>
                  </a:lnTo>
                  <a:lnTo>
                    <a:pt x="986" y="842"/>
                  </a:lnTo>
                  <a:lnTo>
                    <a:pt x="990" y="832"/>
                  </a:lnTo>
                  <a:lnTo>
                    <a:pt x="998" y="822"/>
                  </a:lnTo>
                  <a:lnTo>
                    <a:pt x="1006" y="814"/>
                  </a:lnTo>
                  <a:lnTo>
                    <a:pt x="1006" y="814"/>
                  </a:lnTo>
                  <a:lnTo>
                    <a:pt x="1012" y="808"/>
                  </a:lnTo>
                  <a:lnTo>
                    <a:pt x="1022" y="804"/>
                  </a:lnTo>
                  <a:lnTo>
                    <a:pt x="1042" y="800"/>
                  </a:lnTo>
                  <a:lnTo>
                    <a:pt x="1068" y="796"/>
                  </a:lnTo>
                  <a:lnTo>
                    <a:pt x="1094" y="796"/>
                  </a:lnTo>
                  <a:lnTo>
                    <a:pt x="1122" y="796"/>
                  </a:lnTo>
                  <a:lnTo>
                    <a:pt x="1150" y="798"/>
                  </a:lnTo>
                  <a:lnTo>
                    <a:pt x="1192" y="802"/>
                  </a:lnTo>
                  <a:lnTo>
                    <a:pt x="1192" y="802"/>
                  </a:lnTo>
                  <a:lnTo>
                    <a:pt x="1216" y="806"/>
                  </a:lnTo>
                  <a:lnTo>
                    <a:pt x="1240" y="812"/>
                  </a:lnTo>
                  <a:lnTo>
                    <a:pt x="1262" y="820"/>
                  </a:lnTo>
                  <a:lnTo>
                    <a:pt x="1284" y="830"/>
                  </a:lnTo>
                  <a:lnTo>
                    <a:pt x="1326" y="852"/>
                  </a:lnTo>
                  <a:lnTo>
                    <a:pt x="1366" y="878"/>
                  </a:lnTo>
                  <a:lnTo>
                    <a:pt x="1406" y="904"/>
                  </a:lnTo>
                  <a:lnTo>
                    <a:pt x="1446" y="926"/>
                  </a:lnTo>
                  <a:lnTo>
                    <a:pt x="1468" y="938"/>
                  </a:lnTo>
                  <a:lnTo>
                    <a:pt x="1490" y="946"/>
                  </a:lnTo>
                  <a:lnTo>
                    <a:pt x="1512" y="954"/>
                  </a:lnTo>
                  <a:lnTo>
                    <a:pt x="1536" y="960"/>
                  </a:lnTo>
                  <a:lnTo>
                    <a:pt x="1536" y="960"/>
                  </a:lnTo>
                  <a:lnTo>
                    <a:pt x="1558" y="964"/>
                  </a:lnTo>
                  <a:lnTo>
                    <a:pt x="1580" y="966"/>
                  </a:lnTo>
                  <a:lnTo>
                    <a:pt x="1600" y="966"/>
                  </a:lnTo>
                  <a:lnTo>
                    <a:pt x="1616" y="962"/>
                  </a:lnTo>
                  <a:lnTo>
                    <a:pt x="1634" y="958"/>
                  </a:lnTo>
                  <a:lnTo>
                    <a:pt x="1648" y="954"/>
                  </a:lnTo>
                  <a:lnTo>
                    <a:pt x="1662" y="946"/>
                  </a:lnTo>
                  <a:lnTo>
                    <a:pt x="1676" y="938"/>
                  </a:lnTo>
                  <a:lnTo>
                    <a:pt x="1702" y="920"/>
                  </a:lnTo>
                  <a:lnTo>
                    <a:pt x="1726" y="898"/>
                  </a:lnTo>
                  <a:lnTo>
                    <a:pt x="1750" y="876"/>
                  </a:lnTo>
                  <a:lnTo>
                    <a:pt x="1776" y="854"/>
                  </a:lnTo>
                  <a:lnTo>
                    <a:pt x="1776" y="854"/>
                  </a:lnTo>
                  <a:lnTo>
                    <a:pt x="1764" y="820"/>
                  </a:lnTo>
                  <a:lnTo>
                    <a:pt x="1752" y="784"/>
                  </a:lnTo>
                  <a:lnTo>
                    <a:pt x="1752" y="784"/>
                  </a:lnTo>
                  <a:lnTo>
                    <a:pt x="1746" y="756"/>
                  </a:lnTo>
                  <a:lnTo>
                    <a:pt x="1742" y="726"/>
                  </a:lnTo>
                  <a:lnTo>
                    <a:pt x="1740" y="696"/>
                  </a:lnTo>
                  <a:lnTo>
                    <a:pt x="1740" y="662"/>
                  </a:lnTo>
                  <a:lnTo>
                    <a:pt x="1744" y="630"/>
                  </a:lnTo>
                  <a:lnTo>
                    <a:pt x="1750" y="600"/>
                  </a:lnTo>
                  <a:lnTo>
                    <a:pt x="1758" y="570"/>
                  </a:lnTo>
                  <a:lnTo>
                    <a:pt x="1770" y="544"/>
                  </a:lnTo>
                  <a:lnTo>
                    <a:pt x="1770" y="544"/>
                  </a:lnTo>
                  <a:lnTo>
                    <a:pt x="1778" y="530"/>
                  </a:lnTo>
                  <a:lnTo>
                    <a:pt x="1786" y="518"/>
                  </a:lnTo>
                  <a:lnTo>
                    <a:pt x="1804" y="500"/>
                  </a:lnTo>
                  <a:lnTo>
                    <a:pt x="1822" y="484"/>
                  </a:lnTo>
                  <a:lnTo>
                    <a:pt x="1838" y="470"/>
                  </a:lnTo>
                  <a:lnTo>
                    <a:pt x="1854" y="456"/>
                  </a:lnTo>
                  <a:lnTo>
                    <a:pt x="1860" y="448"/>
                  </a:lnTo>
                  <a:lnTo>
                    <a:pt x="1866" y="438"/>
                  </a:lnTo>
                  <a:lnTo>
                    <a:pt x="1872" y="428"/>
                  </a:lnTo>
                  <a:lnTo>
                    <a:pt x="1876" y="416"/>
                  </a:lnTo>
                  <a:lnTo>
                    <a:pt x="1878" y="400"/>
                  </a:lnTo>
                  <a:lnTo>
                    <a:pt x="1880" y="384"/>
                  </a:lnTo>
                  <a:lnTo>
                    <a:pt x="1880" y="384"/>
                  </a:lnTo>
                  <a:lnTo>
                    <a:pt x="1880" y="368"/>
                  </a:lnTo>
                  <a:lnTo>
                    <a:pt x="1880" y="352"/>
                  </a:lnTo>
                  <a:lnTo>
                    <a:pt x="1874" y="322"/>
                  </a:lnTo>
                  <a:lnTo>
                    <a:pt x="1866" y="296"/>
                  </a:lnTo>
                  <a:lnTo>
                    <a:pt x="1854" y="272"/>
                  </a:lnTo>
                  <a:lnTo>
                    <a:pt x="1840" y="248"/>
                  </a:lnTo>
                  <a:lnTo>
                    <a:pt x="1824" y="224"/>
                  </a:lnTo>
                  <a:lnTo>
                    <a:pt x="1808" y="200"/>
                  </a:lnTo>
                  <a:lnTo>
                    <a:pt x="1792" y="172"/>
                  </a:lnTo>
                  <a:lnTo>
                    <a:pt x="1792" y="172"/>
                  </a:lnTo>
                  <a:lnTo>
                    <a:pt x="1784" y="154"/>
                  </a:lnTo>
                  <a:lnTo>
                    <a:pt x="1778" y="136"/>
                  </a:lnTo>
                  <a:lnTo>
                    <a:pt x="1772" y="116"/>
                  </a:lnTo>
                  <a:lnTo>
                    <a:pt x="1768" y="94"/>
                  </a:lnTo>
                  <a:lnTo>
                    <a:pt x="1766" y="70"/>
                  </a:lnTo>
                  <a:lnTo>
                    <a:pt x="1764" y="48"/>
                  </a:lnTo>
                  <a:lnTo>
                    <a:pt x="1764" y="0"/>
                  </a:lnTo>
                  <a:lnTo>
                    <a:pt x="0" y="0"/>
                  </a:lnTo>
                  <a:lnTo>
                    <a:pt x="0" y="850"/>
                  </a:lnTo>
                  <a:lnTo>
                    <a:pt x="0" y="850"/>
                  </a:lnTo>
                  <a:lnTo>
                    <a:pt x="40" y="838"/>
                  </a:lnTo>
                  <a:lnTo>
                    <a:pt x="80" y="828"/>
                  </a:lnTo>
                  <a:lnTo>
                    <a:pt x="122" y="820"/>
                  </a:lnTo>
                  <a:lnTo>
                    <a:pt x="164" y="814"/>
                  </a:lnTo>
                  <a:lnTo>
                    <a:pt x="250" y="804"/>
                  </a:lnTo>
                  <a:lnTo>
                    <a:pt x="336" y="792"/>
                  </a:lnTo>
                  <a:lnTo>
                    <a:pt x="336" y="792"/>
                  </a:lnTo>
                  <a:lnTo>
                    <a:pt x="384" y="784"/>
                  </a:lnTo>
                  <a:lnTo>
                    <a:pt x="432" y="772"/>
                  </a:lnTo>
                  <a:lnTo>
                    <a:pt x="482" y="762"/>
                  </a:lnTo>
                  <a:lnTo>
                    <a:pt x="530" y="754"/>
                  </a:lnTo>
                  <a:lnTo>
                    <a:pt x="578" y="750"/>
                  </a:lnTo>
                  <a:lnTo>
                    <a:pt x="600" y="748"/>
                  </a:lnTo>
                  <a:lnTo>
                    <a:pt x="624" y="748"/>
                  </a:lnTo>
                  <a:lnTo>
                    <a:pt x="648" y="752"/>
                  </a:lnTo>
                  <a:lnTo>
                    <a:pt x="672" y="756"/>
                  </a:lnTo>
                  <a:lnTo>
                    <a:pt x="696" y="762"/>
                  </a:lnTo>
                  <a:lnTo>
                    <a:pt x="720" y="770"/>
                  </a:lnTo>
                  <a:lnTo>
                    <a:pt x="720" y="770"/>
                  </a:lnTo>
                  <a:close/>
                </a:path>
              </a:pathLst>
            </a:custGeom>
            <a:solidFill>
              <a:schemeClr val="hlink"/>
            </a:solidFill>
            <a:ln w="25400">
              <a:solidFill>
                <a:srgbClr val="000000"/>
              </a:solidFill>
              <a:prstDash val="solid"/>
              <a:round/>
              <a:headEnd/>
              <a:tailEnd/>
            </a:ln>
            <a:effectLst/>
          </p:spPr>
          <p:txBody>
            <a:bodyPr/>
            <a:lstStyle/>
            <a:p>
              <a:endParaRPr lang="en-US"/>
            </a:p>
          </p:txBody>
        </p:sp>
        <p:sp>
          <p:nvSpPr>
            <p:cNvPr id="153646" name="Rectangle 46"/>
            <p:cNvSpPr>
              <a:spLocks noChangeArrowheads="1"/>
            </p:cNvSpPr>
            <p:nvPr/>
          </p:nvSpPr>
          <p:spPr bwMode="auto">
            <a:xfrm>
              <a:off x="403" y="966"/>
              <a:ext cx="840" cy="199"/>
            </a:xfrm>
            <a:prstGeom prst="rect">
              <a:avLst/>
            </a:prstGeom>
            <a:noFill/>
            <a:ln w="9525">
              <a:noFill/>
              <a:miter lim="800000"/>
              <a:headEnd/>
              <a:tailEnd/>
            </a:ln>
            <a:effectLst/>
          </p:spPr>
          <p:txBody>
            <a:bodyPr wrap="none" lIns="0" tIns="0" rIns="0" bIns="0">
              <a:spAutoFit/>
            </a:bodyPr>
            <a:lstStyle/>
            <a:p>
              <a:pPr eaLnBrk="1" hangingPunct="1"/>
              <a:r>
                <a:rPr lang="en-US" sz="2000"/>
                <a:t>Packaging</a:t>
              </a:r>
            </a:p>
          </p:txBody>
        </p:sp>
      </p:grpSp>
      <p:grpSp>
        <p:nvGrpSpPr>
          <p:cNvPr id="153647" name="Group 47"/>
          <p:cNvGrpSpPr>
            <a:grpSpLocks/>
          </p:cNvGrpSpPr>
          <p:nvPr/>
        </p:nvGrpSpPr>
        <p:grpSpPr bwMode="auto">
          <a:xfrm>
            <a:off x="3284538" y="1122363"/>
            <a:ext cx="2374900" cy="1284287"/>
            <a:chOff x="1371" y="684"/>
            <a:chExt cx="1550" cy="838"/>
          </a:xfrm>
        </p:grpSpPr>
        <p:sp>
          <p:nvSpPr>
            <p:cNvPr id="153648" name="Freeform 48"/>
            <p:cNvSpPr>
              <a:spLocks/>
            </p:cNvSpPr>
            <p:nvPr/>
          </p:nvSpPr>
          <p:spPr bwMode="auto">
            <a:xfrm>
              <a:off x="1371" y="684"/>
              <a:ext cx="1550" cy="838"/>
            </a:xfrm>
            <a:custGeom>
              <a:avLst/>
              <a:gdLst/>
              <a:ahLst/>
              <a:cxnLst>
                <a:cxn ang="0">
                  <a:pos x="68" y="200"/>
                </a:cxn>
                <a:cxn ang="0">
                  <a:pos x="114" y="272"/>
                </a:cxn>
                <a:cxn ang="0">
                  <a:pos x="140" y="352"/>
                </a:cxn>
                <a:cxn ang="0">
                  <a:pos x="140" y="384"/>
                </a:cxn>
                <a:cxn ang="0">
                  <a:pos x="132" y="428"/>
                </a:cxn>
                <a:cxn ang="0">
                  <a:pos x="114" y="456"/>
                </a:cxn>
                <a:cxn ang="0">
                  <a:pos x="64" y="500"/>
                </a:cxn>
                <a:cxn ang="0">
                  <a:pos x="30" y="544"/>
                </a:cxn>
                <a:cxn ang="0">
                  <a:pos x="10" y="600"/>
                </a:cxn>
                <a:cxn ang="0">
                  <a:pos x="0" y="696"/>
                </a:cxn>
                <a:cxn ang="0">
                  <a:pos x="12" y="784"/>
                </a:cxn>
                <a:cxn ang="0">
                  <a:pos x="36" y="854"/>
                </a:cxn>
                <a:cxn ang="0">
                  <a:pos x="68" y="832"/>
                </a:cxn>
                <a:cxn ang="0">
                  <a:pos x="108" y="816"/>
                </a:cxn>
                <a:cxn ang="0">
                  <a:pos x="200" y="798"/>
                </a:cxn>
                <a:cxn ang="0">
                  <a:pos x="296" y="798"/>
                </a:cxn>
                <a:cxn ang="0">
                  <a:pos x="424" y="820"/>
                </a:cxn>
                <a:cxn ang="0">
                  <a:pos x="606" y="870"/>
                </a:cxn>
                <a:cxn ang="0">
                  <a:pos x="806" y="910"/>
                </a:cxn>
                <a:cxn ang="0">
                  <a:pos x="1012" y="916"/>
                </a:cxn>
                <a:cxn ang="0">
                  <a:pos x="1148" y="904"/>
                </a:cxn>
                <a:cxn ang="0">
                  <a:pos x="1284" y="870"/>
                </a:cxn>
                <a:cxn ang="0">
                  <a:pos x="1416" y="826"/>
                </a:cxn>
                <a:cxn ang="0">
                  <a:pos x="1508" y="806"/>
                </a:cxn>
                <a:cxn ang="0">
                  <a:pos x="1646" y="782"/>
                </a:cxn>
                <a:cxn ang="0">
                  <a:pos x="1744" y="746"/>
                </a:cxn>
                <a:cxn ang="0">
                  <a:pos x="1772" y="728"/>
                </a:cxn>
                <a:cxn ang="0">
                  <a:pos x="1838" y="664"/>
                </a:cxn>
                <a:cxn ang="0">
                  <a:pos x="1874" y="636"/>
                </a:cxn>
                <a:cxn ang="0">
                  <a:pos x="1912" y="632"/>
                </a:cxn>
                <a:cxn ang="0">
                  <a:pos x="1970" y="646"/>
                </a:cxn>
                <a:cxn ang="0">
                  <a:pos x="2018" y="668"/>
                </a:cxn>
                <a:cxn ang="0">
                  <a:pos x="2086" y="716"/>
                </a:cxn>
                <a:cxn ang="0">
                  <a:pos x="2142" y="776"/>
                </a:cxn>
                <a:cxn ang="0">
                  <a:pos x="2176" y="814"/>
                </a:cxn>
                <a:cxn ang="0">
                  <a:pos x="2204" y="766"/>
                </a:cxn>
                <a:cxn ang="0">
                  <a:pos x="2220" y="676"/>
                </a:cxn>
                <a:cxn ang="0">
                  <a:pos x="2212" y="586"/>
                </a:cxn>
                <a:cxn ang="0">
                  <a:pos x="2196" y="538"/>
                </a:cxn>
                <a:cxn ang="0">
                  <a:pos x="2166" y="480"/>
                </a:cxn>
                <a:cxn ang="0">
                  <a:pos x="2086" y="378"/>
                </a:cxn>
                <a:cxn ang="0">
                  <a:pos x="2038" y="304"/>
                </a:cxn>
                <a:cxn ang="0">
                  <a:pos x="2020" y="262"/>
                </a:cxn>
                <a:cxn ang="0">
                  <a:pos x="2008" y="170"/>
                </a:cxn>
                <a:cxn ang="0">
                  <a:pos x="2018" y="68"/>
                </a:cxn>
                <a:cxn ang="0">
                  <a:pos x="24" y="0"/>
                </a:cxn>
                <a:cxn ang="0">
                  <a:pos x="26" y="70"/>
                </a:cxn>
                <a:cxn ang="0">
                  <a:pos x="38" y="136"/>
                </a:cxn>
                <a:cxn ang="0">
                  <a:pos x="52" y="172"/>
                </a:cxn>
              </a:cxnLst>
              <a:rect l="0" t="0" r="r" b="b"/>
              <a:pathLst>
                <a:path w="2220" h="918">
                  <a:moveTo>
                    <a:pt x="52" y="172"/>
                  </a:moveTo>
                  <a:lnTo>
                    <a:pt x="52" y="172"/>
                  </a:lnTo>
                  <a:lnTo>
                    <a:pt x="68" y="200"/>
                  </a:lnTo>
                  <a:lnTo>
                    <a:pt x="84" y="224"/>
                  </a:lnTo>
                  <a:lnTo>
                    <a:pt x="100" y="248"/>
                  </a:lnTo>
                  <a:lnTo>
                    <a:pt x="114" y="272"/>
                  </a:lnTo>
                  <a:lnTo>
                    <a:pt x="126" y="296"/>
                  </a:lnTo>
                  <a:lnTo>
                    <a:pt x="134" y="322"/>
                  </a:lnTo>
                  <a:lnTo>
                    <a:pt x="140" y="352"/>
                  </a:lnTo>
                  <a:lnTo>
                    <a:pt x="140" y="368"/>
                  </a:lnTo>
                  <a:lnTo>
                    <a:pt x="140" y="384"/>
                  </a:lnTo>
                  <a:lnTo>
                    <a:pt x="140" y="384"/>
                  </a:lnTo>
                  <a:lnTo>
                    <a:pt x="138" y="400"/>
                  </a:lnTo>
                  <a:lnTo>
                    <a:pt x="136" y="416"/>
                  </a:lnTo>
                  <a:lnTo>
                    <a:pt x="132" y="428"/>
                  </a:lnTo>
                  <a:lnTo>
                    <a:pt x="126" y="438"/>
                  </a:lnTo>
                  <a:lnTo>
                    <a:pt x="120" y="448"/>
                  </a:lnTo>
                  <a:lnTo>
                    <a:pt x="114" y="456"/>
                  </a:lnTo>
                  <a:lnTo>
                    <a:pt x="98" y="470"/>
                  </a:lnTo>
                  <a:lnTo>
                    <a:pt x="82" y="484"/>
                  </a:lnTo>
                  <a:lnTo>
                    <a:pt x="64" y="500"/>
                  </a:lnTo>
                  <a:lnTo>
                    <a:pt x="46" y="518"/>
                  </a:lnTo>
                  <a:lnTo>
                    <a:pt x="38" y="530"/>
                  </a:lnTo>
                  <a:lnTo>
                    <a:pt x="30" y="544"/>
                  </a:lnTo>
                  <a:lnTo>
                    <a:pt x="30" y="544"/>
                  </a:lnTo>
                  <a:lnTo>
                    <a:pt x="18" y="570"/>
                  </a:lnTo>
                  <a:lnTo>
                    <a:pt x="10" y="600"/>
                  </a:lnTo>
                  <a:lnTo>
                    <a:pt x="4" y="630"/>
                  </a:lnTo>
                  <a:lnTo>
                    <a:pt x="0" y="662"/>
                  </a:lnTo>
                  <a:lnTo>
                    <a:pt x="0" y="696"/>
                  </a:lnTo>
                  <a:lnTo>
                    <a:pt x="2" y="726"/>
                  </a:lnTo>
                  <a:lnTo>
                    <a:pt x="6" y="756"/>
                  </a:lnTo>
                  <a:lnTo>
                    <a:pt x="12" y="784"/>
                  </a:lnTo>
                  <a:lnTo>
                    <a:pt x="12" y="784"/>
                  </a:lnTo>
                  <a:lnTo>
                    <a:pt x="24" y="820"/>
                  </a:lnTo>
                  <a:lnTo>
                    <a:pt x="36" y="854"/>
                  </a:lnTo>
                  <a:lnTo>
                    <a:pt x="36" y="854"/>
                  </a:lnTo>
                  <a:lnTo>
                    <a:pt x="52" y="844"/>
                  </a:lnTo>
                  <a:lnTo>
                    <a:pt x="68" y="832"/>
                  </a:lnTo>
                  <a:lnTo>
                    <a:pt x="88" y="824"/>
                  </a:lnTo>
                  <a:lnTo>
                    <a:pt x="108" y="816"/>
                  </a:lnTo>
                  <a:lnTo>
                    <a:pt x="108" y="816"/>
                  </a:lnTo>
                  <a:lnTo>
                    <a:pt x="138" y="806"/>
                  </a:lnTo>
                  <a:lnTo>
                    <a:pt x="168" y="800"/>
                  </a:lnTo>
                  <a:lnTo>
                    <a:pt x="200" y="798"/>
                  </a:lnTo>
                  <a:lnTo>
                    <a:pt x="232" y="796"/>
                  </a:lnTo>
                  <a:lnTo>
                    <a:pt x="264" y="796"/>
                  </a:lnTo>
                  <a:lnTo>
                    <a:pt x="296" y="798"/>
                  </a:lnTo>
                  <a:lnTo>
                    <a:pt x="328" y="802"/>
                  </a:lnTo>
                  <a:lnTo>
                    <a:pt x="360" y="806"/>
                  </a:lnTo>
                  <a:lnTo>
                    <a:pt x="424" y="820"/>
                  </a:lnTo>
                  <a:lnTo>
                    <a:pt x="488" y="836"/>
                  </a:lnTo>
                  <a:lnTo>
                    <a:pt x="606" y="870"/>
                  </a:lnTo>
                  <a:lnTo>
                    <a:pt x="606" y="870"/>
                  </a:lnTo>
                  <a:lnTo>
                    <a:pt x="672" y="886"/>
                  </a:lnTo>
                  <a:lnTo>
                    <a:pt x="738" y="900"/>
                  </a:lnTo>
                  <a:lnTo>
                    <a:pt x="806" y="910"/>
                  </a:lnTo>
                  <a:lnTo>
                    <a:pt x="874" y="916"/>
                  </a:lnTo>
                  <a:lnTo>
                    <a:pt x="942" y="918"/>
                  </a:lnTo>
                  <a:lnTo>
                    <a:pt x="1012" y="916"/>
                  </a:lnTo>
                  <a:lnTo>
                    <a:pt x="1080" y="912"/>
                  </a:lnTo>
                  <a:lnTo>
                    <a:pt x="1148" y="904"/>
                  </a:lnTo>
                  <a:lnTo>
                    <a:pt x="1148" y="904"/>
                  </a:lnTo>
                  <a:lnTo>
                    <a:pt x="1194" y="896"/>
                  </a:lnTo>
                  <a:lnTo>
                    <a:pt x="1240" y="884"/>
                  </a:lnTo>
                  <a:lnTo>
                    <a:pt x="1284" y="870"/>
                  </a:lnTo>
                  <a:lnTo>
                    <a:pt x="1328" y="854"/>
                  </a:lnTo>
                  <a:lnTo>
                    <a:pt x="1372" y="840"/>
                  </a:lnTo>
                  <a:lnTo>
                    <a:pt x="1416" y="826"/>
                  </a:lnTo>
                  <a:lnTo>
                    <a:pt x="1460" y="814"/>
                  </a:lnTo>
                  <a:lnTo>
                    <a:pt x="1508" y="806"/>
                  </a:lnTo>
                  <a:lnTo>
                    <a:pt x="1508" y="806"/>
                  </a:lnTo>
                  <a:lnTo>
                    <a:pt x="1574" y="796"/>
                  </a:lnTo>
                  <a:lnTo>
                    <a:pt x="1610" y="790"/>
                  </a:lnTo>
                  <a:lnTo>
                    <a:pt x="1646" y="782"/>
                  </a:lnTo>
                  <a:lnTo>
                    <a:pt x="1682" y="772"/>
                  </a:lnTo>
                  <a:lnTo>
                    <a:pt x="1714" y="760"/>
                  </a:lnTo>
                  <a:lnTo>
                    <a:pt x="1744" y="746"/>
                  </a:lnTo>
                  <a:lnTo>
                    <a:pt x="1758" y="738"/>
                  </a:lnTo>
                  <a:lnTo>
                    <a:pt x="1772" y="728"/>
                  </a:lnTo>
                  <a:lnTo>
                    <a:pt x="1772" y="728"/>
                  </a:lnTo>
                  <a:lnTo>
                    <a:pt x="1798" y="704"/>
                  </a:lnTo>
                  <a:lnTo>
                    <a:pt x="1820" y="682"/>
                  </a:lnTo>
                  <a:lnTo>
                    <a:pt x="1838" y="664"/>
                  </a:lnTo>
                  <a:lnTo>
                    <a:pt x="1854" y="648"/>
                  </a:lnTo>
                  <a:lnTo>
                    <a:pt x="1864" y="642"/>
                  </a:lnTo>
                  <a:lnTo>
                    <a:pt x="1874" y="636"/>
                  </a:lnTo>
                  <a:lnTo>
                    <a:pt x="1884" y="634"/>
                  </a:lnTo>
                  <a:lnTo>
                    <a:pt x="1898" y="632"/>
                  </a:lnTo>
                  <a:lnTo>
                    <a:pt x="1912" y="632"/>
                  </a:lnTo>
                  <a:lnTo>
                    <a:pt x="1930" y="634"/>
                  </a:lnTo>
                  <a:lnTo>
                    <a:pt x="1948" y="640"/>
                  </a:lnTo>
                  <a:lnTo>
                    <a:pt x="1970" y="646"/>
                  </a:lnTo>
                  <a:lnTo>
                    <a:pt x="1970" y="646"/>
                  </a:lnTo>
                  <a:lnTo>
                    <a:pt x="1994" y="656"/>
                  </a:lnTo>
                  <a:lnTo>
                    <a:pt x="2018" y="668"/>
                  </a:lnTo>
                  <a:lnTo>
                    <a:pt x="2042" y="682"/>
                  </a:lnTo>
                  <a:lnTo>
                    <a:pt x="2064" y="700"/>
                  </a:lnTo>
                  <a:lnTo>
                    <a:pt x="2086" y="716"/>
                  </a:lnTo>
                  <a:lnTo>
                    <a:pt x="2106" y="736"/>
                  </a:lnTo>
                  <a:lnTo>
                    <a:pt x="2124" y="756"/>
                  </a:lnTo>
                  <a:lnTo>
                    <a:pt x="2142" y="776"/>
                  </a:lnTo>
                  <a:lnTo>
                    <a:pt x="2142" y="776"/>
                  </a:lnTo>
                  <a:lnTo>
                    <a:pt x="2176" y="814"/>
                  </a:lnTo>
                  <a:lnTo>
                    <a:pt x="2176" y="814"/>
                  </a:lnTo>
                  <a:lnTo>
                    <a:pt x="2190" y="792"/>
                  </a:lnTo>
                  <a:lnTo>
                    <a:pt x="2190" y="792"/>
                  </a:lnTo>
                  <a:lnTo>
                    <a:pt x="2204" y="766"/>
                  </a:lnTo>
                  <a:lnTo>
                    <a:pt x="2212" y="736"/>
                  </a:lnTo>
                  <a:lnTo>
                    <a:pt x="2218" y="706"/>
                  </a:lnTo>
                  <a:lnTo>
                    <a:pt x="2220" y="676"/>
                  </a:lnTo>
                  <a:lnTo>
                    <a:pt x="2220" y="646"/>
                  </a:lnTo>
                  <a:lnTo>
                    <a:pt x="2216" y="616"/>
                  </a:lnTo>
                  <a:lnTo>
                    <a:pt x="2212" y="586"/>
                  </a:lnTo>
                  <a:lnTo>
                    <a:pt x="2204" y="558"/>
                  </a:lnTo>
                  <a:lnTo>
                    <a:pt x="2204" y="558"/>
                  </a:lnTo>
                  <a:lnTo>
                    <a:pt x="2196" y="538"/>
                  </a:lnTo>
                  <a:lnTo>
                    <a:pt x="2188" y="518"/>
                  </a:lnTo>
                  <a:lnTo>
                    <a:pt x="2178" y="498"/>
                  </a:lnTo>
                  <a:lnTo>
                    <a:pt x="2166" y="480"/>
                  </a:lnTo>
                  <a:lnTo>
                    <a:pt x="2142" y="446"/>
                  </a:lnTo>
                  <a:lnTo>
                    <a:pt x="2114" y="412"/>
                  </a:lnTo>
                  <a:lnTo>
                    <a:pt x="2086" y="378"/>
                  </a:lnTo>
                  <a:lnTo>
                    <a:pt x="2060" y="342"/>
                  </a:lnTo>
                  <a:lnTo>
                    <a:pt x="2048" y="324"/>
                  </a:lnTo>
                  <a:lnTo>
                    <a:pt x="2038" y="304"/>
                  </a:lnTo>
                  <a:lnTo>
                    <a:pt x="2028" y="284"/>
                  </a:lnTo>
                  <a:lnTo>
                    <a:pt x="2020" y="262"/>
                  </a:lnTo>
                  <a:lnTo>
                    <a:pt x="2020" y="262"/>
                  </a:lnTo>
                  <a:lnTo>
                    <a:pt x="2012" y="234"/>
                  </a:lnTo>
                  <a:lnTo>
                    <a:pt x="2008" y="202"/>
                  </a:lnTo>
                  <a:lnTo>
                    <a:pt x="2008" y="170"/>
                  </a:lnTo>
                  <a:lnTo>
                    <a:pt x="2010" y="138"/>
                  </a:lnTo>
                  <a:lnTo>
                    <a:pt x="2012" y="102"/>
                  </a:lnTo>
                  <a:lnTo>
                    <a:pt x="2018" y="68"/>
                  </a:lnTo>
                  <a:lnTo>
                    <a:pt x="2026" y="34"/>
                  </a:lnTo>
                  <a:lnTo>
                    <a:pt x="2034" y="0"/>
                  </a:lnTo>
                  <a:lnTo>
                    <a:pt x="24" y="0"/>
                  </a:lnTo>
                  <a:lnTo>
                    <a:pt x="24" y="0"/>
                  </a:lnTo>
                  <a:lnTo>
                    <a:pt x="24" y="48"/>
                  </a:lnTo>
                  <a:lnTo>
                    <a:pt x="26" y="70"/>
                  </a:lnTo>
                  <a:lnTo>
                    <a:pt x="28" y="94"/>
                  </a:lnTo>
                  <a:lnTo>
                    <a:pt x="32" y="116"/>
                  </a:lnTo>
                  <a:lnTo>
                    <a:pt x="38" y="136"/>
                  </a:lnTo>
                  <a:lnTo>
                    <a:pt x="44" y="154"/>
                  </a:lnTo>
                  <a:lnTo>
                    <a:pt x="52" y="172"/>
                  </a:lnTo>
                  <a:lnTo>
                    <a:pt x="52" y="172"/>
                  </a:lnTo>
                  <a:close/>
                </a:path>
              </a:pathLst>
            </a:custGeom>
            <a:solidFill>
              <a:srgbClr val="FF9966"/>
            </a:solidFill>
            <a:ln w="25400">
              <a:solidFill>
                <a:srgbClr val="000000"/>
              </a:solidFill>
              <a:prstDash val="solid"/>
              <a:round/>
              <a:headEnd/>
              <a:tailEnd/>
            </a:ln>
            <a:effectLst/>
          </p:spPr>
          <p:txBody>
            <a:bodyPr/>
            <a:lstStyle/>
            <a:p>
              <a:endParaRPr lang="en-US"/>
            </a:p>
          </p:txBody>
        </p:sp>
        <p:sp>
          <p:nvSpPr>
            <p:cNvPr id="153649" name="Rectangle 49"/>
            <p:cNvSpPr>
              <a:spLocks noChangeArrowheads="1"/>
            </p:cNvSpPr>
            <p:nvPr/>
          </p:nvSpPr>
          <p:spPr bwMode="auto">
            <a:xfrm>
              <a:off x="1702" y="864"/>
              <a:ext cx="852" cy="398"/>
            </a:xfrm>
            <a:prstGeom prst="rect">
              <a:avLst/>
            </a:prstGeom>
            <a:noFill/>
            <a:ln w="9525">
              <a:noFill/>
              <a:miter lim="800000"/>
              <a:headEnd/>
              <a:tailEnd/>
            </a:ln>
            <a:effectLst/>
          </p:spPr>
          <p:txBody>
            <a:bodyPr wrap="none" lIns="0" tIns="0" rIns="0" bIns="0">
              <a:spAutoFit/>
            </a:bodyPr>
            <a:lstStyle/>
            <a:p>
              <a:r>
                <a:rPr lang="en-US" sz="2000"/>
                <a:t>Sales</a:t>
              </a:r>
            </a:p>
            <a:p>
              <a:r>
                <a:rPr lang="en-US" sz="2000"/>
                <a:t>promotion</a:t>
              </a:r>
            </a:p>
          </p:txBody>
        </p:sp>
      </p:grpSp>
      <p:grpSp>
        <p:nvGrpSpPr>
          <p:cNvPr id="153650" name="Group 50"/>
          <p:cNvGrpSpPr>
            <a:grpSpLocks/>
          </p:cNvGrpSpPr>
          <p:nvPr/>
        </p:nvGrpSpPr>
        <p:grpSpPr bwMode="auto">
          <a:xfrm>
            <a:off x="5432425" y="1122363"/>
            <a:ext cx="1846263" cy="1601787"/>
            <a:chOff x="2773" y="684"/>
            <a:chExt cx="1204" cy="1045"/>
          </a:xfrm>
        </p:grpSpPr>
        <p:sp>
          <p:nvSpPr>
            <p:cNvPr id="153651" name="Freeform 51"/>
            <p:cNvSpPr>
              <a:spLocks/>
            </p:cNvSpPr>
            <p:nvPr/>
          </p:nvSpPr>
          <p:spPr bwMode="auto">
            <a:xfrm>
              <a:off x="2773" y="684"/>
              <a:ext cx="1204" cy="1045"/>
            </a:xfrm>
            <a:custGeom>
              <a:avLst/>
              <a:gdLst/>
              <a:ahLst/>
              <a:cxnLst>
                <a:cxn ang="0">
                  <a:pos x="18" y="34"/>
                </a:cxn>
                <a:cxn ang="0">
                  <a:pos x="2" y="138"/>
                </a:cxn>
                <a:cxn ang="0">
                  <a:pos x="4" y="234"/>
                </a:cxn>
                <a:cxn ang="0">
                  <a:pos x="20" y="284"/>
                </a:cxn>
                <a:cxn ang="0">
                  <a:pos x="52" y="342"/>
                </a:cxn>
                <a:cxn ang="0">
                  <a:pos x="134" y="446"/>
                </a:cxn>
                <a:cxn ang="0">
                  <a:pos x="180" y="518"/>
                </a:cxn>
                <a:cxn ang="0">
                  <a:pos x="196" y="558"/>
                </a:cxn>
                <a:cxn ang="0">
                  <a:pos x="212" y="646"/>
                </a:cxn>
                <a:cxn ang="0">
                  <a:pos x="204" y="736"/>
                </a:cxn>
                <a:cxn ang="0">
                  <a:pos x="182" y="792"/>
                </a:cxn>
                <a:cxn ang="0">
                  <a:pos x="188" y="836"/>
                </a:cxn>
                <a:cxn ang="0">
                  <a:pos x="250" y="890"/>
                </a:cxn>
                <a:cxn ang="0">
                  <a:pos x="316" y="926"/>
                </a:cxn>
                <a:cxn ang="0">
                  <a:pos x="388" y="950"/>
                </a:cxn>
                <a:cxn ang="0">
                  <a:pos x="470" y="960"/>
                </a:cxn>
                <a:cxn ang="0">
                  <a:pos x="568" y="960"/>
                </a:cxn>
                <a:cxn ang="0">
                  <a:pos x="650" y="944"/>
                </a:cxn>
                <a:cxn ang="0">
                  <a:pos x="772" y="904"/>
                </a:cxn>
                <a:cxn ang="0">
                  <a:pos x="862" y="890"/>
                </a:cxn>
                <a:cxn ang="0">
                  <a:pos x="918" y="898"/>
                </a:cxn>
                <a:cxn ang="0">
                  <a:pos x="954" y="918"/>
                </a:cxn>
                <a:cxn ang="0">
                  <a:pos x="986" y="952"/>
                </a:cxn>
                <a:cxn ang="0">
                  <a:pos x="1004" y="984"/>
                </a:cxn>
                <a:cxn ang="0">
                  <a:pos x="1022" y="1052"/>
                </a:cxn>
                <a:cxn ang="0">
                  <a:pos x="1040" y="1100"/>
                </a:cxn>
                <a:cxn ang="0">
                  <a:pos x="1064" y="1122"/>
                </a:cxn>
                <a:cxn ang="0">
                  <a:pos x="1092" y="1134"/>
                </a:cxn>
                <a:cxn ang="0">
                  <a:pos x="1164" y="1142"/>
                </a:cxn>
                <a:cxn ang="0">
                  <a:pos x="1194" y="1132"/>
                </a:cxn>
                <a:cxn ang="0">
                  <a:pos x="1218" y="1110"/>
                </a:cxn>
                <a:cxn ang="0">
                  <a:pos x="1234" y="1078"/>
                </a:cxn>
                <a:cxn ang="0">
                  <a:pos x="1238" y="1050"/>
                </a:cxn>
                <a:cxn ang="0">
                  <a:pos x="1232" y="1018"/>
                </a:cxn>
                <a:cxn ang="0">
                  <a:pos x="1200" y="970"/>
                </a:cxn>
                <a:cxn ang="0">
                  <a:pos x="1182" y="940"/>
                </a:cxn>
                <a:cxn ang="0">
                  <a:pos x="1180" y="920"/>
                </a:cxn>
                <a:cxn ang="0">
                  <a:pos x="1190" y="894"/>
                </a:cxn>
                <a:cxn ang="0">
                  <a:pos x="1216" y="876"/>
                </a:cxn>
                <a:cxn ang="0">
                  <a:pos x="1284" y="854"/>
                </a:cxn>
                <a:cxn ang="0">
                  <a:pos x="1350" y="848"/>
                </a:cxn>
                <a:cxn ang="0">
                  <a:pos x="1424" y="864"/>
                </a:cxn>
                <a:cxn ang="0">
                  <a:pos x="1498" y="880"/>
                </a:cxn>
                <a:cxn ang="0">
                  <a:pos x="1546" y="878"/>
                </a:cxn>
                <a:cxn ang="0">
                  <a:pos x="1604" y="858"/>
                </a:cxn>
                <a:cxn ang="0">
                  <a:pos x="1674" y="814"/>
                </a:cxn>
                <a:cxn ang="0">
                  <a:pos x="1724" y="0"/>
                </a:cxn>
              </a:cxnLst>
              <a:rect l="0" t="0" r="r" b="b"/>
              <a:pathLst>
                <a:path w="1724" h="1144">
                  <a:moveTo>
                    <a:pt x="26" y="0"/>
                  </a:moveTo>
                  <a:lnTo>
                    <a:pt x="26" y="0"/>
                  </a:lnTo>
                  <a:lnTo>
                    <a:pt x="18" y="34"/>
                  </a:lnTo>
                  <a:lnTo>
                    <a:pt x="10" y="68"/>
                  </a:lnTo>
                  <a:lnTo>
                    <a:pt x="4" y="102"/>
                  </a:lnTo>
                  <a:lnTo>
                    <a:pt x="2" y="138"/>
                  </a:lnTo>
                  <a:lnTo>
                    <a:pt x="0" y="170"/>
                  </a:lnTo>
                  <a:lnTo>
                    <a:pt x="0" y="202"/>
                  </a:lnTo>
                  <a:lnTo>
                    <a:pt x="4" y="234"/>
                  </a:lnTo>
                  <a:lnTo>
                    <a:pt x="12" y="262"/>
                  </a:lnTo>
                  <a:lnTo>
                    <a:pt x="12" y="262"/>
                  </a:lnTo>
                  <a:lnTo>
                    <a:pt x="20" y="284"/>
                  </a:lnTo>
                  <a:lnTo>
                    <a:pt x="30" y="304"/>
                  </a:lnTo>
                  <a:lnTo>
                    <a:pt x="40" y="324"/>
                  </a:lnTo>
                  <a:lnTo>
                    <a:pt x="52" y="342"/>
                  </a:lnTo>
                  <a:lnTo>
                    <a:pt x="78" y="378"/>
                  </a:lnTo>
                  <a:lnTo>
                    <a:pt x="106" y="412"/>
                  </a:lnTo>
                  <a:lnTo>
                    <a:pt x="134" y="446"/>
                  </a:lnTo>
                  <a:lnTo>
                    <a:pt x="158" y="480"/>
                  </a:lnTo>
                  <a:lnTo>
                    <a:pt x="170" y="498"/>
                  </a:lnTo>
                  <a:lnTo>
                    <a:pt x="180" y="518"/>
                  </a:lnTo>
                  <a:lnTo>
                    <a:pt x="188" y="538"/>
                  </a:lnTo>
                  <a:lnTo>
                    <a:pt x="196" y="558"/>
                  </a:lnTo>
                  <a:lnTo>
                    <a:pt x="196" y="558"/>
                  </a:lnTo>
                  <a:lnTo>
                    <a:pt x="204" y="586"/>
                  </a:lnTo>
                  <a:lnTo>
                    <a:pt x="208" y="616"/>
                  </a:lnTo>
                  <a:lnTo>
                    <a:pt x="212" y="646"/>
                  </a:lnTo>
                  <a:lnTo>
                    <a:pt x="212" y="676"/>
                  </a:lnTo>
                  <a:lnTo>
                    <a:pt x="210" y="706"/>
                  </a:lnTo>
                  <a:lnTo>
                    <a:pt x="204" y="736"/>
                  </a:lnTo>
                  <a:lnTo>
                    <a:pt x="196" y="766"/>
                  </a:lnTo>
                  <a:lnTo>
                    <a:pt x="182" y="792"/>
                  </a:lnTo>
                  <a:lnTo>
                    <a:pt x="182" y="792"/>
                  </a:lnTo>
                  <a:lnTo>
                    <a:pt x="168" y="814"/>
                  </a:lnTo>
                  <a:lnTo>
                    <a:pt x="168" y="814"/>
                  </a:lnTo>
                  <a:lnTo>
                    <a:pt x="188" y="836"/>
                  </a:lnTo>
                  <a:lnTo>
                    <a:pt x="210" y="856"/>
                  </a:lnTo>
                  <a:lnTo>
                    <a:pt x="230" y="874"/>
                  </a:lnTo>
                  <a:lnTo>
                    <a:pt x="250" y="890"/>
                  </a:lnTo>
                  <a:lnTo>
                    <a:pt x="272" y="904"/>
                  </a:lnTo>
                  <a:lnTo>
                    <a:pt x="294" y="916"/>
                  </a:lnTo>
                  <a:lnTo>
                    <a:pt x="316" y="926"/>
                  </a:lnTo>
                  <a:lnTo>
                    <a:pt x="338" y="936"/>
                  </a:lnTo>
                  <a:lnTo>
                    <a:pt x="362" y="944"/>
                  </a:lnTo>
                  <a:lnTo>
                    <a:pt x="388" y="950"/>
                  </a:lnTo>
                  <a:lnTo>
                    <a:pt x="414" y="954"/>
                  </a:lnTo>
                  <a:lnTo>
                    <a:pt x="442" y="958"/>
                  </a:lnTo>
                  <a:lnTo>
                    <a:pt x="470" y="960"/>
                  </a:lnTo>
                  <a:lnTo>
                    <a:pt x="500" y="962"/>
                  </a:lnTo>
                  <a:lnTo>
                    <a:pt x="568" y="960"/>
                  </a:lnTo>
                  <a:lnTo>
                    <a:pt x="568" y="960"/>
                  </a:lnTo>
                  <a:lnTo>
                    <a:pt x="594" y="956"/>
                  </a:lnTo>
                  <a:lnTo>
                    <a:pt x="620" y="952"/>
                  </a:lnTo>
                  <a:lnTo>
                    <a:pt x="650" y="944"/>
                  </a:lnTo>
                  <a:lnTo>
                    <a:pt x="680" y="934"/>
                  </a:lnTo>
                  <a:lnTo>
                    <a:pt x="740" y="914"/>
                  </a:lnTo>
                  <a:lnTo>
                    <a:pt x="772" y="904"/>
                  </a:lnTo>
                  <a:lnTo>
                    <a:pt x="802" y="896"/>
                  </a:lnTo>
                  <a:lnTo>
                    <a:pt x="834" y="892"/>
                  </a:lnTo>
                  <a:lnTo>
                    <a:pt x="862" y="890"/>
                  </a:lnTo>
                  <a:lnTo>
                    <a:pt x="892" y="892"/>
                  </a:lnTo>
                  <a:lnTo>
                    <a:pt x="904" y="894"/>
                  </a:lnTo>
                  <a:lnTo>
                    <a:pt x="918" y="898"/>
                  </a:lnTo>
                  <a:lnTo>
                    <a:pt x="930" y="902"/>
                  </a:lnTo>
                  <a:lnTo>
                    <a:pt x="944" y="910"/>
                  </a:lnTo>
                  <a:lnTo>
                    <a:pt x="954" y="918"/>
                  </a:lnTo>
                  <a:lnTo>
                    <a:pt x="966" y="926"/>
                  </a:lnTo>
                  <a:lnTo>
                    <a:pt x="976" y="938"/>
                  </a:lnTo>
                  <a:lnTo>
                    <a:pt x="986" y="952"/>
                  </a:lnTo>
                  <a:lnTo>
                    <a:pt x="996" y="966"/>
                  </a:lnTo>
                  <a:lnTo>
                    <a:pt x="1004" y="984"/>
                  </a:lnTo>
                  <a:lnTo>
                    <a:pt x="1004" y="984"/>
                  </a:lnTo>
                  <a:lnTo>
                    <a:pt x="1012" y="1008"/>
                  </a:lnTo>
                  <a:lnTo>
                    <a:pt x="1018" y="1030"/>
                  </a:lnTo>
                  <a:lnTo>
                    <a:pt x="1022" y="1052"/>
                  </a:lnTo>
                  <a:lnTo>
                    <a:pt x="1026" y="1072"/>
                  </a:lnTo>
                  <a:lnTo>
                    <a:pt x="1034" y="1090"/>
                  </a:lnTo>
                  <a:lnTo>
                    <a:pt x="1040" y="1100"/>
                  </a:lnTo>
                  <a:lnTo>
                    <a:pt x="1046" y="1108"/>
                  </a:lnTo>
                  <a:lnTo>
                    <a:pt x="1054" y="1114"/>
                  </a:lnTo>
                  <a:lnTo>
                    <a:pt x="1064" y="1122"/>
                  </a:lnTo>
                  <a:lnTo>
                    <a:pt x="1078" y="1128"/>
                  </a:lnTo>
                  <a:lnTo>
                    <a:pt x="1092" y="1134"/>
                  </a:lnTo>
                  <a:lnTo>
                    <a:pt x="1092" y="1134"/>
                  </a:lnTo>
                  <a:lnTo>
                    <a:pt x="1116" y="1142"/>
                  </a:lnTo>
                  <a:lnTo>
                    <a:pt x="1140" y="1144"/>
                  </a:lnTo>
                  <a:lnTo>
                    <a:pt x="1164" y="1142"/>
                  </a:lnTo>
                  <a:lnTo>
                    <a:pt x="1174" y="1140"/>
                  </a:lnTo>
                  <a:lnTo>
                    <a:pt x="1184" y="1136"/>
                  </a:lnTo>
                  <a:lnTo>
                    <a:pt x="1194" y="1132"/>
                  </a:lnTo>
                  <a:lnTo>
                    <a:pt x="1202" y="1126"/>
                  </a:lnTo>
                  <a:lnTo>
                    <a:pt x="1210" y="1118"/>
                  </a:lnTo>
                  <a:lnTo>
                    <a:pt x="1218" y="1110"/>
                  </a:lnTo>
                  <a:lnTo>
                    <a:pt x="1224" y="1100"/>
                  </a:lnTo>
                  <a:lnTo>
                    <a:pt x="1228" y="1090"/>
                  </a:lnTo>
                  <a:lnTo>
                    <a:pt x="1234" y="1078"/>
                  </a:lnTo>
                  <a:lnTo>
                    <a:pt x="1236" y="1064"/>
                  </a:lnTo>
                  <a:lnTo>
                    <a:pt x="1236" y="1064"/>
                  </a:lnTo>
                  <a:lnTo>
                    <a:pt x="1238" y="1050"/>
                  </a:lnTo>
                  <a:lnTo>
                    <a:pt x="1238" y="1040"/>
                  </a:lnTo>
                  <a:lnTo>
                    <a:pt x="1236" y="1028"/>
                  </a:lnTo>
                  <a:lnTo>
                    <a:pt x="1232" y="1018"/>
                  </a:lnTo>
                  <a:lnTo>
                    <a:pt x="1224" y="1000"/>
                  </a:lnTo>
                  <a:lnTo>
                    <a:pt x="1212" y="984"/>
                  </a:lnTo>
                  <a:lnTo>
                    <a:pt x="1200" y="970"/>
                  </a:lnTo>
                  <a:lnTo>
                    <a:pt x="1188" y="956"/>
                  </a:lnTo>
                  <a:lnTo>
                    <a:pt x="1184" y="948"/>
                  </a:lnTo>
                  <a:lnTo>
                    <a:pt x="1182" y="940"/>
                  </a:lnTo>
                  <a:lnTo>
                    <a:pt x="1180" y="930"/>
                  </a:lnTo>
                  <a:lnTo>
                    <a:pt x="1180" y="920"/>
                  </a:lnTo>
                  <a:lnTo>
                    <a:pt x="1180" y="920"/>
                  </a:lnTo>
                  <a:lnTo>
                    <a:pt x="1182" y="912"/>
                  </a:lnTo>
                  <a:lnTo>
                    <a:pt x="1184" y="902"/>
                  </a:lnTo>
                  <a:lnTo>
                    <a:pt x="1190" y="894"/>
                  </a:lnTo>
                  <a:lnTo>
                    <a:pt x="1198" y="888"/>
                  </a:lnTo>
                  <a:lnTo>
                    <a:pt x="1206" y="882"/>
                  </a:lnTo>
                  <a:lnTo>
                    <a:pt x="1216" y="876"/>
                  </a:lnTo>
                  <a:lnTo>
                    <a:pt x="1238" y="866"/>
                  </a:lnTo>
                  <a:lnTo>
                    <a:pt x="1260" y="858"/>
                  </a:lnTo>
                  <a:lnTo>
                    <a:pt x="1284" y="854"/>
                  </a:lnTo>
                  <a:lnTo>
                    <a:pt x="1324" y="848"/>
                  </a:lnTo>
                  <a:lnTo>
                    <a:pt x="1324" y="848"/>
                  </a:lnTo>
                  <a:lnTo>
                    <a:pt x="1350" y="848"/>
                  </a:lnTo>
                  <a:lnTo>
                    <a:pt x="1374" y="852"/>
                  </a:lnTo>
                  <a:lnTo>
                    <a:pt x="1400" y="856"/>
                  </a:lnTo>
                  <a:lnTo>
                    <a:pt x="1424" y="864"/>
                  </a:lnTo>
                  <a:lnTo>
                    <a:pt x="1448" y="870"/>
                  </a:lnTo>
                  <a:lnTo>
                    <a:pt x="1474" y="876"/>
                  </a:lnTo>
                  <a:lnTo>
                    <a:pt x="1498" y="880"/>
                  </a:lnTo>
                  <a:lnTo>
                    <a:pt x="1524" y="880"/>
                  </a:lnTo>
                  <a:lnTo>
                    <a:pt x="1524" y="880"/>
                  </a:lnTo>
                  <a:lnTo>
                    <a:pt x="1546" y="878"/>
                  </a:lnTo>
                  <a:lnTo>
                    <a:pt x="1566" y="872"/>
                  </a:lnTo>
                  <a:lnTo>
                    <a:pt x="1584" y="866"/>
                  </a:lnTo>
                  <a:lnTo>
                    <a:pt x="1604" y="858"/>
                  </a:lnTo>
                  <a:lnTo>
                    <a:pt x="1622" y="848"/>
                  </a:lnTo>
                  <a:lnTo>
                    <a:pt x="1638" y="838"/>
                  </a:lnTo>
                  <a:lnTo>
                    <a:pt x="1674" y="814"/>
                  </a:lnTo>
                  <a:lnTo>
                    <a:pt x="1674" y="814"/>
                  </a:lnTo>
                  <a:lnTo>
                    <a:pt x="1724" y="778"/>
                  </a:lnTo>
                  <a:lnTo>
                    <a:pt x="1724" y="0"/>
                  </a:lnTo>
                  <a:lnTo>
                    <a:pt x="26" y="0"/>
                  </a:lnTo>
                  <a:close/>
                </a:path>
              </a:pathLst>
            </a:custGeom>
            <a:solidFill>
              <a:srgbClr val="6FCCD1"/>
            </a:solidFill>
            <a:ln w="25400">
              <a:solidFill>
                <a:srgbClr val="000000"/>
              </a:solidFill>
              <a:prstDash val="solid"/>
              <a:round/>
              <a:headEnd/>
              <a:tailEnd/>
            </a:ln>
            <a:effectLst/>
          </p:spPr>
          <p:txBody>
            <a:bodyPr/>
            <a:lstStyle/>
            <a:p>
              <a:endParaRPr lang="en-US"/>
            </a:p>
          </p:txBody>
        </p:sp>
        <p:sp>
          <p:nvSpPr>
            <p:cNvPr id="153652" name="Rectangle 52"/>
            <p:cNvSpPr>
              <a:spLocks noChangeArrowheads="1"/>
            </p:cNvSpPr>
            <p:nvPr/>
          </p:nvSpPr>
          <p:spPr bwMode="auto">
            <a:xfrm>
              <a:off x="3082" y="864"/>
              <a:ext cx="747" cy="398"/>
            </a:xfrm>
            <a:prstGeom prst="rect">
              <a:avLst/>
            </a:prstGeom>
            <a:noFill/>
            <a:ln w="9525">
              <a:noFill/>
              <a:miter lim="800000"/>
              <a:headEnd/>
              <a:tailEnd/>
            </a:ln>
            <a:effectLst/>
          </p:spPr>
          <p:txBody>
            <a:bodyPr wrap="none" lIns="0" tIns="0" rIns="0" bIns="0">
              <a:spAutoFit/>
            </a:bodyPr>
            <a:lstStyle/>
            <a:p>
              <a:r>
                <a:rPr lang="en-US" sz="2000"/>
                <a:t>Direct</a:t>
              </a:r>
            </a:p>
            <a:p>
              <a:r>
                <a:rPr lang="en-US" sz="2000"/>
                <a:t>response</a:t>
              </a:r>
            </a:p>
          </p:txBody>
        </p:sp>
      </p:grpSp>
      <p:grpSp>
        <p:nvGrpSpPr>
          <p:cNvPr id="153653" name="Group 53"/>
          <p:cNvGrpSpPr>
            <a:grpSpLocks/>
          </p:cNvGrpSpPr>
          <p:nvPr/>
        </p:nvGrpSpPr>
        <p:grpSpPr bwMode="auto">
          <a:xfrm>
            <a:off x="3322638" y="2006600"/>
            <a:ext cx="2401887" cy="2847975"/>
            <a:chOff x="1396" y="1261"/>
            <a:chExt cx="1567" cy="1858"/>
          </a:xfrm>
        </p:grpSpPr>
        <p:sp>
          <p:nvSpPr>
            <p:cNvPr id="153654" name="Freeform 54"/>
            <p:cNvSpPr>
              <a:spLocks/>
            </p:cNvSpPr>
            <p:nvPr/>
          </p:nvSpPr>
          <p:spPr bwMode="auto">
            <a:xfrm>
              <a:off x="1396" y="1261"/>
              <a:ext cx="1567" cy="1858"/>
            </a:xfrm>
            <a:custGeom>
              <a:avLst/>
              <a:gdLst/>
              <a:ahLst/>
              <a:cxnLst>
                <a:cxn ang="0">
                  <a:pos x="2072" y="1868"/>
                </a:cxn>
                <a:cxn ang="0">
                  <a:pos x="2020" y="1834"/>
                </a:cxn>
                <a:cxn ang="0">
                  <a:pos x="1980" y="1766"/>
                </a:cxn>
                <a:cxn ang="0">
                  <a:pos x="1958" y="1678"/>
                </a:cxn>
                <a:cxn ang="0">
                  <a:pos x="1902" y="1582"/>
                </a:cxn>
                <a:cxn ang="0">
                  <a:pos x="1880" y="1454"/>
                </a:cxn>
                <a:cxn ang="0">
                  <a:pos x="1920" y="1324"/>
                </a:cxn>
                <a:cxn ang="0">
                  <a:pos x="2002" y="1194"/>
                </a:cxn>
                <a:cxn ang="0">
                  <a:pos x="2126" y="1102"/>
                </a:cxn>
                <a:cxn ang="0">
                  <a:pos x="2180" y="1042"/>
                </a:cxn>
                <a:cxn ang="0">
                  <a:pos x="2194" y="966"/>
                </a:cxn>
                <a:cxn ang="0">
                  <a:pos x="2154" y="776"/>
                </a:cxn>
                <a:cxn ang="0">
                  <a:pos x="2108" y="678"/>
                </a:cxn>
                <a:cxn ang="0">
                  <a:pos x="2058" y="582"/>
                </a:cxn>
                <a:cxn ang="0">
                  <a:pos x="2024" y="372"/>
                </a:cxn>
                <a:cxn ang="0">
                  <a:pos x="2032" y="300"/>
                </a:cxn>
                <a:cxn ang="0">
                  <a:pos x="2104" y="220"/>
                </a:cxn>
                <a:cxn ang="0">
                  <a:pos x="2106" y="144"/>
                </a:cxn>
                <a:cxn ang="0">
                  <a:pos x="2006" y="50"/>
                </a:cxn>
                <a:cxn ang="0">
                  <a:pos x="1912" y="8"/>
                </a:cxn>
                <a:cxn ang="0">
                  <a:pos x="1838" y="4"/>
                </a:cxn>
                <a:cxn ang="0">
                  <a:pos x="1762" y="72"/>
                </a:cxn>
                <a:cxn ang="0">
                  <a:pos x="1678" y="128"/>
                </a:cxn>
                <a:cxn ang="0">
                  <a:pos x="1472" y="174"/>
                </a:cxn>
                <a:cxn ang="0">
                  <a:pos x="1292" y="222"/>
                </a:cxn>
                <a:cxn ang="0">
                  <a:pos x="1112" y="272"/>
                </a:cxn>
                <a:cxn ang="0">
                  <a:pos x="770" y="278"/>
                </a:cxn>
                <a:cxn ang="0">
                  <a:pos x="452" y="204"/>
                </a:cxn>
                <a:cxn ang="0">
                  <a:pos x="228" y="164"/>
                </a:cxn>
                <a:cxn ang="0">
                  <a:pos x="72" y="184"/>
                </a:cxn>
                <a:cxn ang="0">
                  <a:pos x="0" y="222"/>
                </a:cxn>
                <a:cxn ang="0">
                  <a:pos x="76" y="406"/>
                </a:cxn>
                <a:cxn ang="0">
                  <a:pos x="110" y="578"/>
                </a:cxn>
                <a:cxn ang="0">
                  <a:pos x="110" y="726"/>
                </a:cxn>
                <a:cxn ang="0">
                  <a:pos x="174" y="786"/>
                </a:cxn>
                <a:cxn ang="0">
                  <a:pos x="320" y="920"/>
                </a:cxn>
                <a:cxn ang="0">
                  <a:pos x="360" y="1016"/>
                </a:cxn>
                <a:cxn ang="0">
                  <a:pos x="368" y="1120"/>
                </a:cxn>
                <a:cxn ang="0">
                  <a:pos x="394" y="1202"/>
                </a:cxn>
                <a:cxn ang="0">
                  <a:pos x="468" y="1276"/>
                </a:cxn>
                <a:cxn ang="0">
                  <a:pos x="576" y="1338"/>
                </a:cxn>
                <a:cxn ang="0">
                  <a:pos x="684" y="1446"/>
                </a:cxn>
                <a:cxn ang="0">
                  <a:pos x="742" y="1580"/>
                </a:cxn>
                <a:cxn ang="0">
                  <a:pos x="726" y="1680"/>
                </a:cxn>
                <a:cxn ang="0">
                  <a:pos x="680" y="1736"/>
                </a:cxn>
                <a:cxn ang="0">
                  <a:pos x="778" y="1772"/>
                </a:cxn>
                <a:cxn ang="0">
                  <a:pos x="976" y="1758"/>
                </a:cxn>
                <a:cxn ang="0">
                  <a:pos x="1042" y="1722"/>
                </a:cxn>
                <a:cxn ang="0">
                  <a:pos x="1116" y="1680"/>
                </a:cxn>
                <a:cxn ang="0">
                  <a:pos x="1242" y="1684"/>
                </a:cxn>
                <a:cxn ang="0">
                  <a:pos x="1510" y="1760"/>
                </a:cxn>
                <a:cxn ang="0">
                  <a:pos x="1712" y="1862"/>
                </a:cxn>
                <a:cxn ang="0">
                  <a:pos x="1944" y="1992"/>
                </a:cxn>
                <a:cxn ang="0">
                  <a:pos x="2102" y="2030"/>
                </a:cxn>
                <a:cxn ang="0">
                  <a:pos x="2226" y="2030"/>
                </a:cxn>
                <a:cxn ang="0">
                  <a:pos x="2230" y="1962"/>
                </a:cxn>
                <a:cxn ang="0">
                  <a:pos x="2160" y="1888"/>
                </a:cxn>
              </a:cxnLst>
              <a:rect l="0" t="0" r="r" b="b"/>
              <a:pathLst>
                <a:path w="2244" h="2034">
                  <a:moveTo>
                    <a:pt x="2160" y="1888"/>
                  </a:moveTo>
                  <a:lnTo>
                    <a:pt x="2160" y="1888"/>
                  </a:lnTo>
                  <a:lnTo>
                    <a:pt x="2134" y="1878"/>
                  </a:lnTo>
                  <a:lnTo>
                    <a:pt x="2110" y="1874"/>
                  </a:lnTo>
                  <a:lnTo>
                    <a:pt x="2072" y="1868"/>
                  </a:lnTo>
                  <a:lnTo>
                    <a:pt x="2056" y="1862"/>
                  </a:lnTo>
                  <a:lnTo>
                    <a:pt x="2046" y="1858"/>
                  </a:lnTo>
                  <a:lnTo>
                    <a:pt x="2038" y="1852"/>
                  </a:lnTo>
                  <a:lnTo>
                    <a:pt x="2030" y="1844"/>
                  </a:lnTo>
                  <a:lnTo>
                    <a:pt x="2020" y="1834"/>
                  </a:lnTo>
                  <a:lnTo>
                    <a:pt x="2000" y="1808"/>
                  </a:lnTo>
                  <a:lnTo>
                    <a:pt x="2000" y="1808"/>
                  </a:lnTo>
                  <a:lnTo>
                    <a:pt x="1990" y="1792"/>
                  </a:lnTo>
                  <a:lnTo>
                    <a:pt x="1984" y="1778"/>
                  </a:lnTo>
                  <a:lnTo>
                    <a:pt x="1980" y="1766"/>
                  </a:lnTo>
                  <a:lnTo>
                    <a:pt x="1976" y="1754"/>
                  </a:lnTo>
                  <a:lnTo>
                    <a:pt x="1972" y="1728"/>
                  </a:lnTo>
                  <a:lnTo>
                    <a:pt x="1966" y="1702"/>
                  </a:lnTo>
                  <a:lnTo>
                    <a:pt x="1966" y="1702"/>
                  </a:lnTo>
                  <a:lnTo>
                    <a:pt x="1958" y="1678"/>
                  </a:lnTo>
                  <a:lnTo>
                    <a:pt x="1948" y="1658"/>
                  </a:lnTo>
                  <a:lnTo>
                    <a:pt x="1936" y="1636"/>
                  </a:lnTo>
                  <a:lnTo>
                    <a:pt x="1918" y="1608"/>
                  </a:lnTo>
                  <a:lnTo>
                    <a:pt x="1918" y="1608"/>
                  </a:lnTo>
                  <a:lnTo>
                    <a:pt x="1902" y="1582"/>
                  </a:lnTo>
                  <a:lnTo>
                    <a:pt x="1892" y="1558"/>
                  </a:lnTo>
                  <a:lnTo>
                    <a:pt x="1884" y="1532"/>
                  </a:lnTo>
                  <a:lnTo>
                    <a:pt x="1880" y="1506"/>
                  </a:lnTo>
                  <a:lnTo>
                    <a:pt x="1878" y="1480"/>
                  </a:lnTo>
                  <a:lnTo>
                    <a:pt x="1880" y="1454"/>
                  </a:lnTo>
                  <a:lnTo>
                    <a:pt x="1884" y="1428"/>
                  </a:lnTo>
                  <a:lnTo>
                    <a:pt x="1890" y="1402"/>
                  </a:lnTo>
                  <a:lnTo>
                    <a:pt x="1898" y="1376"/>
                  </a:lnTo>
                  <a:lnTo>
                    <a:pt x="1908" y="1350"/>
                  </a:lnTo>
                  <a:lnTo>
                    <a:pt x="1920" y="1324"/>
                  </a:lnTo>
                  <a:lnTo>
                    <a:pt x="1934" y="1300"/>
                  </a:lnTo>
                  <a:lnTo>
                    <a:pt x="1962" y="1252"/>
                  </a:lnTo>
                  <a:lnTo>
                    <a:pt x="1992" y="1208"/>
                  </a:lnTo>
                  <a:lnTo>
                    <a:pt x="1992" y="1208"/>
                  </a:lnTo>
                  <a:lnTo>
                    <a:pt x="2002" y="1194"/>
                  </a:lnTo>
                  <a:lnTo>
                    <a:pt x="2014" y="1182"/>
                  </a:lnTo>
                  <a:lnTo>
                    <a:pt x="2040" y="1160"/>
                  </a:lnTo>
                  <a:lnTo>
                    <a:pt x="2070" y="1140"/>
                  </a:lnTo>
                  <a:lnTo>
                    <a:pt x="2098" y="1122"/>
                  </a:lnTo>
                  <a:lnTo>
                    <a:pt x="2126" y="1102"/>
                  </a:lnTo>
                  <a:lnTo>
                    <a:pt x="2140" y="1092"/>
                  </a:lnTo>
                  <a:lnTo>
                    <a:pt x="2152" y="1080"/>
                  </a:lnTo>
                  <a:lnTo>
                    <a:pt x="2162" y="1068"/>
                  </a:lnTo>
                  <a:lnTo>
                    <a:pt x="2172" y="1056"/>
                  </a:lnTo>
                  <a:lnTo>
                    <a:pt x="2180" y="1042"/>
                  </a:lnTo>
                  <a:lnTo>
                    <a:pt x="2186" y="1026"/>
                  </a:lnTo>
                  <a:lnTo>
                    <a:pt x="2186" y="1026"/>
                  </a:lnTo>
                  <a:lnTo>
                    <a:pt x="2190" y="1012"/>
                  </a:lnTo>
                  <a:lnTo>
                    <a:pt x="2192" y="998"/>
                  </a:lnTo>
                  <a:lnTo>
                    <a:pt x="2194" y="966"/>
                  </a:lnTo>
                  <a:lnTo>
                    <a:pt x="2190" y="934"/>
                  </a:lnTo>
                  <a:lnTo>
                    <a:pt x="2184" y="900"/>
                  </a:lnTo>
                  <a:lnTo>
                    <a:pt x="2176" y="866"/>
                  </a:lnTo>
                  <a:lnTo>
                    <a:pt x="2168" y="834"/>
                  </a:lnTo>
                  <a:lnTo>
                    <a:pt x="2154" y="776"/>
                  </a:lnTo>
                  <a:lnTo>
                    <a:pt x="2154" y="776"/>
                  </a:lnTo>
                  <a:lnTo>
                    <a:pt x="2146" y="748"/>
                  </a:lnTo>
                  <a:lnTo>
                    <a:pt x="2134" y="722"/>
                  </a:lnTo>
                  <a:lnTo>
                    <a:pt x="2122" y="700"/>
                  </a:lnTo>
                  <a:lnTo>
                    <a:pt x="2108" y="678"/>
                  </a:lnTo>
                  <a:lnTo>
                    <a:pt x="2094" y="656"/>
                  </a:lnTo>
                  <a:lnTo>
                    <a:pt x="2080" y="634"/>
                  </a:lnTo>
                  <a:lnTo>
                    <a:pt x="2068" y="610"/>
                  </a:lnTo>
                  <a:lnTo>
                    <a:pt x="2058" y="582"/>
                  </a:lnTo>
                  <a:lnTo>
                    <a:pt x="2058" y="582"/>
                  </a:lnTo>
                  <a:lnTo>
                    <a:pt x="2042" y="526"/>
                  </a:lnTo>
                  <a:lnTo>
                    <a:pt x="2032" y="464"/>
                  </a:lnTo>
                  <a:lnTo>
                    <a:pt x="2026" y="434"/>
                  </a:lnTo>
                  <a:lnTo>
                    <a:pt x="2024" y="402"/>
                  </a:lnTo>
                  <a:lnTo>
                    <a:pt x="2024" y="372"/>
                  </a:lnTo>
                  <a:lnTo>
                    <a:pt x="2024" y="344"/>
                  </a:lnTo>
                  <a:lnTo>
                    <a:pt x="2024" y="344"/>
                  </a:lnTo>
                  <a:lnTo>
                    <a:pt x="2026" y="328"/>
                  </a:lnTo>
                  <a:lnTo>
                    <a:pt x="2028" y="314"/>
                  </a:lnTo>
                  <a:lnTo>
                    <a:pt x="2032" y="300"/>
                  </a:lnTo>
                  <a:lnTo>
                    <a:pt x="2038" y="290"/>
                  </a:lnTo>
                  <a:lnTo>
                    <a:pt x="2044" y="278"/>
                  </a:lnTo>
                  <a:lnTo>
                    <a:pt x="2052" y="268"/>
                  </a:lnTo>
                  <a:lnTo>
                    <a:pt x="2066" y="252"/>
                  </a:lnTo>
                  <a:lnTo>
                    <a:pt x="2104" y="220"/>
                  </a:lnTo>
                  <a:lnTo>
                    <a:pt x="2122" y="202"/>
                  </a:lnTo>
                  <a:lnTo>
                    <a:pt x="2140" y="182"/>
                  </a:lnTo>
                  <a:lnTo>
                    <a:pt x="2140" y="182"/>
                  </a:lnTo>
                  <a:lnTo>
                    <a:pt x="2106" y="144"/>
                  </a:lnTo>
                  <a:lnTo>
                    <a:pt x="2106" y="144"/>
                  </a:lnTo>
                  <a:lnTo>
                    <a:pt x="2088" y="124"/>
                  </a:lnTo>
                  <a:lnTo>
                    <a:pt x="2070" y="104"/>
                  </a:lnTo>
                  <a:lnTo>
                    <a:pt x="2050" y="84"/>
                  </a:lnTo>
                  <a:lnTo>
                    <a:pt x="2028" y="68"/>
                  </a:lnTo>
                  <a:lnTo>
                    <a:pt x="2006" y="50"/>
                  </a:lnTo>
                  <a:lnTo>
                    <a:pt x="1982" y="36"/>
                  </a:lnTo>
                  <a:lnTo>
                    <a:pt x="1958" y="24"/>
                  </a:lnTo>
                  <a:lnTo>
                    <a:pt x="1934" y="14"/>
                  </a:lnTo>
                  <a:lnTo>
                    <a:pt x="1934" y="14"/>
                  </a:lnTo>
                  <a:lnTo>
                    <a:pt x="1912" y="8"/>
                  </a:lnTo>
                  <a:lnTo>
                    <a:pt x="1894" y="2"/>
                  </a:lnTo>
                  <a:lnTo>
                    <a:pt x="1876" y="0"/>
                  </a:lnTo>
                  <a:lnTo>
                    <a:pt x="1862" y="0"/>
                  </a:lnTo>
                  <a:lnTo>
                    <a:pt x="1848" y="2"/>
                  </a:lnTo>
                  <a:lnTo>
                    <a:pt x="1838" y="4"/>
                  </a:lnTo>
                  <a:lnTo>
                    <a:pt x="1828" y="10"/>
                  </a:lnTo>
                  <a:lnTo>
                    <a:pt x="1818" y="16"/>
                  </a:lnTo>
                  <a:lnTo>
                    <a:pt x="1802" y="32"/>
                  </a:lnTo>
                  <a:lnTo>
                    <a:pt x="1784" y="50"/>
                  </a:lnTo>
                  <a:lnTo>
                    <a:pt x="1762" y="72"/>
                  </a:lnTo>
                  <a:lnTo>
                    <a:pt x="1736" y="96"/>
                  </a:lnTo>
                  <a:lnTo>
                    <a:pt x="1736" y="96"/>
                  </a:lnTo>
                  <a:lnTo>
                    <a:pt x="1722" y="106"/>
                  </a:lnTo>
                  <a:lnTo>
                    <a:pt x="1708" y="114"/>
                  </a:lnTo>
                  <a:lnTo>
                    <a:pt x="1678" y="128"/>
                  </a:lnTo>
                  <a:lnTo>
                    <a:pt x="1646" y="140"/>
                  </a:lnTo>
                  <a:lnTo>
                    <a:pt x="1610" y="150"/>
                  </a:lnTo>
                  <a:lnTo>
                    <a:pt x="1574" y="158"/>
                  </a:lnTo>
                  <a:lnTo>
                    <a:pt x="1538" y="164"/>
                  </a:lnTo>
                  <a:lnTo>
                    <a:pt x="1472" y="174"/>
                  </a:lnTo>
                  <a:lnTo>
                    <a:pt x="1472" y="174"/>
                  </a:lnTo>
                  <a:lnTo>
                    <a:pt x="1424" y="182"/>
                  </a:lnTo>
                  <a:lnTo>
                    <a:pt x="1380" y="194"/>
                  </a:lnTo>
                  <a:lnTo>
                    <a:pt x="1336" y="208"/>
                  </a:lnTo>
                  <a:lnTo>
                    <a:pt x="1292" y="222"/>
                  </a:lnTo>
                  <a:lnTo>
                    <a:pt x="1248" y="238"/>
                  </a:lnTo>
                  <a:lnTo>
                    <a:pt x="1204" y="252"/>
                  </a:lnTo>
                  <a:lnTo>
                    <a:pt x="1158" y="264"/>
                  </a:lnTo>
                  <a:lnTo>
                    <a:pt x="1112" y="272"/>
                  </a:lnTo>
                  <a:lnTo>
                    <a:pt x="1112" y="272"/>
                  </a:lnTo>
                  <a:lnTo>
                    <a:pt x="1044" y="280"/>
                  </a:lnTo>
                  <a:lnTo>
                    <a:pt x="976" y="284"/>
                  </a:lnTo>
                  <a:lnTo>
                    <a:pt x="906" y="286"/>
                  </a:lnTo>
                  <a:lnTo>
                    <a:pt x="838" y="284"/>
                  </a:lnTo>
                  <a:lnTo>
                    <a:pt x="770" y="278"/>
                  </a:lnTo>
                  <a:lnTo>
                    <a:pt x="702" y="268"/>
                  </a:lnTo>
                  <a:lnTo>
                    <a:pt x="636" y="254"/>
                  </a:lnTo>
                  <a:lnTo>
                    <a:pt x="570" y="238"/>
                  </a:lnTo>
                  <a:lnTo>
                    <a:pt x="570" y="238"/>
                  </a:lnTo>
                  <a:lnTo>
                    <a:pt x="452" y="204"/>
                  </a:lnTo>
                  <a:lnTo>
                    <a:pt x="388" y="188"/>
                  </a:lnTo>
                  <a:lnTo>
                    <a:pt x="324" y="174"/>
                  </a:lnTo>
                  <a:lnTo>
                    <a:pt x="292" y="170"/>
                  </a:lnTo>
                  <a:lnTo>
                    <a:pt x="260" y="166"/>
                  </a:lnTo>
                  <a:lnTo>
                    <a:pt x="228" y="164"/>
                  </a:lnTo>
                  <a:lnTo>
                    <a:pt x="196" y="164"/>
                  </a:lnTo>
                  <a:lnTo>
                    <a:pt x="164" y="166"/>
                  </a:lnTo>
                  <a:lnTo>
                    <a:pt x="132" y="168"/>
                  </a:lnTo>
                  <a:lnTo>
                    <a:pt x="102" y="174"/>
                  </a:lnTo>
                  <a:lnTo>
                    <a:pt x="72" y="184"/>
                  </a:lnTo>
                  <a:lnTo>
                    <a:pt x="72" y="184"/>
                  </a:lnTo>
                  <a:lnTo>
                    <a:pt x="52" y="192"/>
                  </a:lnTo>
                  <a:lnTo>
                    <a:pt x="32" y="200"/>
                  </a:lnTo>
                  <a:lnTo>
                    <a:pt x="16" y="212"/>
                  </a:lnTo>
                  <a:lnTo>
                    <a:pt x="0" y="222"/>
                  </a:lnTo>
                  <a:lnTo>
                    <a:pt x="0" y="222"/>
                  </a:lnTo>
                  <a:lnTo>
                    <a:pt x="16" y="260"/>
                  </a:lnTo>
                  <a:lnTo>
                    <a:pt x="32" y="296"/>
                  </a:lnTo>
                  <a:lnTo>
                    <a:pt x="62" y="368"/>
                  </a:lnTo>
                  <a:lnTo>
                    <a:pt x="76" y="406"/>
                  </a:lnTo>
                  <a:lnTo>
                    <a:pt x="88" y="444"/>
                  </a:lnTo>
                  <a:lnTo>
                    <a:pt x="98" y="484"/>
                  </a:lnTo>
                  <a:lnTo>
                    <a:pt x="104" y="528"/>
                  </a:lnTo>
                  <a:lnTo>
                    <a:pt x="104" y="528"/>
                  </a:lnTo>
                  <a:lnTo>
                    <a:pt x="110" y="578"/>
                  </a:lnTo>
                  <a:lnTo>
                    <a:pt x="116" y="634"/>
                  </a:lnTo>
                  <a:lnTo>
                    <a:pt x="118" y="662"/>
                  </a:lnTo>
                  <a:lnTo>
                    <a:pt x="116" y="688"/>
                  </a:lnTo>
                  <a:lnTo>
                    <a:pt x="112" y="714"/>
                  </a:lnTo>
                  <a:lnTo>
                    <a:pt x="110" y="726"/>
                  </a:lnTo>
                  <a:lnTo>
                    <a:pt x="106" y="738"/>
                  </a:lnTo>
                  <a:lnTo>
                    <a:pt x="106" y="738"/>
                  </a:lnTo>
                  <a:lnTo>
                    <a:pt x="142" y="762"/>
                  </a:lnTo>
                  <a:lnTo>
                    <a:pt x="174" y="786"/>
                  </a:lnTo>
                  <a:lnTo>
                    <a:pt x="174" y="786"/>
                  </a:lnTo>
                  <a:lnTo>
                    <a:pt x="212" y="816"/>
                  </a:lnTo>
                  <a:lnTo>
                    <a:pt x="252" y="850"/>
                  </a:lnTo>
                  <a:lnTo>
                    <a:pt x="288" y="884"/>
                  </a:lnTo>
                  <a:lnTo>
                    <a:pt x="304" y="902"/>
                  </a:lnTo>
                  <a:lnTo>
                    <a:pt x="320" y="920"/>
                  </a:lnTo>
                  <a:lnTo>
                    <a:pt x="320" y="920"/>
                  </a:lnTo>
                  <a:lnTo>
                    <a:pt x="336" y="944"/>
                  </a:lnTo>
                  <a:lnTo>
                    <a:pt x="348" y="968"/>
                  </a:lnTo>
                  <a:lnTo>
                    <a:pt x="356" y="992"/>
                  </a:lnTo>
                  <a:lnTo>
                    <a:pt x="360" y="1016"/>
                  </a:lnTo>
                  <a:lnTo>
                    <a:pt x="362" y="1040"/>
                  </a:lnTo>
                  <a:lnTo>
                    <a:pt x="364" y="1066"/>
                  </a:lnTo>
                  <a:lnTo>
                    <a:pt x="364" y="1092"/>
                  </a:lnTo>
                  <a:lnTo>
                    <a:pt x="368" y="1120"/>
                  </a:lnTo>
                  <a:lnTo>
                    <a:pt x="368" y="1120"/>
                  </a:lnTo>
                  <a:lnTo>
                    <a:pt x="372" y="1140"/>
                  </a:lnTo>
                  <a:lnTo>
                    <a:pt x="376" y="1156"/>
                  </a:lnTo>
                  <a:lnTo>
                    <a:pt x="380" y="1172"/>
                  </a:lnTo>
                  <a:lnTo>
                    <a:pt x="388" y="1188"/>
                  </a:lnTo>
                  <a:lnTo>
                    <a:pt x="394" y="1202"/>
                  </a:lnTo>
                  <a:lnTo>
                    <a:pt x="402" y="1214"/>
                  </a:lnTo>
                  <a:lnTo>
                    <a:pt x="412" y="1226"/>
                  </a:lnTo>
                  <a:lnTo>
                    <a:pt x="420" y="1238"/>
                  </a:lnTo>
                  <a:lnTo>
                    <a:pt x="442" y="1258"/>
                  </a:lnTo>
                  <a:lnTo>
                    <a:pt x="468" y="1276"/>
                  </a:lnTo>
                  <a:lnTo>
                    <a:pt x="496" y="1292"/>
                  </a:lnTo>
                  <a:lnTo>
                    <a:pt x="528" y="1310"/>
                  </a:lnTo>
                  <a:lnTo>
                    <a:pt x="528" y="1310"/>
                  </a:lnTo>
                  <a:lnTo>
                    <a:pt x="552" y="1324"/>
                  </a:lnTo>
                  <a:lnTo>
                    <a:pt x="576" y="1338"/>
                  </a:lnTo>
                  <a:lnTo>
                    <a:pt x="600" y="1356"/>
                  </a:lnTo>
                  <a:lnTo>
                    <a:pt x="622" y="1376"/>
                  </a:lnTo>
                  <a:lnTo>
                    <a:pt x="644" y="1398"/>
                  </a:lnTo>
                  <a:lnTo>
                    <a:pt x="666" y="1420"/>
                  </a:lnTo>
                  <a:lnTo>
                    <a:pt x="684" y="1446"/>
                  </a:lnTo>
                  <a:lnTo>
                    <a:pt x="702" y="1470"/>
                  </a:lnTo>
                  <a:lnTo>
                    <a:pt x="716" y="1498"/>
                  </a:lnTo>
                  <a:lnTo>
                    <a:pt x="728" y="1524"/>
                  </a:lnTo>
                  <a:lnTo>
                    <a:pt x="736" y="1552"/>
                  </a:lnTo>
                  <a:lnTo>
                    <a:pt x="742" y="1580"/>
                  </a:lnTo>
                  <a:lnTo>
                    <a:pt x="742" y="1610"/>
                  </a:lnTo>
                  <a:lnTo>
                    <a:pt x="740" y="1638"/>
                  </a:lnTo>
                  <a:lnTo>
                    <a:pt x="736" y="1652"/>
                  </a:lnTo>
                  <a:lnTo>
                    <a:pt x="732" y="1666"/>
                  </a:lnTo>
                  <a:lnTo>
                    <a:pt x="726" y="1680"/>
                  </a:lnTo>
                  <a:lnTo>
                    <a:pt x="718" y="1694"/>
                  </a:lnTo>
                  <a:lnTo>
                    <a:pt x="718" y="1694"/>
                  </a:lnTo>
                  <a:lnTo>
                    <a:pt x="708" y="1710"/>
                  </a:lnTo>
                  <a:lnTo>
                    <a:pt x="694" y="1724"/>
                  </a:lnTo>
                  <a:lnTo>
                    <a:pt x="680" y="1736"/>
                  </a:lnTo>
                  <a:lnTo>
                    <a:pt x="664" y="1748"/>
                  </a:lnTo>
                  <a:lnTo>
                    <a:pt x="664" y="1748"/>
                  </a:lnTo>
                  <a:lnTo>
                    <a:pt x="702" y="1760"/>
                  </a:lnTo>
                  <a:lnTo>
                    <a:pt x="740" y="1766"/>
                  </a:lnTo>
                  <a:lnTo>
                    <a:pt x="778" y="1772"/>
                  </a:lnTo>
                  <a:lnTo>
                    <a:pt x="818" y="1776"/>
                  </a:lnTo>
                  <a:lnTo>
                    <a:pt x="858" y="1776"/>
                  </a:lnTo>
                  <a:lnTo>
                    <a:pt x="898" y="1772"/>
                  </a:lnTo>
                  <a:lnTo>
                    <a:pt x="938" y="1766"/>
                  </a:lnTo>
                  <a:lnTo>
                    <a:pt x="976" y="1758"/>
                  </a:lnTo>
                  <a:lnTo>
                    <a:pt x="976" y="1758"/>
                  </a:lnTo>
                  <a:lnTo>
                    <a:pt x="996" y="1752"/>
                  </a:lnTo>
                  <a:lnTo>
                    <a:pt x="1014" y="1744"/>
                  </a:lnTo>
                  <a:lnTo>
                    <a:pt x="1028" y="1734"/>
                  </a:lnTo>
                  <a:lnTo>
                    <a:pt x="1042" y="1722"/>
                  </a:lnTo>
                  <a:lnTo>
                    <a:pt x="1068" y="1702"/>
                  </a:lnTo>
                  <a:lnTo>
                    <a:pt x="1080" y="1692"/>
                  </a:lnTo>
                  <a:lnTo>
                    <a:pt x="1094" y="1686"/>
                  </a:lnTo>
                  <a:lnTo>
                    <a:pt x="1094" y="1686"/>
                  </a:lnTo>
                  <a:lnTo>
                    <a:pt x="1116" y="1680"/>
                  </a:lnTo>
                  <a:lnTo>
                    <a:pt x="1140" y="1676"/>
                  </a:lnTo>
                  <a:lnTo>
                    <a:pt x="1164" y="1676"/>
                  </a:lnTo>
                  <a:lnTo>
                    <a:pt x="1190" y="1676"/>
                  </a:lnTo>
                  <a:lnTo>
                    <a:pt x="1218" y="1680"/>
                  </a:lnTo>
                  <a:lnTo>
                    <a:pt x="1242" y="1684"/>
                  </a:lnTo>
                  <a:lnTo>
                    <a:pt x="1288" y="1694"/>
                  </a:lnTo>
                  <a:lnTo>
                    <a:pt x="1288" y="1694"/>
                  </a:lnTo>
                  <a:lnTo>
                    <a:pt x="1402" y="1724"/>
                  </a:lnTo>
                  <a:lnTo>
                    <a:pt x="1456" y="1742"/>
                  </a:lnTo>
                  <a:lnTo>
                    <a:pt x="1510" y="1760"/>
                  </a:lnTo>
                  <a:lnTo>
                    <a:pt x="1562" y="1780"/>
                  </a:lnTo>
                  <a:lnTo>
                    <a:pt x="1612" y="1804"/>
                  </a:lnTo>
                  <a:lnTo>
                    <a:pt x="1662" y="1830"/>
                  </a:lnTo>
                  <a:lnTo>
                    <a:pt x="1712" y="1862"/>
                  </a:lnTo>
                  <a:lnTo>
                    <a:pt x="1712" y="1862"/>
                  </a:lnTo>
                  <a:lnTo>
                    <a:pt x="1770" y="1900"/>
                  </a:lnTo>
                  <a:lnTo>
                    <a:pt x="1828" y="1936"/>
                  </a:lnTo>
                  <a:lnTo>
                    <a:pt x="1886" y="1966"/>
                  </a:lnTo>
                  <a:lnTo>
                    <a:pt x="1916" y="1980"/>
                  </a:lnTo>
                  <a:lnTo>
                    <a:pt x="1944" y="1992"/>
                  </a:lnTo>
                  <a:lnTo>
                    <a:pt x="1976" y="2002"/>
                  </a:lnTo>
                  <a:lnTo>
                    <a:pt x="2006" y="2012"/>
                  </a:lnTo>
                  <a:lnTo>
                    <a:pt x="2036" y="2020"/>
                  </a:lnTo>
                  <a:lnTo>
                    <a:pt x="2070" y="2026"/>
                  </a:lnTo>
                  <a:lnTo>
                    <a:pt x="2102" y="2030"/>
                  </a:lnTo>
                  <a:lnTo>
                    <a:pt x="2136" y="2032"/>
                  </a:lnTo>
                  <a:lnTo>
                    <a:pt x="2172" y="2034"/>
                  </a:lnTo>
                  <a:lnTo>
                    <a:pt x="2208" y="2032"/>
                  </a:lnTo>
                  <a:lnTo>
                    <a:pt x="2208" y="2032"/>
                  </a:lnTo>
                  <a:lnTo>
                    <a:pt x="2226" y="2030"/>
                  </a:lnTo>
                  <a:lnTo>
                    <a:pt x="2244" y="2028"/>
                  </a:lnTo>
                  <a:lnTo>
                    <a:pt x="2244" y="2028"/>
                  </a:lnTo>
                  <a:lnTo>
                    <a:pt x="2242" y="2006"/>
                  </a:lnTo>
                  <a:lnTo>
                    <a:pt x="2238" y="1984"/>
                  </a:lnTo>
                  <a:lnTo>
                    <a:pt x="2230" y="1962"/>
                  </a:lnTo>
                  <a:lnTo>
                    <a:pt x="2220" y="1944"/>
                  </a:lnTo>
                  <a:lnTo>
                    <a:pt x="2210" y="1926"/>
                  </a:lnTo>
                  <a:lnTo>
                    <a:pt x="2196" y="1910"/>
                  </a:lnTo>
                  <a:lnTo>
                    <a:pt x="2178" y="1898"/>
                  </a:lnTo>
                  <a:lnTo>
                    <a:pt x="2160" y="1888"/>
                  </a:lnTo>
                  <a:lnTo>
                    <a:pt x="2160" y="1888"/>
                  </a:lnTo>
                  <a:close/>
                </a:path>
              </a:pathLst>
            </a:custGeom>
            <a:solidFill>
              <a:srgbClr val="8FA9D3"/>
            </a:solidFill>
            <a:ln w="25400">
              <a:solidFill>
                <a:srgbClr val="000000"/>
              </a:solidFill>
              <a:prstDash val="solid"/>
              <a:round/>
              <a:headEnd/>
              <a:tailEnd/>
            </a:ln>
            <a:effectLst/>
          </p:spPr>
          <p:txBody>
            <a:bodyPr/>
            <a:lstStyle/>
            <a:p>
              <a:endParaRPr lang="en-US"/>
            </a:p>
          </p:txBody>
        </p:sp>
        <p:sp>
          <p:nvSpPr>
            <p:cNvPr id="153655" name="Rectangle 55"/>
            <p:cNvSpPr>
              <a:spLocks noChangeArrowheads="1"/>
            </p:cNvSpPr>
            <p:nvPr/>
          </p:nvSpPr>
          <p:spPr bwMode="auto">
            <a:xfrm>
              <a:off x="1803" y="1627"/>
              <a:ext cx="875" cy="835"/>
            </a:xfrm>
            <a:prstGeom prst="rect">
              <a:avLst/>
            </a:prstGeom>
            <a:noFill/>
            <a:ln w="9525">
              <a:noFill/>
              <a:miter lim="800000"/>
              <a:headEnd/>
              <a:tailEnd/>
            </a:ln>
            <a:effectLst/>
          </p:spPr>
          <p:txBody>
            <a:bodyPr wrap="none" lIns="0" tIns="0" rIns="0" bIns="0">
              <a:spAutoFit/>
            </a:bodyPr>
            <a:lstStyle/>
            <a:p>
              <a:r>
                <a:rPr lang="en-US" sz="2800" b="1"/>
                <a:t>Media</a:t>
              </a:r>
            </a:p>
            <a:p>
              <a:r>
                <a:rPr lang="en-US" sz="2800" b="1"/>
                <a:t>Adver-</a:t>
              </a:r>
            </a:p>
            <a:p>
              <a:r>
                <a:rPr lang="en-US" sz="2800" b="1"/>
                <a:t>tising</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153638"/>
                                        </p:tgtEl>
                                        <p:attrNameLst>
                                          <p:attrName>style.visibility</p:attrName>
                                        </p:attrNameLst>
                                      </p:cBhvr>
                                      <p:to>
                                        <p:strVal val="visible"/>
                                      </p:to>
                                    </p:set>
                                    <p:animEffect transition="in" filter="box(out)">
                                      <p:cBhvr>
                                        <p:cTn id="7" dur="500"/>
                                        <p:tgtEl>
                                          <p:spTgt spid="153638"/>
                                        </p:tgtEl>
                                      </p:cBhvr>
                                    </p:animEffect>
                                  </p:childTnLst>
                                </p:cTn>
                              </p:par>
                              <p:par>
                                <p:cTn id="8" presetID="4" presetClass="entr" presetSubtype="32" fill="hold" nodeType="withEffect">
                                  <p:stCondLst>
                                    <p:cond delay="0"/>
                                  </p:stCondLst>
                                  <p:childTnLst>
                                    <p:set>
                                      <p:cBhvr>
                                        <p:cTn id="9" dur="1" fill="hold">
                                          <p:stCondLst>
                                            <p:cond delay="0"/>
                                          </p:stCondLst>
                                        </p:cTn>
                                        <p:tgtEl>
                                          <p:spTgt spid="153632"/>
                                        </p:tgtEl>
                                        <p:attrNameLst>
                                          <p:attrName>style.visibility</p:attrName>
                                        </p:attrNameLst>
                                      </p:cBhvr>
                                      <p:to>
                                        <p:strVal val="visible"/>
                                      </p:to>
                                    </p:set>
                                    <p:animEffect transition="in" filter="box(out)">
                                      <p:cBhvr>
                                        <p:cTn id="10" dur="500"/>
                                        <p:tgtEl>
                                          <p:spTgt spid="153632"/>
                                        </p:tgtEl>
                                      </p:cBhvr>
                                    </p:animEffect>
                                  </p:childTnLst>
                                </p:cTn>
                              </p:par>
                              <p:par>
                                <p:cTn id="11" presetID="4" presetClass="entr" presetSubtype="32" fill="hold" nodeType="withEffect">
                                  <p:stCondLst>
                                    <p:cond delay="0"/>
                                  </p:stCondLst>
                                  <p:childTnLst>
                                    <p:set>
                                      <p:cBhvr>
                                        <p:cTn id="12" dur="1" fill="hold">
                                          <p:stCondLst>
                                            <p:cond delay="0"/>
                                          </p:stCondLst>
                                        </p:cTn>
                                        <p:tgtEl>
                                          <p:spTgt spid="153626"/>
                                        </p:tgtEl>
                                        <p:attrNameLst>
                                          <p:attrName>style.visibility</p:attrName>
                                        </p:attrNameLst>
                                      </p:cBhvr>
                                      <p:to>
                                        <p:strVal val="visible"/>
                                      </p:to>
                                    </p:set>
                                    <p:animEffect transition="in" filter="box(out)">
                                      <p:cBhvr>
                                        <p:cTn id="13" dur="500"/>
                                        <p:tgtEl>
                                          <p:spTgt spid="153626"/>
                                        </p:tgtEl>
                                      </p:cBhvr>
                                    </p:animEffect>
                                  </p:childTnLst>
                                </p:cTn>
                              </p:par>
                              <p:par>
                                <p:cTn id="14" presetID="4" presetClass="entr" presetSubtype="32" fill="hold" nodeType="withEffect">
                                  <p:stCondLst>
                                    <p:cond delay="0"/>
                                  </p:stCondLst>
                                  <p:childTnLst>
                                    <p:set>
                                      <p:cBhvr>
                                        <p:cTn id="15" dur="1" fill="hold">
                                          <p:stCondLst>
                                            <p:cond delay="0"/>
                                          </p:stCondLst>
                                        </p:cTn>
                                        <p:tgtEl>
                                          <p:spTgt spid="153629"/>
                                        </p:tgtEl>
                                        <p:attrNameLst>
                                          <p:attrName>style.visibility</p:attrName>
                                        </p:attrNameLst>
                                      </p:cBhvr>
                                      <p:to>
                                        <p:strVal val="visible"/>
                                      </p:to>
                                    </p:set>
                                    <p:animEffect transition="in" filter="box(out)">
                                      <p:cBhvr>
                                        <p:cTn id="16" dur="500"/>
                                        <p:tgtEl>
                                          <p:spTgt spid="153629"/>
                                        </p:tgtEl>
                                      </p:cBhvr>
                                    </p:animEffect>
                                  </p:childTnLst>
                                </p:cTn>
                              </p:par>
                              <p:par>
                                <p:cTn id="17" presetID="4" presetClass="entr" presetSubtype="32" fill="hold" nodeType="withEffect">
                                  <p:stCondLst>
                                    <p:cond delay="0"/>
                                  </p:stCondLst>
                                  <p:childTnLst>
                                    <p:set>
                                      <p:cBhvr>
                                        <p:cTn id="18" dur="1" fill="hold">
                                          <p:stCondLst>
                                            <p:cond delay="0"/>
                                          </p:stCondLst>
                                        </p:cTn>
                                        <p:tgtEl>
                                          <p:spTgt spid="153635"/>
                                        </p:tgtEl>
                                        <p:attrNameLst>
                                          <p:attrName>style.visibility</p:attrName>
                                        </p:attrNameLst>
                                      </p:cBhvr>
                                      <p:to>
                                        <p:strVal val="visible"/>
                                      </p:to>
                                    </p:set>
                                    <p:animEffect transition="in" filter="box(out)">
                                      <p:cBhvr>
                                        <p:cTn id="19" dur="500"/>
                                        <p:tgtEl>
                                          <p:spTgt spid="153635"/>
                                        </p:tgtEl>
                                      </p:cBhvr>
                                    </p:animEffect>
                                  </p:childTnLst>
                                </p:cTn>
                              </p:par>
                              <p:par>
                                <p:cTn id="20" presetID="4" presetClass="entr" presetSubtype="32" fill="hold" nodeType="withEffect">
                                  <p:stCondLst>
                                    <p:cond delay="0"/>
                                  </p:stCondLst>
                                  <p:childTnLst>
                                    <p:set>
                                      <p:cBhvr>
                                        <p:cTn id="21" dur="1" fill="hold">
                                          <p:stCondLst>
                                            <p:cond delay="0"/>
                                          </p:stCondLst>
                                        </p:cTn>
                                        <p:tgtEl>
                                          <p:spTgt spid="153641"/>
                                        </p:tgtEl>
                                        <p:attrNameLst>
                                          <p:attrName>style.visibility</p:attrName>
                                        </p:attrNameLst>
                                      </p:cBhvr>
                                      <p:to>
                                        <p:strVal val="visible"/>
                                      </p:to>
                                    </p:set>
                                    <p:animEffect transition="in" filter="box(out)">
                                      <p:cBhvr>
                                        <p:cTn id="22" dur="500"/>
                                        <p:tgtEl>
                                          <p:spTgt spid="153641"/>
                                        </p:tgtEl>
                                      </p:cBhvr>
                                    </p:animEffect>
                                  </p:childTnLst>
                                </p:cTn>
                              </p:par>
                              <p:par>
                                <p:cTn id="23" presetID="4" presetClass="entr" presetSubtype="32" fill="hold" nodeType="withEffect">
                                  <p:stCondLst>
                                    <p:cond delay="0"/>
                                  </p:stCondLst>
                                  <p:childTnLst>
                                    <p:set>
                                      <p:cBhvr>
                                        <p:cTn id="24" dur="1" fill="hold">
                                          <p:stCondLst>
                                            <p:cond delay="0"/>
                                          </p:stCondLst>
                                        </p:cTn>
                                        <p:tgtEl>
                                          <p:spTgt spid="153644"/>
                                        </p:tgtEl>
                                        <p:attrNameLst>
                                          <p:attrName>style.visibility</p:attrName>
                                        </p:attrNameLst>
                                      </p:cBhvr>
                                      <p:to>
                                        <p:strVal val="visible"/>
                                      </p:to>
                                    </p:set>
                                    <p:animEffect transition="in" filter="box(out)">
                                      <p:cBhvr>
                                        <p:cTn id="25" dur="500"/>
                                        <p:tgtEl>
                                          <p:spTgt spid="153644"/>
                                        </p:tgtEl>
                                      </p:cBhvr>
                                    </p:animEffect>
                                  </p:childTnLst>
                                </p:cTn>
                              </p:par>
                              <p:par>
                                <p:cTn id="26" presetID="4" presetClass="entr" presetSubtype="32" fill="hold" nodeType="withEffect">
                                  <p:stCondLst>
                                    <p:cond delay="0"/>
                                  </p:stCondLst>
                                  <p:childTnLst>
                                    <p:set>
                                      <p:cBhvr>
                                        <p:cTn id="27" dur="1" fill="hold">
                                          <p:stCondLst>
                                            <p:cond delay="0"/>
                                          </p:stCondLst>
                                        </p:cTn>
                                        <p:tgtEl>
                                          <p:spTgt spid="153647"/>
                                        </p:tgtEl>
                                        <p:attrNameLst>
                                          <p:attrName>style.visibility</p:attrName>
                                        </p:attrNameLst>
                                      </p:cBhvr>
                                      <p:to>
                                        <p:strVal val="visible"/>
                                      </p:to>
                                    </p:set>
                                    <p:animEffect transition="in" filter="box(out)">
                                      <p:cBhvr>
                                        <p:cTn id="28" dur="500"/>
                                        <p:tgtEl>
                                          <p:spTgt spid="153647"/>
                                        </p:tgtEl>
                                      </p:cBhvr>
                                    </p:animEffect>
                                  </p:childTnLst>
                                </p:cTn>
                              </p:par>
                              <p:par>
                                <p:cTn id="29" presetID="4" presetClass="entr" presetSubtype="32" fill="hold" nodeType="withEffect">
                                  <p:stCondLst>
                                    <p:cond delay="0"/>
                                  </p:stCondLst>
                                  <p:childTnLst>
                                    <p:set>
                                      <p:cBhvr>
                                        <p:cTn id="30" dur="1" fill="hold">
                                          <p:stCondLst>
                                            <p:cond delay="0"/>
                                          </p:stCondLst>
                                        </p:cTn>
                                        <p:tgtEl>
                                          <p:spTgt spid="153650"/>
                                        </p:tgtEl>
                                        <p:attrNameLst>
                                          <p:attrName>style.visibility</p:attrName>
                                        </p:attrNameLst>
                                      </p:cBhvr>
                                      <p:to>
                                        <p:strVal val="visible"/>
                                      </p:to>
                                    </p:set>
                                    <p:animEffect transition="in" filter="box(out)">
                                      <p:cBhvr>
                                        <p:cTn id="31" dur="500"/>
                                        <p:tgtEl>
                                          <p:spTgt spid="153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r>
              <a:rPr lang="en-US"/>
              <a:t>Defining IMC</a:t>
            </a:r>
          </a:p>
        </p:txBody>
      </p:sp>
      <p:sp>
        <p:nvSpPr>
          <p:cNvPr id="157700" name="Rectangle 4"/>
          <p:cNvSpPr>
            <a:spLocks noChangeArrowheads="1"/>
          </p:cNvSpPr>
          <p:nvPr/>
        </p:nvSpPr>
        <p:spPr bwMode="auto">
          <a:xfrm>
            <a:off x="990600" y="1295400"/>
            <a:ext cx="4286250" cy="3200400"/>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lIns="182880" rIns="182880" anchor="ctr"/>
          <a:lstStyle/>
          <a:p>
            <a:pPr algn="l"/>
            <a:r>
              <a:rPr lang="en-US" b="1" i="1">
                <a:latin typeface="Times New Roman" pitchFamily="18" charset="0"/>
              </a:rPr>
              <a:t>IMC</a:t>
            </a:r>
            <a:r>
              <a:rPr lang="en-US">
                <a:latin typeface="Times New Roman" pitchFamily="18" charset="0"/>
              </a:rPr>
              <a:t> is a strategic business process used to plan, develop, execute and evaluate coordinated, measurable, persuasive brand communication programs with consumers, customers, prospects employees and other relevant external and internal audiences.</a:t>
            </a:r>
            <a:endParaRPr lang="en-US" sz="2400">
              <a:latin typeface="Times New Roman" pitchFamily="18" charset="0"/>
            </a:endParaRPr>
          </a:p>
        </p:txBody>
      </p:sp>
      <p:sp>
        <p:nvSpPr>
          <p:cNvPr id="157701" name="Rectangle 5"/>
          <p:cNvSpPr>
            <a:spLocks noChangeArrowheads="1"/>
          </p:cNvSpPr>
          <p:nvPr/>
        </p:nvSpPr>
        <p:spPr bwMode="auto">
          <a:xfrm>
            <a:off x="4876800" y="4419600"/>
            <a:ext cx="3352800" cy="1504950"/>
          </a:xfrm>
          <a:prstGeom prst="rect">
            <a:avLst/>
          </a:prstGeom>
          <a:solidFill>
            <a:srgbClr val="FFCC00"/>
          </a:solidFill>
          <a:ln w="25400">
            <a:solidFill>
              <a:schemeClr val="tx1"/>
            </a:solidFill>
            <a:miter lim="800000"/>
            <a:headEnd/>
            <a:tailEnd/>
          </a:ln>
          <a:effectLst>
            <a:outerShdw dist="71842" dir="2700000" algn="ctr" rotWithShape="0">
              <a:schemeClr val="tx2"/>
            </a:outerShdw>
          </a:effectLst>
        </p:spPr>
        <p:txBody>
          <a:bodyPr lIns="182880" rIns="182880" anchor="ctr"/>
          <a:lstStyle/>
          <a:p>
            <a:pPr algn="l" eaLnBrk="1" hangingPunct="1">
              <a:lnSpc>
                <a:spcPct val="80000"/>
              </a:lnSpc>
              <a:spcBef>
                <a:spcPct val="20000"/>
              </a:spcBef>
              <a:buFont typeface="Wingdings" pitchFamily="2" charset="2"/>
              <a:buNone/>
            </a:pPr>
            <a:r>
              <a:rPr lang="en-US">
                <a:latin typeface="Times New Roman" pitchFamily="18" charset="0"/>
              </a:rPr>
              <a:t>The goal of IMC is to generate short-term financial returns and build long-term brand value.</a:t>
            </a:r>
            <a:endParaRPr lang="en-US" sz="2400">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57701"/>
                                        </p:tgtEl>
                                        <p:attrNameLst>
                                          <p:attrName>style.visibility</p:attrName>
                                        </p:attrNameLst>
                                      </p:cBhvr>
                                      <p:to>
                                        <p:strVal val="visible"/>
                                      </p:to>
                                    </p:set>
                                    <p:animEffect transition="in" filter="slide(fromBottom)">
                                      <p:cBhvr>
                                        <p:cTn id="7" dur="1000"/>
                                        <p:tgtEl>
                                          <p:spTgt spid="157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0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r>
              <a:rPr lang="en-US"/>
              <a:t>Contemporary Perspective of IMC</a:t>
            </a:r>
          </a:p>
        </p:txBody>
      </p:sp>
      <p:grpSp>
        <p:nvGrpSpPr>
          <p:cNvPr id="159748" name="Group 4"/>
          <p:cNvGrpSpPr>
            <a:grpSpLocks/>
          </p:cNvGrpSpPr>
          <p:nvPr/>
        </p:nvGrpSpPr>
        <p:grpSpPr bwMode="auto">
          <a:xfrm>
            <a:off x="2878138" y="3276600"/>
            <a:ext cx="5732462" cy="1219200"/>
            <a:chOff x="1680" y="1440"/>
            <a:chExt cx="3611" cy="768"/>
          </a:xfrm>
        </p:grpSpPr>
        <p:sp>
          <p:nvSpPr>
            <p:cNvPr id="159749" name="Rectangle 5"/>
            <p:cNvSpPr>
              <a:spLocks noChangeArrowheads="1"/>
            </p:cNvSpPr>
            <p:nvPr/>
          </p:nvSpPr>
          <p:spPr bwMode="auto">
            <a:xfrm>
              <a:off x="2315" y="1824"/>
              <a:ext cx="2976" cy="384"/>
            </a:xfrm>
            <a:prstGeom prst="rect">
              <a:avLst/>
            </a:prstGeom>
            <a:solidFill>
              <a:srgbClr val="FF9933"/>
            </a:solidFill>
            <a:ln w="25400">
              <a:solidFill>
                <a:schemeClr val="tx1"/>
              </a:solidFill>
              <a:miter lim="800000"/>
              <a:headEnd/>
              <a:tailEnd/>
            </a:ln>
            <a:effectLst>
              <a:outerShdw dist="71842" dir="2700000" algn="ctr" rotWithShape="0">
                <a:schemeClr val="tx2"/>
              </a:outerShdw>
            </a:effectLst>
          </p:spPr>
          <p:txBody>
            <a:bodyPr anchor="ctr"/>
            <a:lstStyle/>
            <a:p>
              <a:pPr>
                <a:lnSpc>
                  <a:spcPct val="85000"/>
                </a:lnSpc>
              </a:pPr>
              <a:r>
                <a:rPr lang="en-US" sz="2000">
                  <a:cs typeface="Times New Roman" pitchFamily="18" charset="0"/>
                </a:rPr>
                <a:t>Demand for accountability</a:t>
              </a:r>
            </a:p>
          </p:txBody>
        </p:sp>
        <p:sp>
          <p:nvSpPr>
            <p:cNvPr id="159750" name="Line 6"/>
            <p:cNvSpPr>
              <a:spLocks noChangeShapeType="1"/>
            </p:cNvSpPr>
            <p:nvPr/>
          </p:nvSpPr>
          <p:spPr bwMode="auto">
            <a:xfrm flipH="1" flipV="1">
              <a:off x="1680" y="1440"/>
              <a:ext cx="624" cy="576"/>
            </a:xfrm>
            <a:prstGeom prst="line">
              <a:avLst/>
            </a:prstGeom>
            <a:noFill/>
            <a:ln w="25400">
              <a:solidFill>
                <a:schemeClr val="tx1"/>
              </a:solidFill>
              <a:round/>
              <a:headEnd/>
              <a:tailEnd/>
            </a:ln>
            <a:effectLst/>
          </p:spPr>
          <p:txBody>
            <a:bodyPr anchor="ctr"/>
            <a:lstStyle/>
            <a:p>
              <a:endParaRPr lang="en-US"/>
            </a:p>
          </p:txBody>
        </p:sp>
      </p:grpSp>
      <p:sp>
        <p:nvSpPr>
          <p:cNvPr id="159751" name="Rectangle 7"/>
          <p:cNvSpPr>
            <a:spLocks noChangeArrowheads="1"/>
          </p:cNvSpPr>
          <p:nvPr/>
        </p:nvSpPr>
        <p:spPr bwMode="auto">
          <a:xfrm>
            <a:off x="3886200" y="3886200"/>
            <a:ext cx="4724400" cy="609600"/>
          </a:xfrm>
          <a:prstGeom prst="rect">
            <a:avLst/>
          </a:prstGeom>
          <a:gradFill rotWithShape="1">
            <a:gsLst>
              <a:gs pos="0">
                <a:schemeClr val="bg1"/>
              </a:gs>
              <a:gs pos="100000">
                <a:srgbClr val="E8DA88"/>
              </a:gs>
            </a:gsLst>
            <a:lin ang="5400000" scaled="1"/>
          </a:gradFill>
          <a:ln w="25400">
            <a:solidFill>
              <a:schemeClr val="tx1"/>
            </a:solidFill>
            <a:miter lim="800000"/>
            <a:headEnd/>
            <a:tailEnd/>
          </a:ln>
          <a:effectLst>
            <a:outerShdw dist="71842" dir="2700000" algn="ctr" rotWithShape="0">
              <a:schemeClr val="tx2"/>
            </a:outerShdw>
          </a:effectLst>
        </p:spPr>
        <p:txBody>
          <a:bodyPr anchor="ctr"/>
          <a:lstStyle/>
          <a:p>
            <a:pPr>
              <a:lnSpc>
                <a:spcPct val="85000"/>
              </a:lnSpc>
            </a:pPr>
            <a:r>
              <a:rPr lang="en-US" sz="2000">
                <a:cs typeface="Times New Roman" pitchFamily="18" charset="0"/>
              </a:rPr>
              <a:t>Demand for accountability and measurement of outcomes</a:t>
            </a:r>
            <a:endParaRPr lang="en-US" sz="2000"/>
          </a:p>
        </p:txBody>
      </p:sp>
      <p:grpSp>
        <p:nvGrpSpPr>
          <p:cNvPr id="159752" name="Group 8"/>
          <p:cNvGrpSpPr>
            <a:grpSpLocks/>
          </p:cNvGrpSpPr>
          <p:nvPr/>
        </p:nvGrpSpPr>
        <p:grpSpPr bwMode="auto">
          <a:xfrm>
            <a:off x="2878138" y="2057400"/>
            <a:ext cx="5732462" cy="1219200"/>
            <a:chOff x="1680" y="672"/>
            <a:chExt cx="3611" cy="768"/>
          </a:xfrm>
        </p:grpSpPr>
        <p:sp>
          <p:nvSpPr>
            <p:cNvPr id="159753" name="Rectangle 9"/>
            <p:cNvSpPr>
              <a:spLocks noChangeArrowheads="1"/>
            </p:cNvSpPr>
            <p:nvPr/>
          </p:nvSpPr>
          <p:spPr bwMode="auto">
            <a:xfrm>
              <a:off x="2315" y="672"/>
              <a:ext cx="2976" cy="384"/>
            </a:xfrm>
            <a:prstGeom prst="rect">
              <a:avLst/>
            </a:prstGeom>
            <a:solidFill>
              <a:srgbClr val="FF9933"/>
            </a:solidFill>
            <a:ln w="25400">
              <a:solidFill>
                <a:schemeClr val="tx1"/>
              </a:solidFill>
              <a:miter lim="800000"/>
              <a:headEnd/>
              <a:tailEnd/>
            </a:ln>
            <a:effectLst>
              <a:outerShdw dist="71842" dir="2700000" algn="ctr" rotWithShape="0">
                <a:schemeClr val="tx2"/>
              </a:outerShdw>
            </a:effectLst>
          </p:spPr>
          <p:txBody>
            <a:bodyPr anchor="ctr"/>
            <a:lstStyle/>
            <a:p>
              <a:r>
                <a:rPr lang="en-US" sz="2000"/>
                <a:t>Recognized as a business process</a:t>
              </a:r>
            </a:p>
          </p:txBody>
        </p:sp>
        <p:sp>
          <p:nvSpPr>
            <p:cNvPr id="159754" name="Line 10"/>
            <p:cNvSpPr>
              <a:spLocks noChangeShapeType="1"/>
            </p:cNvSpPr>
            <p:nvPr/>
          </p:nvSpPr>
          <p:spPr bwMode="auto">
            <a:xfrm flipH="1">
              <a:off x="1680" y="816"/>
              <a:ext cx="624" cy="624"/>
            </a:xfrm>
            <a:prstGeom prst="line">
              <a:avLst/>
            </a:prstGeom>
            <a:noFill/>
            <a:ln w="25400">
              <a:solidFill>
                <a:schemeClr val="tx1"/>
              </a:solidFill>
              <a:round/>
              <a:headEnd/>
              <a:tailEnd/>
            </a:ln>
            <a:effectLst/>
          </p:spPr>
          <p:txBody>
            <a:bodyPr anchor="ctr"/>
            <a:lstStyle/>
            <a:p>
              <a:endParaRPr lang="en-US"/>
            </a:p>
          </p:txBody>
        </p:sp>
      </p:grpSp>
      <p:grpSp>
        <p:nvGrpSpPr>
          <p:cNvPr id="159755" name="Group 11"/>
          <p:cNvGrpSpPr>
            <a:grpSpLocks/>
          </p:cNvGrpSpPr>
          <p:nvPr/>
        </p:nvGrpSpPr>
        <p:grpSpPr bwMode="auto">
          <a:xfrm>
            <a:off x="2878138" y="2959100"/>
            <a:ext cx="5732462" cy="609600"/>
            <a:chOff x="1680" y="1240"/>
            <a:chExt cx="3611" cy="384"/>
          </a:xfrm>
        </p:grpSpPr>
        <p:sp>
          <p:nvSpPr>
            <p:cNvPr id="159756" name="Rectangle 12"/>
            <p:cNvSpPr>
              <a:spLocks noChangeArrowheads="1"/>
            </p:cNvSpPr>
            <p:nvPr/>
          </p:nvSpPr>
          <p:spPr bwMode="auto">
            <a:xfrm>
              <a:off x="2315" y="1240"/>
              <a:ext cx="2976" cy="384"/>
            </a:xfrm>
            <a:prstGeom prst="rect">
              <a:avLst/>
            </a:prstGeom>
            <a:solidFill>
              <a:srgbClr val="FF9933"/>
            </a:solidFill>
            <a:ln w="25400">
              <a:solidFill>
                <a:schemeClr val="tx1"/>
              </a:solidFill>
              <a:miter lim="800000"/>
              <a:headEnd/>
              <a:tailEnd/>
            </a:ln>
            <a:effectLst>
              <a:outerShdw dist="71842" dir="2700000" algn="ctr" rotWithShape="0">
                <a:schemeClr val="tx2"/>
              </a:outerShdw>
            </a:effectLst>
          </p:spPr>
          <p:txBody>
            <a:bodyPr anchor="ctr"/>
            <a:lstStyle/>
            <a:p>
              <a:r>
                <a:rPr lang="en-US" sz="2000"/>
                <a:t>Importance of relevant audience</a:t>
              </a:r>
            </a:p>
          </p:txBody>
        </p:sp>
        <p:sp>
          <p:nvSpPr>
            <p:cNvPr id="159757" name="Line 13"/>
            <p:cNvSpPr>
              <a:spLocks noChangeShapeType="1"/>
            </p:cNvSpPr>
            <p:nvPr/>
          </p:nvSpPr>
          <p:spPr bwMode="auto">
            <a:xfrm flipH="1">
              <a:off x="1680" y="1440"/>
              <a:ext cx="624" cy="0"/>
            </a:xfrm>
            <a:prstGeom prst="line">
              <a:avLst/>
            </a:prstGeom>
            <a:noFill/>
            <a:ln w="25400">
              <a:solidFill>
                <a:schemeClr val="tx1"/>
              </a:solidFill>
              <a:round/>
              <a:headEnd/>
              <a:tailEnd/>
            </a:ln>
            <a:effectLst/>
          </p:spPr>
          <p:txBody>
            <a:bodyPr anchor="ctr"/>
            <a:lstStyle/>
            <a:p>
              <a:endParaRPr lang="en-US"/>
            </a:p>
          </p:txBody>
        </p:sp>
      </p:grpSp>
      <p:sp>
        <p:nvSpPr>
          <p:cNvPr id="159758" name="Rectangle 14"/>
          <p:cNvSpPr>
            <a:spLocks noChangeArrowheads="1"/>
          </p:cNvSpPr>
          <p:nvPr/>
        </p:nvSpPr>
        <p:spPr bwMode="auto">
          <a:xfrm>
            <a:off x="3886200" y="2057400"/>
            <a:ext cx="4724400" cy="609600"/>
          </a:xfrm>
          <a:prstGeom prst="rect">
            <a:avLst/>
          </a:prstGeom>
          <a:gradFill rotWithShape="1">
            <a:gsLst>
              <a:gs pos="0">
                <a:schemeClr val="bg1"/>
              </a:gs>
              <a:gs pos="100000">
                <a:srgbClr val="E8DA88"/>
              </a:gs>
            </a:gsLst>
            <a:lin ang="5400000" scaled="1"/>
          </a:gradFill>
          <a:ln w="25400">
            <a:solidFill>
              <a:schemeClr val="tx1"/>
            </a:solidFill>
            <a:miter lim="800000"/>
            <a:headEnd/>
            <a:tailEnd/>
          </a:ln>
          <a:effectLst>
            <a:outerShdw dist="71842" dir="2700000" algn="ctr" rotWithShape="0">
              <a:schemeClr val="tx2"/>
            </a:outerShdw>
          </a:effectLst>
        </p:spPr>
        <p:txBody>
          <a:bodyPr anchor="ctr"/>
          <a:lstStyle/>
          <a:p>
            <a:r>
              <a:rPr lang="en-US" sz="2000"/>
              <a:t>Recognized as a business process</a:t>
            </a:r>
          </a:p>
        </p:txBody>
      </p:sp>
      <p:sp>
        <p:nvSpPr>
          <p:cNvPr id="159759" name="Rectangle 15"/>
          <p:cNvSpPr>
            <a:spLocks noChangeArrowheads="1"/>
          </p:cNvSpPr>
          <p:nvPr/>
        </p:nvSpPr>
        <p:spPr bwMode="auto">
          <a:xfrm>
            <a:off x="3886200" y="2971800"/>
            <a:ext cx="4724400" cy="609600"/>
          </a:xfrm>
          <a:prstGeom prst="rect">
            <a:avLst/>
          </a:prstGeom>
          <a:gradFill rotWithShape="1">
            <a:gsLst>
              <a:gs pos="0">
                <a:schemeClr val="bg1"/>
              </a:gs>
              <a:gs pos="100000">
                <a:srgbClr val="E8DA88"/>
              </a:gs>
            </a:gsLst>
            <a:lin ang="5400000" scaled="1"/>
          </a:gradFill>
          <a:ln w="25400">
            <a:solidFill>
              <a:schemeClr val="tx1"/>
            </a:solidFill>
            <a:miter lim="800000"/>
            <a:headEnd/>
            <a:tailEnd/>
          </a:ln>
          <a:effectLst>
            <a:outerShdw dist="71842" dir="2700000" algn="ctr" rotWithShape="0">
              <a:schemeClr val="tx2"/>
            </a:outerShdw>
          </a:effectLst>
        </p:spPr>
        <p:txBody>
          <a:bodyPr anchor="ctr"/>
          <a:lstStyle/>
          <a:p>
            <a:r>
              <a:rPr lang="en-US" sz="2000"/>
              <a:t>Multiple relevant audiences</a:t>
            </a:r>
          </a:p>
        </p:txBody>
      </p:sp>
      <p:sp>
        <p:nvSpPr>
          <p:cNvPr id="159760" name="Rectangle 16"/>
          <p:cNvSpPr>
            <a:spLocks noChangeArrowheads="1"/>
          </p:cNvSpPr>
          <p:nvPr/>
        </p:nvSpPr>
        <p:spPr bwMode="auto">
          <a:xfrm>
            <a:off x="533400" y="2438400"/>
            <a:ext cx="2286000" cy="1676400"/>
          </a:xfrm>
          <a:prstGeom prst="rect">
            <a:avLst/>
          </a:prstGeom>
          <a:gradFill rotWithShape="1">
            <a:gsLst>
              <a:gs pos="0">
                <a:srgbClr val="DDEBCF"/>
              </a:gs>
              <a:gs pos="100000">
                <a:srgbClr val="2BD927"/>
              </a:gs>
            </a:gsLst>
            <a:lin ang="5400000" scaled="1"/>
          </a:gradFill>
          <a:ln w="28575">
            <a:solidFill>
              <a:schemeClr val="tx1"/>
            </a:solidFill>
            <a:miter lim="800000"/>
            <a:headEnd/>
            <a:tailEnd/>
          </a:ln>
          <a:effectLst>
            <a:outerShdw dist="71842" dir="2700000" algn="ctr" rotWithShape="0">
              <a:schemeClr val="tx2"/>
            </a:outerShdw>
          </a:effectLst>
        </p:spPr>
        <p:txBody>
          <a:bodyPr anchor="ctr"/>
          <a:lstStyle/>
          <a:p>
            <a:pPr>
              <a:lnSpc>
                <a:spcPct val="90000"/>
              </a:lnSpc>
            </a:pPr>
            <a:r>
              <a:rPr lang="en-US" sz="2800" b="1">
                <a:solidFill>
                  <a:srgbClr val="000000"/>
                </a:solidFill>
              </a:rPr>
              <a:t>IMC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59760"/>
                                        </p:tgtEl>
                                        <p:attrNameLst>
                                          <p:attrName>style.visibility</p:attrName>
                                        </p:attrNameLst>
                                      </p:cBhvr>
                                      <p:to>
                                        <p:strVal val="visible"/>
                                      </p:to>
                                    </p:set>
                                    <p:animEffect transition="in" filter="box(out)">
                                      <p:cBhvr>
                                        <p:cTn id="7" dur="500"/>
                                        <p:tgtEl>
                                          <p:spTgt spid="15976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9752"/>
                                        </p:tgtEl>
                                        <p:attrNameLst>
                                          <p:attrName>style.visibility</p:attrName>
                                        </p:attrNameLst>
                                      </p:cBhvr>
                                      <p:to>
                                        <p:strVal val="visible"/>
                                      </p:to>
                                    </p:set>
                                    <p:animEffect transition="in" filter="wipe(left)">
                                      <p:cBhvr>
                                        <p:cTn id="11" dur="500"/>
                                        <p:tgtEl>
                                          <p:spTgt spid="159752"/>
                                        </p:tgtEl>
                                      </p:cBhvr>
                                    </p:animEffect>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499"/>
                                          </p:stCondLst>
                                        </p:cTn>
                                        <p:tgtEl>
                                          <p:spTgt spid="159758"/>
                                        </p:tgtEl>
                                        <p:attrNameLst>
                                          <p:attrName>style.visibility</p:attrName>
                                        </p:attrNameLst>
                                      </p:cBhvr>
                                      <p:to>
                                        <p:strVal val="visible"/>
                                      </p:to>
                                    </p:se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159755"/>
                                        </p:tgtEl>
                                        <p:attrNameLst>
                                          <p:attrName>style.visibility</p:attrName>
                                        </p:attrNameLst>
                                      </p:cBhvr>
                                      <p:to>
                                        <p:strVal val="visible"/>
                                      </p:to>
                                    </p:set>
                                    <p:animEffect transition="in" filter="wipe(left)">
                                      <p:cBhvr>
                                        <p:cTn id="18" dur="500"/>
                                        <p:tgtEl>
                                          <p:spTgt spid="159755"/>
                                        </p:tgtEl>
                                      </p:cBhvr>
                                    </p:animEffect>
                                  </p:childTnLst>
                                </p:cTn>
                              </p:par>
                            </p:childTnLst>
                          </p:cTn>
                        </p:par>
                        <p:par>
                          <p:cTn id="19" fill="hold">
                            <p:stCondLst>
                              <p:cond delay="2000"/>
                            </p:stCondLst>
                            <p:childTnLst>
                              <p:par>
                                <p:cTn id="20" presetID="1" presetClass="entr" presetSubtype="0" fill="hold" grpId="0" nodeType="afterEffect">
                                  <p:stCondLst>
                                    <p:cond delay="0"/>
                                  </p:stCondLst>
                                  <p:childTnLst>
                                    <p:set>
                                      <p:cBhvr>
                                        <p:cTn id="21" dur="1" fill="hold">
                                          <p:stCondLst>
                                            <p:cond delay="499"/>
                                          </p:stCondLst>
                                        </p:cTn>
                                        <p:tgtEl>
                                          <p:spTgt spid="159759"/>
                                        </p:tgtEl>
                                        <p:attrNameLst>
                                          <p:attrName>style.visibility</p:attrName>
                                        </p:attrNameLst>
                                      </p:cBhvr>
                                      <p:to>
                                        <p:strVal val="visible"/>
                                      </p:to>
                                    </p:se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159748"/>
                                        </p:tgtEl>
                                        <p:attrNameLst>
                                          <p:attrName>style.visibility</p:attrName>
                                        </p:attrNameLst>
                                      </p:cBhvr>
                                      <p:to>
                                        <p:strVal val="visible"/>
                                      </p:to>
                                    </p:set>
                                    <p:animEffect transition="in" filter="wipe(left)">
                                      <p:cBhvr>
                                        <p:cTn id="25" dur="500"/>
                                        <p:tgtEl>
                                          <p:spTgt spid="159748"/>
                                        </p:tgtEl>
                                      </p:cBhvr>
                                    </p:animEffect>
                                  </p:childTnLst>
                                </p:cTn>
                              </p:par>
                            </p:childTnLst>
                          </p:cTn>
                        </p:par>
                        <p:par>
                          <p:cTn id="26" fill="hold">
                            <p:stCondLst>
                              <p:cond delay="3000"/>
                            </p:stCondLst>
                            <p:childTnLst>
                              <p:par>
                                <p:cTn id="27" presetID="1" presetClass="entr" presetSubtype="0" fill="hold" grpId="0" nodeType="afterEffect">
                                  <p:stCondLst>
                                    <p:cond delay="0"/>
                                  </p:stCondLst>
                                  <p:childTnLst>
                                    <p:set>
                                      <p:cBhvr>
                                        <p:cTn id="28" dur="1" fill="hold">
                                          <p:stCondLst>
                                            <p:cond delay="499"/>
                                          </p:stCondLst>
                                        </p:cTn>
                                        <p:tgtEl>
                                          <p:spTgt spid="1597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51" grpId="0" animBg="1" autoUpdateAnimBg="0"/>
      <p:bldP spid="159758" grpId="0" animBg="1" autoUpdateAnimBg="0"/>
      <p:bldP spid="159759" grpId="0" animBg="1" autoUpdateAnimBg="0"/>
      <p:bldP spid="159760"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p:txBody>
          <a:bodyPr/>
          <a:lstStyle/>
          <a:p>
            <a:r>
              <a:rPr lang="en-US"/>
              <a:t>Test Your Knowledge</a:t>
            </a:r>
          </a:p>
        </p:txBody>
      </p:sp>
      <p:sp>
        <p:nvSpPr>
          <p:cNvPr id="161795" name="Rectangle 3"/>
          <p:cNvSpPr>
            <a:spLocks noGrp="1" noChangeArrowheads="1"/>
          </p:cNvSpPr>
          <p:nvPr>
            <p:ph type="body" idx="1"/>
          </p:nvPr>
        </p:nvSpPr>
        <p:spPr/>
        <p:txBody>
          <a:bodyPr/>
          <a:lstStyle/>
          <a:p>
            <a:pPr marL="0" indent="0">
              <a:lnSpc>
                <a:spcPct val="80000"/>
              </a:lnSpc>
              <a:spcAft>
                <a:spcPct val="50000"/>
              </a:spcAft>
              <a:buFontTx/>
              <a:buNone/>
              <a:tabLst>
                <a:tab pos="406400" algn="l"/>
              </a:tabLst>
            </a:pPr>
            <a:r>
              <a:rPr lang="en-US" sz="2400">
                <a:solidFill>
                  <a:schemeClr val="tx1"/>
                </a:solidFill>
              </a:rPr>
              <a:t>Why are marketers decreasing the use of mass media advertising and increasing the use of integrated marketing communications? </a:t>
            </a:r>
          </a:p>
          <a:p>
            <a:pPr marL="0" indent="0">
              <a:lnSpc>
                <a:spcPct val="80000"/>
              </a:lnSpc>
              <a:spcAft>
                <a:spcPct val="50000"/>
              </a:spcAft>
              <a:buFontTx/>
              <a:buNone/>
              <a:tabLst>
                <a:tab pos="406400" algn="l"/>
              </a:tabLst>
            </a:pPr>
            <a:r>
              <a:rPr lang="en-US" sz="2400">
                <a:solidFill>
                  <a:schemeClr val="tx1"/>
                </a:solidFill>
              </a:rPr>
              <a:t>	A) The mass market has become fragmented. </a:t>
            </a:r>
          </a:p>
          <a:p>
            <a:pPr marL="0" indent="0">
              <a:lnSpc>
                <a:spcPct val="80000"/>
              </a:lnSpc>
              <a:spcAft>
                <a:spcPct val="50000"/>
              </a:spcAft>
              <a:buFontTx/>
              <a:buNone/>
              <a:tabLst>
                <a:tab pos="406400" algn="l"/>
              </a:tabLst>
            </a:pPr>
            <a:r>
              <a:rPr lang="en-US" sz="2400">
                <a:solidFill>
                  <a:schemeClr val="tx1"/>
                </a:solidFill>
              </a:rPr>
              <a:t>	B)	New technologies have given consumers</a:t>
            </a:r>
            <a:br>
              <a:rPr lang="en-US" sz="2400">
                <a:solidFill>
                  <a:schemeClr val="tx1"/>
                </a:solidFill>
              </a:rPr>
            </a:br>
            <a:r>
              <a:rPr lang="en-US" sz="2400">
                <a:solidFill>
                  <a:schemeClr val="tx1"/>
                </a:solidFill>
              </a:rPr>
              <a:t>        greater control over the communication</a:t>
            </a:r>
            <a:br>
              <a:rPr lang="en-US" sz="2400">
                <a:solidFill>
                  <a:schemeClr val="tx1"/>
                </a:solidFill>
              </a:rPr>
            </a:br>
            <a:r>
              <a:rPr lang="en-US" sz="2400">
                <a:solidFill>
                  <a:schemeClr val="tx1"/>
                </a:solidFill>
              </a:rPr>
              <a:t>        process. </a:t>
            </a:r>
          </a:p>
          <a:p>
            <a:pPr marL="0" indent="0">
              <a:lnSpc>
                <a:spcPct val="80000"/>
              </a:lnSpc>
              <a:spcAft>
                <a:spcPct val="50000"/>
              </a:spcAft>
              <a:buFontTx/>
              <a:buNone/>
              <a:tabLst>
                <a:tab pos="406400" algn="l"/>
              </a:tabLst>
            </a:pPr>
            <a:r>
              <a:rPr lang="en-US" sz="2400">
                <a:solidFill>
                  <a:schemeClr val="tx1"/>
                </a:solidFill>
              </a:rPr>
              <a:t>	C)	Use of the Internet and electronic </a:t>
            </a:r>
            <a:br>
              <a:rPr lang="en-US" sz="2400">
                <a:solidFill>
                  <a:schemeClr val="tx1"/>
                </a:solidFill>
              </a:rPr>
            </a:br>
            <a:r>
              <a:rPr lang="en-US" sz="2400">
                <a:solidFill>
                  <a:schemeClr val="tx1"/>
                </a:solidFill>
              </a:rPr>
              <a:t>        commerce is growing. </a:t>
            </a:r>
          </a:p>
          <a:p>
            <a:pPr marL="0" indent="0">
              <a:lnSpc>
                <a:spcPct val="80000"/>
              </a:lnSpc>
              <a:spcAft>
                <a:spcPct val="50000"/>
              </a:spcAft>
              <a:buFontTx/>
              <a:buNone/>
              <a:tabLst>
                <a:tab pos="406400" algn="l"/>
              </a:tabLst>
            </a:pPr>
            <a:r>
              <a:rPr lang="en-US" sz="2400">
                <a:solidFill>
                  <a:schemeClr val="tx1"/>
                </a:solidFill>
              </a:rPr>
              <a:t>	D)	New global markets are emerging. </a:t>
            </a:r>
          </a:p>
          <a:p>
            <a:pPr marL="0" indent="0">
              <a:lnSpc>
                <a:spcPct val="80000"/>
              </a:lnSpc>
              <a:buFontTx/>
              <a:buNone/>
              <a:tabLst>
                <a:tab pos="406400" algn="l"/>
              </a:tabLst>
            </a:pPr>
            <a:r>
              <a:rPr lang="en-US" sz="2400">
                <a:solidFill>
                  <a:schemeClr val="tx1"/>
                </a:solidFill>
              </a:rPr>
              <a:t>	E)	All of the above.</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r>
              <a:rPr lang="en-US"/>
              <a:t>Growing Importance of IMC</a:t>
            </a:r>
          </a:p>
        </p:txBody>
      </p:sp>
      <p:sp>
        <p:nvSpPr>
          <p:cNvPr id="155651" name="Rectangle 3"/>
          <p:cNvSpPr>
            <a:spLocks noGrp="1" noChangeArrowheads="1"/>
          </p:cNvSpPr>
          <p:nvPr>
            <p:ph type="body" idx="1"/>
          </p:nvPr>
        </p:nvSpPr>
        <p:spPr/>
        <p:txBody>
          <a:bodyPr/>
          <a:lstStyle/>
          <a:p>
            <a:r>
              <a:rPr lang="en-US"/>
              <a:t>Strategic integration of communications functions</a:t>
            </a:r>
          </a:p>
          <a:p>
            <a:pPr lvl="1"/>
            <a:r>
              <a:rPr lang="en-US"/>
              <a:t>Avoids duplication</a:t>
            </a:r>
          </a:p>
          <a:p>
            <a:pPr lvl="1"/>
            <a:r>
              <a:rPr lang="en-US"/>
              <a:t>Synergy among promotional tools</a:t>
            </a:r>
          </a:p>
          <a:p>
            <a:pPr lvl="1"/>
            <a:r>
              <a:rPr lang="en-US"/>
              <a:t>More efficient and effective marketing</a:t>
            </a:r>
          </a:p>
          <a:p>
            <a:r>
              <a:rPr lang="en-US"/>
              <a:t>Rapidly changing environment</a:t>
            </a:r>
          </a:p>
          <a:p>
            <a:pPr lvl="1"/>
            <a:r>
              <a:rPr lang="en-US"/>
              <a:t>Consumers</a:t>
            </a:r>
          </a:p>
          <a:p>
            <a:pPr lvl="1"/>
            <a:r>
              <a:rPr lang="en-US"/>
              <a:t>Technology</a:t>
            </a:r>
          </a:p>
          <a:p>
            <a:pPr lvl="1"/>
            <a:r>
              <a:rPr lang="en-US"/>
              <a:t>Media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5651">
                                            <p:txEl>
                                              <p:pRg st="0" end="0"/>
                                            </p:txEl>
                                          </p:spTgt>
                                        </p:tgtEl>
                                        <p:attrNameLst>
                                          <p:attrName>style.visibility</p:attrName>
                                        </p:attrNameLst>
                                      </p:cBhvr>
                                      <p:to>
                                        <p:strVal val="visible"/>
                                      </p:to>
                                    </p:set>
                                    <p:animEffect transition="in" filter="wipe(left)">
                                      <p:cBhvr>
                                        <p:cTn id="7" dur="1000"/>
                                        <p:tgtEl>
                                          <p:spTgt spid="155651">
                                            <p:txEl>
                                              <p:pRg st="0" end="0"/>
                                            </p:txEl>
                                          </p:spTgt>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155651">
                                            <p:txEl>
                                              <p:pRg st="1" end="1"/>
                                            </p:txEl>
                                          </p:spTgt>
                                        </p:tgtEl>
                                        <p:attrNameLst>
                                          <p:attrName>style.visibility</p:attrName>
                                        </p:attrNameLst>
                                      </p:cBhvr>
                                      <p:to>
                                        <p:strVal val="visible"/>
                                      </p:to>
                                    </p:set>
                                    <p:animEffect transition="in" filter="wipe(up)">
                                      <p:cBhvr>
                                        <p:cTn id="11" dur="1000"/>
                                        <p:tgtEl>
                                          <p:spTgt spid="155651">
                                            <p:txEl>
                                              <p:pRg st="1" end="1"/>
                                            </p:txEl>
                                          </p:spTgt>
                                        </p:tgtEl>
                                      </p:cBhvr>
                                    </p:animEffect>
                                  </p:childTnLst>
                                </p:cTn>
                              </p:par>
                            </p:childTnLst>
                          </p:cTn>
                        </p:par>
                        <p:par>
                          <p:cTn id="12" fill="hold">
                            <p:stCondLst>
                              <p:cond delay="2000"/>
                            </p:stCondLst>
                            <p:childTnLst>
                              <p:par>
                                <p:cTn id="13" presetID="22" presetClass="entr" presetSubtype="1" fill="hold" grpId="0" nodeType="afterEffect">
                                  <p:stCondLst>
                                    <p:cond delay="0"/>
                                  </p:stCondLst>
                                  <p:childTnLst>
                                    <p:set>
                                      <p:cBhvr>
                                        <p:cTn id="14" dur="1" fill="hold">
                                          <p:stCondLst>
                                            <p:cond delay="0"/>
                                          </p:stCondLst>
                                        </p:cTn>
                                        <p:tgtEl>
                                          <p:spTgt spid="155651">
                                            <p:txEl>
                                              <p:pRg st="2" end="2"/>
                                            </p:txEl>
                                          </p:spTgt>
                                        </p:tgtEl>
                                        <p:attrNameLst>
                                          <p:attrName>style.visibility</p:attrName>
                                        </p:attrNameLst>
                                      </p:cBhvr>
                                      <p:to>
                                        <p:strVal val="visible"/>
                                      </p:to>
                                    </p:set>
                                    <p:animEffect transition="in" filter="wipe(up)">
                                      <p:cBhvr>
                                        <p:cTn id="15" dur="1000"/>
                                        <p:tgtEl>
                                          <p:spTgt spid="155651">
                                            <p:txEl>
                                              <p:pRg st="2" end="2"/>
                                            </p:txEl>
                                          </p:spTgt>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155651">
                                            <p:txEl>
                                              <p:pRg st="3" end="3"/>
                                            </p:txEl>
                                          </p:spTgt>
                                        </p:tgtEl>
                                        <p:attrNameLst>
                                          <p:attrName>style.visibility</p:attrName>
                                        </p:attrNameLst>
                                      </p:cBhvr>
                                      <p:to>
                                        <p:strVal val="visible"/>
                                      </p:to>
                                    </p:set>
                                    <p:animEffect transition="in" filter="wipe(up)">
                                      <p:cBhvr>
                                        <p:cTn id="19" dur="1000"/>
                                        <p:tgtEl>
                                          <p:spTgt spid="155651">
                                            <p:txEl>
                                              <p:pRg st="3" end="3"/>
                                            </p:txEl>
                                          </p:spTgt>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155651">
                                            <p:txEl>
                                              <p:pRg st="4" end="4"/>
                                            </p:txEl>
                                          </p:spTgt>
                                        </p:tgtEl>
                                        <p:attrNameLst>
                                          <p:attrName>style.visibility</p:attrName>
                                        </p:attrNameLst>
                                      </p:cBhvr>
                                      <p:to>
                                        <p:strVal val="visible"/>
                                      </p:to>
                                    </p:set>
                                    <p:animEffect transition="in" filter="wipe(left)">
                                      <p:cBhvr>
                                        <p:cTn id="23" dur="1000"/>
                                        <p:tgtEl>
                                          <p:spTgt spid="155651">
                                            <p:txEl>
                                              <p:pRg st="4" end="4"/>
                                            </p:txEl>
                                          </p:spTgt>
                                        </p:tgtEl>
                                      </p:cBhvr>
                                    </p:animEffect>
                                  </p:childTnLst>
                                </p:cTn>
                              </p:par>
                            </p:childTnLst>
                          </p:cTn>
                        </p:par>
                        <p:par>
                          <p:cTn id="24" fill="hold">
                            <p:stCondLst>
                              <p:cond delay="5000"/>
                            </p:stCondLst>
                            <p:childTnLst>
                              <p:par>
                                <p:cTn id="25" presetID="22" presetClass="entr" presetSubtype="1" fill="hold" grpId="0" nodeType="afterEffect">
                                  <p:stCondLst>
                                    <p:cond delay="0"/>
                                  </p:stCondLst>
                                  <p:childTnLst>
                                    <p:set>
                                      <p:cBhvr>
                                        <p:cTn id="26" dur="1" fill="hold">
                                          <p:stCondLst>
                                            <p:cond delay="0"/>
                                          </p:stCondLst>
                                        </p:cTn>
                                        <p:tgtEl>
                                          <p:spTgt spid="155651">
                                            <p:txEl>
                                              <p:pRg st="5" end="5"/>
                                            </p:txEl>
                                          </p:spTgt>
                                        </p:tgtEl>
                                        <p:attrNameLst>
                                          <p:attrName>style.visibility</p:attrName>
                                        </p:attrNameLst>
                                      </p:cBhvr>
                                      <p:to>
                                        <p:strVal val="visible"/>
                                      </p:to>
                                    </p:set>
                                    <p:animEffect transition="in" filter="wipe(up)">
                                      <p:cBhvr>
                                        <p:cTn id="27" dur="1000"/>
                                        <p:tgtEl>
                                          <p:spTgt spid="155651">
                                            <p:txEl>
                                              <p:pRg st="5" end="5"/>
                                            </p:txEl>
                                          </p:spTgt>
                                        </p:tgtEl>
                                      </p:cBhvr>
                                    </p:animEffect>
                                  </p:childTnLst>
                                </p:cTn>
                              </p:par>
                            </p:childTnLst>
                          </p:cTn>
                        </p:par>
                        <p:par>
                          <p:cTn id="28" fill="hold">
                            <p:stCondLst>
                              <p:cond delay="6000"/>
                            </p:stCondLst>
                            <p:childTnLst>
                              <p:par>
                                <p:cTn id="29" presetID="22" presetClass="entr" presetSubtype="1" fill="hold" grpId="0" nodeType="afterEffect">
                                  <p:stCondLst>
                                    <p:cond delay="0"/>
                                  </p:stCondLst>
                                  <p:childTnLst>
                                    <p:set>
                                      <p:cBhvr>
                                        <p:cTn id="30" dur="1" fill="hold">
                                          <p:stCondLst>
                                            <p:cond delay="0"/>
                                          </p:stCondLst>
                                        </p:cTn>
                                        <p:tgtEl>
                                          <p:spTgt spid="155651">
                                            <p:txEl>
                                              <p:pRg st="6" end="6"/>
                                            </p:txEl>
                                          </p:spTgt>
                                        </p:tgtEl>
                                        <p:attrNameLst>
                                          <p:attrName>style.visibility</p:attrName>
                                        </p:attrNameLst>
                                      </p:cBhvr>
                                      <p:to>
                                        <p:strVal val="visible"/>
                                      </p:to>
                                    </p:set>
                                    <p:animEffect transition="in" filter="wipe(up)">
                                      <p:cBhvr>
                                        <p:cTn id="31" dur="1000"/>
                                        <p:tgtEl>
                                          <p:spTgt spid="155651">
                                            <p:txEl>
                                              <p:pRg st="6" end="6"/>
                                            </p:txEl>
                                          </p:spTgt>
                                        </p:tgtEl>
                                      </p:cBhvr>
                                    </p:animEffect>
                                  </p:childTnLst>
                                </p:cTn>
                              </p:par>
                            </p:childTnLst>
                          </p:cTn>
                        </p:par>
                        <p:par>
                          <p:cTn id="32" fill="hold">
                            <p:stCondLst>
                              <p:cond delay="7000"/>
                            </p:stCondLst>
                            <p:childTnLst>
                              <p:par>
                                <p:cTn id="33" presetID="22" presetClass="entr" presetSubtype="1" fill="hold" grpId="0" nodeType="afterEffect">
                                  <p:stCondLst>
                                    <p:cond delay="0"/>
                                  </p:stCondLst>
                                  <p:childTnLst>
                                    <p:set>
                                      <p:cBhvr>
                                        <p:cTn id="34" dur="1" fill="hold">
                                          <p:stCondLst>
                                            <p:cond delay="0"/>
                                          </p:stCondLst>
                                        </p:cTn>
                                        <p:tgtEl>
                                          <p:spTgt spid="155651">
                                            <p:txEl>
                                              <p:pRg st="7" end="7"/>
                                            </p:txEl>
                                          </p:spTgt>
                                        </p:tgtEl>
                                        <p:attrNameLst>
                                          <p:attrName>style.visibility</p:attrName>
                                        </p:attrNameLst>
                                      </p:cBhvr>
                                      <p:to>
                                        <p:strVal val="visible"/>
                                      </p:to>
                                    </p:set>
                                    <p:animEffect transition="in" filter="wipe(up)">
                                      <p:cBhvr>
                                        <p:cTn id="35" dur="1000"/>
                                        <p:tgtEl>
                                          <p:spTgt spid="15565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1"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ChangeArrowheads="1"/>
          </p:cNvSpPr>
          <p:nvPr/>
        </p:nvSpPr>
        <p:spPr bwMode="auto">
          <a:xfrm>
            <a:off x="0" y="5029200"/>
            <a:ext cx="9144000" cy="1828800"/>
          </a:xfrm>
          <a:prstGeom prst="rect">
            <a:avLst/>
          </a:prstGeom>
          <a:solidFill>
            <a:srgbClr val="D8C090"/>
          </a:solidFill>
          <a:ln w="9525">
            <a:noFill/>
            <a:miter lim="800000"/>
            <a:headEnd/>
            <a:tailEnd/>
          </a:ln>
          <a:effectLst/>
        </p:spPr>
        <p:txBody>
          <a:bodyPr wrap="none" anchor="ctr"/>
          <a:lstStyle/>
          <a:p>
            <a:endParaRPr lang="en-US"/>
          </a:p>
        </p:txBody>
      </p:sp>
      <p:sp>
        <p:nvSpPr>
          <p:cNvPr id="78852" name="Rectangle 4"/>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78853" name="Rectangle 5"/>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It’s Google’s World</a:t>
            </a:r>
            <a:endParaRPr lang="en-US" sz="2800"/>
          </a:p>
        </p:txBody>
      </p:sp>
      <p:sp>
        <p:nvSpPr>
          <p:cNvPr id="78855" name="Line 7"/>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sp>
        <p:nvSpPr>
          <p:cNvPr id="78879" name="Text Box 31"/>
          <p:cNvSpPr txBox="1">
            <a:spLocks noChangeArrowheads="1"/>
          </p:cNvSpPr>
          <p:nvPr/>
        </p:nvSpPr>
        <p:spPr bwMode="auto">
          <a:xfrm>
            <a:off x="1524000" y="5715000"/>
            <a:ext cx="5867400" cy="427038"/>
          </a:xfrm>
          <a:prstGeom prst="rect">
            <a:avLst/>
          </a:prstGeom>
          <a:solidFill>
            <a:srgbClr val="FFE269"/>
          </a:solidFill>
          <a:ln w="12700">
            <a:noFill/>
            <a:miter lim="800000"/>
            <a:headEnd/>
            <a:tailEnd/>
          </a:ln>
          <a:effectLst/>
        </p:spPr>
        <p:txBody>
          <a:bodyPr>
            <a:spAutoFit/>
          </a:bodyPr>
          <a:lstStyle/>
          <a:p>
            <a:pPr marL="228600" indent="-228600">
              <a:spcBef>
                <a:spcPct val="50000"/>
              </a:spcBef>
              <a:buClr>
                <a:srgbClr val="006600"/>
              </a:buClr>
            </a:pPr>
            <a:r>
              <a:rPr lang="en-US">
                <a:solidFill>
                  <a:srgbClr val="006600"/>
                </a:solidFill>
              </a:rPr>
              <a:t>The most powerful brand in the world</a:t>
            </a:r>
            <a:endParaRPr lang="en-US"/>
          </a:p>
        </p:txBody>
      </p:sp>
      <p:pic>
        <p:nvPicPr>
          <p:cNvPr id="78880" name="Picture 32" descr="Google screen shot"/>
          <p:cNvPicPr>
            <a:picLocks noChangeAspect="1" noChangeArrowheads="1"/>
          </p:cNvPicPr>
          <p:nvPr/>
        </p:nvPicPr>
        <p:blipFill>
          <a:blip r:embed="rId3" cstate="print"/>
          <a:srcRect/>
          <a:stretch>
            <a:fillRect/>
          </a:stretch>
        </p:blipFill>
        <p:spPr bwMode="auto">
          <a:xfrm>
            <a:off x="2133600" y="1066800"/>
            <a:ext cx="4852988" cy="4471988"/>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8879"/>
                                        </p:tgtEl>
                                        <p:attrNameLst>
                                          <p:attrName>style.visibility</p:attrName>
                                        </p:attrNameLst>
                                      </p:cBhvr>
                                      <p:to>
                                        <p:strVal val="visible"/>
                                      </p:to>
                                    </p:set>
                                    <p:animEffect transition="in" filter="blinds(horizontal)">
                                      <p:cBhvr>
                                        <p:cTn id="7" dur="500"/>
                                        <p:tgtEl>
                                          <p:spTgt spid="788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7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p:txBody>
          <a:bodyPr/>
          <a:lstStyle/>
          <a:p>
            <a:r>
              <a:rPr lang="en-US"/>
              <a:t>Behind the Growing Importance of IMC</a:t>
            </a:r>
          </a:p>
        </p:txBody>
      </p:sp>
      <p:grpSp>
        <p:nvGrpSpPr>
          <p:cNvPr id="163905" name="Group 65"/>
          <p:cNvGrpSpPr>
            <a:grpSpLocks/>
          </p:cNvGrpSpPr>
          <p:nvPr/>
        </p:nvGrpSpPr>
        <p:grpSpPr bwMode="auto">
          <a:xfrm>
            <a:off x="495300" y="4953000"/>
            <a:ext cx="8153400" cy="546100"/>
            <a:chOff x="312" y="3120"/>
            <a:chExt cx="5136" cy="344"/>
          </a:xfrm>
        </p:grpSpPr>
        <p:sp>
          <p:nvSpPr>
            <p:cNvPr id="163846" name="Rectangle 6"/>
            <p:cNvSpPr>
              <a:spLocks noChangeArrowheads="1"/>
            </p:cNvSpPr>
            <p:nvPr/>
          </p:nvSpPr>
          <p:spPr bwMode="auto">
            <a:xfrm>
              <a:off x="312" y="3128"/>
              <a:ext cx="2080" cy="336"/>
            </a:xfrm>
            <a:prstGeom prst="rect">
              <a:avLst/>
            </a:prstGeom>
            <a:solidFill>
              <a:srgbClr val="F8BE9E"/>
            </a:solidFill>
            <a:ln w="25400">
              <a:solidFill>
                <a:schemeClr val="tx1"/>
              </a:solidFill>
              <a:miter lim="800000"/>
              <a:headEnd/>
              <a:tailEnd/>
            </a:ln>
            <a:effectLst>
              <a:outerShdw dist="71842" dir="2700000" algn="ctr" rotWithShape="0">
                <a:schemeClr val="tx2"/>
              </a:outerShdw>
            </a:effectLst>
          </p:spPr>
          <p:txBody>
            <a:bodyPr anchor="ctr"/>
            <a:lstStyle/>
            <a:p>
              <a:pPr algn="l"/>
              <a:r>
                <a:rPr lang="en-US" sz="2000">
                  <a:latin typeface="Arial" charset="0"/>
                </a:rPr>
                <a:t>Traditional compensation</a:t>
              </a:r>
            </a:p>
          </p:txBody>
        </p:sp>
        <p:sp>
          <p:nvSpPr>
            <p:cNvPr id="163847" name="Rectangle 7"/>
            <p:cNvSpPr>
              <a:spLocks noChangeArrowheads="1"/>
            </p:cNvSpPr>
            <p:nvPr/>
          </p:nvSpPr>
          <p:spPr bwMode="auto">
            <a:xfrm>
              <a:off x="2904" y="3128"/>
              <a:ext cx="2544" cy="336"/>
            </a:xfrm>
            <a:prstGeom prst="rect">
              <a:avLst/>
            </a:prstGeom>
            <a:solidFill>
              <a:srgbClr val="A5C6BD"/>
            </a:solidFill>
            <a:ln w="25400">
              <a:solidFill>
                <a:schemeClr val="tx1"/>
              </a:solidFill>
              <a:miter lim="800000"/>
              <a:headEnd/>
              <a:tailEnd/>
            </a:ln>
            <a:effectLst>
              <a:outerShdw dist="71842" dir="2700000" algn="ctr" rotWithShape="0">
                <a:schemeClr val="tx2"/>
              </a:outerShdw>
            </a:effectLst>
          </p:spPr>
          <p:txBody>
            <a:bodyPr anchor="ctr"/>
            <a:lstStyle/>
            <a:p>
              <a:pPr algn="l"/>
              <a:r>
                <a:rPr lang="en-US" sz="1900">
                  <a:latin typeface="Arial" charset="0"/>
                  <a:cs typeface="Times New Roman" pitchFamily="18" charset="0"/>
                </a:rPr>
                <a:t>Performance-based compensation </a:t>
              </a:r>
              <a:endParaRPr lang="en-US" sz="2000">
                <a:latin typeface="Arial" charset="0"/>
              </a:endParaRPr>
            </a:p>
          </p:txBody>
        </p:sp>
        <p:sp>
          <p:nvSpPr>
            <p:cNvPr id="163848" name="AutoShape 8"/>
            <p:cNvSpPr>
              <a:spLocks noChangeArrowheads="1"/>
            </p:cNvSpPr>
            <p:nvPr/>
          </p:nvSpPr>
          <p:spPr bwMode="auto">
            <a:xfrm rot="5400000">
              <a:off x="2480" y="3168"/>
              <a:ext cx="336" cy="240"/>
            </a:xfrm>
            <a:prstGeom prst="triangle">
              <a:avLst>
                <a:gd name="adj" fmla="val 50000"/>
              </a:avLst>
            </a:prstGeom>
            <a:solidFill>
              <a:srgbClr val="FFFFCC"/>
            </a:solidFill>
            <a:ln w="28575">
              <a:solidFill>
                <a:schemeClr val="tx1"/>
              </a:solidFill>
              <a:miter lim="800000"/>
              <a:headEnd/>
              <a:tailEnd/>
            </a:ln>
            <a:effectLst>
              <a:outerShdw dist="53882" dir="2700000" algn="ctr" rotWithShape="0">
                <a:schemeClr val="tx1"/>
              </a:outerShdw>
            </a:effectLst>
          </p:spPr>
          <p:txBody>
            <a:bodyPr wrap="none" anchor="ctr"/>
            <a:lstStyle/>
            <a:p>
              <a:endParaRPr lang="en-US"/>
            </a:p>
          </p:txBody>
        </p:sp>
      </p:grpSp>
      <p:grpSp>
        <p:nvGrpSpPr>
          <p:cNvPr id="163900" name="Group 60"/>
          <p:cNvGrpSpPr>
            <a:grpSpLocks/>
          </p:cNvGrpSpPr>
          <p:nvPr/>
        </p:nvGrpSpPr>
        <p:grpSpPr bwMode="auto">
          <a:xfrm>
            <a:off x="495300" y="1536700"/>
            <a:ext cx="8153400" cy="546100"/>
            <a:chOff x="312" y="968"/>
            <a:chExt cx="5136" cy="344"/>
          </a:xfrm>
        </p:grpSpPr>
        <p:sp>
          <p:nvSpPr>
            <p:cNvPr id="163854" name="Rectangle 14"/>
            <p:cNvSpPr>
              <a:spLocks noChangeArrowheads="1"/>
            </p:cNvSpPr>
            <p:nvPr/>
          </p:nvSpPr>
          <p:spPr bwMode="auto">
            <a:xfrm>
              <a:off x="312" y="968"/>
              <a:ext cx="2080" cy="336"/>
            </a:xfrm>
            <a:prstGeom prst="rect">
              <a:avLst/>
            </a:prstGeom>
            <a:solidFill>
              <a:srgbClr val="F8BE9E"/>
            </a:solidFill>
            <a:ln w="25400">
              <a:solidFill>
                <a:schemeClr val="tx1"/>
              </a:solidFill>
              <a:miter lim="800000"/>
              <a:headEnd/>
              <a:tailEnd/>
            </a:ln>
            <a:effectLst>
              <a:outerShdw dist="71842" dir="2700000" algn="ctr" rotWithShape="0">
                <a:schemeClr val="tx2"/>
              </a:outerShdw>
            </a:effectLst>
          </p:spPr>
          <p:txBody>
            <a:bodyPr anchor="ctr"/>
            <a:lstStyle/>
            <a:p>
              <a:pPr algn="l"/>
              <a:r>
                <a:rPr lang="en-US" sz="2000">
                  <a:latin typeface="Arial" charset="0"/>
                </a:rPr>
                <a:t>Media advertising</a:t>
              </a:r>
            </a:p>
          </p:txBody>
        </p:sp>
        <p:sp>
          <p:nvSpPr>
            <p:cNvPr id="163855" name="AutoShape 15"/>
            <p:cNvSpPr>
              <a:spLocks noChangeArrowheads="1"/>
            </p:cNvSpPr>
            <p:nvPr/>
          </p:nvSpPr>
          <p:spPr bwMode="auto">
            <a:xfrm rot="5400000">
              <a:off x="2480" y="1024"/>
              <a:ext cx="336" cy="240"/>
            </a:xfrm>
            <a:prstGeom prst="triangle">
              <a:avLst>
                <a:gd name="adj" fmla="val 50000"/>
              </a:avLst>
            </a:prstGeom>
            <a:solidFill>
              <a:srgbClr val="FFFFCC"/>
            </a:solidFill>
            <a:ln w="28575">
              <a:solidFill>
                <a:schemeClr val="tx1"/>
              </a:solidFill>
              <a:miter lim="800000"/>
              <a:headEnd/>
              <a:tailEnd/>
            </a:ln>
            <a:effectLst>
              <a:outerShdw dist="53882" dir="2700000" algn="ctr" rotWithShape="0">
                <a:schemeClr val="tx1"/>
              </a:outerShdw>
            </a:effectLst>
          </p:spPr>
          <p:txBody>
            <a:bodyPr wrap="none" anchor="ctr"/>
            <a:lstStyle/>
            <a:p>
              <a:endParaRPr lang="en-US"/>
            </a:p>
          </p:txBody>
        </p:sp>
        <p:sp>
          <p:nvSpPr>
            <p:cNvPr id="163856" name="Rectangle 16"/>
            <p:cNvSpPr>
              <a:spLocks noChangeArrowheads="1"/>
            </p:cNvSpPr>
            <p:nvPr/>
          </p:nvSpPr>
          <p:spPr bwMode="auto">
            <a:xfrm>
              <a:off x="2904" y="968"/>
              <a:ext cx="2544" cy="336"/>
            </a:xfrm>
            <a:prstGeom prst="rect">
              <a:avLst/>
            </a:prstGeom>
            <a:solidFill>
              <a:srgbClr val="A5C6BD"/>
            </a:solidFill>
            <a:ln w="25400">
              <a:solidFill>
                <a:schemeClr val="tx1"/>
              </a:solidFill>
              <a:miter lim="800000"/>
              <a:headEnd/>
              <a:tailEnd/>
            </a:ln>
            <a:effectLst>
              <a:outerShdw dist="71842" dir="2700000" algn="ctr" rotWithShape="0">
                <a:schemeClr val="tx2"/>
              </a:outerShdw>
            </a:effectLst>
          </p:spPr>
          <p:txBody>
            <a:bodyPr anchor="ctr"/>
            <a:lstStyle/>
            <a:p>
              <a:pPr algn="l"/>
              <a:r>
                <a:rPr lang="en-US" sz="2000">
                  <a:latin typeface="Arial" charset="0"/>
                </a:rPr>
                <a:t>Multiple forms of communication</a:t>
              </a:r>
            </a:p>
          </p:txBody>
        </p:sp>
      </p:grpSp>
      <p:grpSp>
        <p:nvGrpSpPr>
          <p:cNvPr id="163901" name="Group 61"/>
          <p:cNvGrpSpPr>
            <a:grpSpLocks/>
          </p:cNvGrpSpPr>
          <p:nvPr/>
        </p:nvGrpSpPr>
        <p:grpSpPr bwMode="auto">
          <a:xfrm>
            <a:off x="495300" y="2209800"/>
            <a:ext cx="8153400" cy="546100"/>
            <a:chOff x="312" y="1392"/>
            <a:chExt cx="5136" cy="344"/>
          </a:xfrm>
        </p:grpSpPr>
        <p:sp>
          <p:nvSpPr>
            <p:cNvPr id="163858" name="Rectangle 18"/>
            <p:cNvSpPr>
              <a:spLocks noChangeArrowheads="1"/>
            </p:cNvSpPr>
            <p:nvPr/>
          </p:nvSpPr>
          <p:spPr bwMode="auto">
            <a:xfrm>
              <a:off x="312" y="1400"/>
              <a:ext cx="2080" cy="336"/>
            </a:xfrm>
            <a:prstGeom prst="rect">
              <a:avLst/>
            </a:prstGeom>
            <a:solidFill>
              <a:srgbClr val="F8BE9E"/>
            </a:solidFill>
            <a:ln w="25400">
              <a:solidFill>
                <a:schemeClr val="tx1"/>
              </a:solidFill>
              <a:miter lim="800000"/>
              <a:headEnd/>
              <a:tailEnd/>
            </a:ln>
            <a:effectLst>
              <a:outerShdw dist="71842" dir="2700000" algn="ctr" rotWithShape="0">
                <a:schemeClr val="tx2"/>
              </a:outerShdw>
            </a:effectLst>
          </p:spPr>
          <p:txBody>
            <a:bodyPr anchor="ctr"/>
            <a:lstStyle/>
            <a:p>
              <a:pPr algn="l"/>
              <a:r>
                <a:rPr lang="en-US" sz="2000">
                  <a:latin typeface="Arial" charset="0"/>
                </a:rPr>
                <a:t>Mass media</a:t>
              </a:r>
            </a:p>
          </p:txBody>
        </p:sp>
        <p:sp>
          <p:nvSpPr>
            <p:cNvPr id="163859" name="Rectangle 19"/>
            <p:cNvSpPr>
              <a:spLocks noChangeArrowheads="1"/>
            </p:cNvSpPr>
            <p:nvPr/>
          </p:nvSpPr>
          <p:spPr bwMode="auto">
            <a:xfrm>
              <a:off x="2904" y="1400"/>
              <a:ext cx="2544" cy="336"/>
            </a:xfrm>
            <a:prstGeom prst="rect">
              <a:avLst/>
            </a:prstGeom>
            <a:solidFill>
              <a:srgbClr val="A5C6BD"/>
            </a:solidFill>
            <a:ln w="25400">
              <a:solidFill>
                <a:schemeClr val="tx1"/>
              </a:solidFill>
              <a:miter lim="800000"/>
              <a:headEnd/>
              <a:tailEnd/>
            </a:ln>
            <a:effectLst>
              <a:outerShdw dist="71842" dir="2700000" algn="ctr" rotWithShape="0">
                <a:schemeClr val="tx2"/>
              </a:outerShdw>
            </a:effectLst>
          </p:spPr>
          <p:txBody>
            <a:bodyPr anchor="ctr"/>
            <a:lstStyle/>
            <a:p>
              <a:pPr algn="l"/>
              <a:r>
                <a:rPr lang="en-US" sz="2000">
                  <a:latin typeface="Arial" charset="0"/>
                </a:rPr>
                <a:t>Specialized media</a:t>
              </a:r>
            </a:p>
          </p:txBody>
        </p:sp>
        <p:sp>
          <p:nvSpPr>
            <p:cNvPr id="163860" name="AutoShape 20"/>
            <p:cNvSpPr>
              <a:spLocks noChangeArrowheads="1"/>
            </p:cNvSpPr>
            <p:nvPr/>
          </p:nvSpPr>
          <p:spPr bwMode="auto">
            <a:xfrm rot="5400000">
              <a:off x="2480" y="1440"/>
              <a:ext cx="336" cy="240"/>
            </a:xfrm>
            <a:prstGeom prst="triangle">
              <a:avLst>
                <a:gd name="adj" fmla="val 50000"/>
              </a:avLst>
            </a:prstGeom>
            <a:solidFill>
              <a:srgbClr val="FFFFCC"/>
            </a:solidFill>
            <a:ln w="28575">
              <a:solidFill>
                <a:schemeClr val="tx1"/>
              </a:solidFill>
              <a:miter lim="800000"/>
              <a:headEnd/>
              <a:tailEnd/>
            </a:ln>
            <a:effectLst>
              <a:outerShdw dist="53882" dir="2700000" algn="ctr" rotWithShape="0">
                <a:schemeClr val="tx1"/>
              </a:outerShdw>
            </a:effectLst>
          </p:spPr>
          <p:txBody>
            <a:bodyPr wrap="none" anchor="ctr"/>
            <a:lstStyle/>
            <a:p>
              <a:endParaRPr lang="en-US"/>
            </a:p>
          </p:txBody>
        </p:sp>
      </p:grpSp>
      <p:grpSp>
        <p:nvGrpSpPr>
          <p:cNvPr id="163902" name="Group 62"/>
          <p:cNvGrpSpPr>
            <a:grpSpLocks/>
          </p:cNvGrpSpPr>
          <p:nvPr/>
        </p:nvGrpSpPr>
        <p:grpSpPr bwMode="auto">
          <a:xfrm>
            <a:off x="495300" y="2895600"/>
            <a:ext cx="8153400" cy="546100"/>
            <a:chOff x="312" y="1824"/>
            <a:chExt cx="5136" cy="344"/>
          </a:xfrm>
        </p:grpSpPr>
        <p:sp>
          <p:nvSpPr>
            <p:cNvPr id="163862" name="Rectangle 22"/>
            <p:cNvSpPr>
              <a:spLocks noChangeArrowheads="1"/>
            </p:cNvSpPr>
            <p:nvPr/>
          </p:nvSpPr>
          <p:spPr bwMode="auto">
            <a:xfrm>
              <a:off x="312" y="1832"/>
              <a:ext cx="2080" cy="336"/>
            </a:xfrm>
            <a:prstGeom prst="rect">
              <a:avLst/>
            </a:prstGeom>
            <a:solidFill>
              <a:srgbClr val="F8BE9E"/>
            </a:solidFill>
            <a:ln w="25400">
              <a:solidFill>
                <a:schemeClr val="tx1"/>
              </a:solidFill>
              <a:miter lim="800000"/>
              <a:headEnd/>
              <a:tailEnd/>
            </a:ln>
            <a:effectLst>
              <a:outerShdw dist="71842" dir="2700000" algn="ctr" rotWithShape="0">
                <a:schemeClr val="tx2"/>
              </a:outerShdw>
            </a:effectLst>
          </p:spPr>
          <p:txBody>
            <a:bodyPr anchor="ctr"/>
            <a:lstStyle/>
            <a:p>
              <a:pPr algn="l"/>
              <a:r>
                <a:rPr lang="en-US" sz="2000">
                  <a:latin typeface="Arial" charset="0"/>
                </a:rPr>
                <a:t>Manufacturer dominance</a:t>
              </a:r>
            </a:p>
          </p:txBody>
        </p:sp>
        <p:sp>
          <p:nvSpPr>
            <p:cNvPr id="163863" name="Rectangle 23"/>
            <p:cNvSpPr>
              <a:spLocks noChangeArrowheads="1"/>
            </p:cNvSpPr>
            <p:nvPr/>
          </p:nvSpPr>
          <p:spPr bwMode="auto">
            <a:xfrm>
              <a:off x="2904" y="1832"/>
              <a:ext cx="2544" cy="336"/>
            </a:xfrm>
            <a:prstGeom prst="rect">
              <a:avLst/>
            </a:prstGeom>
            <a:solidFill>
              <a:srgbClr val="A5C6BD"/>
            </a:solidFill>
            <a:ln w="25400">
              <a:solidFill>
                <a:schemeClr val="tx1"/>
              </a:solidFill>
              <a:miter lim="800000"/>
              <a:headEnd/>
              <a:tailEnd/>
            </a:ln>
            <a:effectLst>
              <a:outerShdw dist="71842" dir="2700000" algn="ctr" rotWithShape="0">
                <a:schemeClr val="tx2"/>
              </a:outerShdw>
            </a:effectLst>
          </p:spPr>
          <p:txBody>
            <a:bodyPr anchor="ctr"/>
            <a:lstStyle/>
            <a:p>
              <a:pPr algn="l"/>
              <a:r>
                <a:rPr lang="en-US" sz="2000">
                  <a:latin typeface="Arial" charset="0"/>
                </a:rPr>
                <a:t>Retailer dominance</a:t>
              </a:r>
            </a:p>
          </p:txBody>
        </p:sp>
        <p:sp>
          <p:nvSpPr>
            <p:cNvPr id="163864" name="AutoShape 24"/>
            <p:cNvSpPr>
              <a:spLocks noChangeArrowheads="1"/>
            </p:cNvSpPr>
            <p:nvPr/>
          </p:nvSpPr>
          <p:spPr bwMode="auto">
            <a:xfrm rot="5400000">
              <a:off x="2480" y="1872"/>
              <a:ext cx="336" cy="240"/>
            </a:xfrm>
            <a:prstGeom prst="triangle">
              <a:avLst>
                <a:gd name="adj" fmla="val 50000"/>
              </a:avLst>
            </a:prstGeom>
            <a:solidFill>
              <a:srgbClr val="FFFFCC"/>
            </a:solidFill>
            <a:ln w="28575">
              <a:solidFill>
                <a:schemeClr val="tx1"/>
              </a:solidFill>
              <a:miter lim="800000"/>
              <a:headEnd/>
              <a:tailEnd/>
            </a:ln>
            <a:effectLst>
              <a:outerShdw dist="53882" dir="2700000" algn="ctr" rotWithShape="0">
                <a:schemeClr val="tx1"/>
              </a:outerShdw>
            </a:effectLst>
          </p:spPr>
          <p:txBody>
            <a:bodyPr wrap="none" anchor="ctr"/>
            <a:lstStyle/>
            <a:p>
              <a:endParaRPr lang="en-US"/>
            </a:p>
          </p:txBody>
        </p:sp>
      </p:grpSp>
      <p:grpSp>
        <p:nvGrpSpPr>
          <p:cNvPr id="163903" name="Group 63"/>
          <p:cNvGrpSpPr>
            <a:grpSpLocks/>
          </p:cNvGrpSpPr>
          <p:nvPr/>
        </p:nvGrpSpPr>
        <p:grpSpPr bwMode="auto">
          <a:xfrm>
            <a:off x="495300" y="3581400"/>
            <a:ext cx="8153400" cy="546100"/>
            <a:chOff x="312" y="2256"/>
            <a:chExt cx="5136" cy="344"/>
          </a:xfrm>
        </p:grpSpPr>
        <p:sp>
          <p:nvSpPr>
            <p:cNvPr id="163866" name="Rectangle 26"/>
            <p:cNvSpPr>
              <a:spLocks noChangeArrowheads="1"/>
            </p:cNvSpPr>
            <p:nvPr/>
          </p:nvSpPr>
          <p:spPr bwMode="auto">
            <a:xfrm>
              <a:off x="312" y="2264"/>
              <a:ext cx="2080" cy="336"/>
            </a:xfrm>
            <a:prstGeom prst="rect">
              <a:avLst/>
            </a:prstGeom>
            <a:solidFill>
              <a:srgbClr val="F8BE9E"/>
            </a:solidFill>
            <a:ln w="25400">
              <a:solidFill>
                <a:schemeClr val="tx1"/>
              </a:solidFill>
              <a:miter lim="800000"/>
              <a:headEnd/>
              <a:tailEnd/>
            </a:ln>
            <a:effectLst>
              <a:outerShdw dist="71842" dir="2700000" algn="ctr" rotWithShape="0">
                <a:schemeClr val="tx2"/>
              </a:outerShdw>
            </a:effectLst>
          </p:spPr>
          <p:txBody>
            <a:bodyPr anchor="ctr"/>
            <a:lstStyle/>
            <a:p>
              <a:pPr algn="l"/>
              <a:r>
                <a:rPr lang="en-US" sz="2000">
                  <a:latin typeface="Arial" charset="0"/>
                </a:rPr>
                <a:t>General focus</a:t>
              </a:r>
            </a:p>
          </p:txBody>
        </p:sp>
        <p:sp>
          <p:nvSpPr>
            <p:cNvPr id="163867" name="Rectangle 27"/>
            <p:cNvSpPr>
              <a:spLocks noChangeArrowheads="1"/>
            </p:cNvSpPr>
            <p:nvPr/>
          </p:nvSpPr>
          <p:spPr bwMode="auto">
            <a:xfrm>
              <a:off x="2904" y="2264"/>
              <a:ext cx="2544" cy="336"/>
            </a:xfrm>
            <a:prstGeom prst="rect">
              <a:avLst/>
            </a:prstGeom>
            <a:solidFill>
              <a:srgbClr val="A5C6BD"/>
            </a:solidFill>
            <a:ln w="25400">
              <a:solidFill>
                <a:schemeClr val="tx1"/>
              </a:solidFill>
              <a:miter lim="800000"/>
              <a:headEnd/>
              <a:tailEnd/>
            </a:ln>
            <a:effectLst>
              <a:outerShdw dist="71842" dir="2700000" algn="ctr" rotWithShape="0">
                <a:schemeClr val="tx2"/>
              </a:outerShdw>
            </a:effectLst>
          </p:spPr>
          <p:txBody>
            <a:bodyPr anchor="ctr"/>
            <a:lstStyle/>
            <a:p>
              <a:pPr algn="l"/>
              <a:r>
                <a:rPr lang="en-US" sz="2000">
                  <a:latin typeface="Arial" charset="0"/>
                </a:rPr>
                <a:t>Data-based marketing</a:t>
              </a:r>
            </a:p>
          </p:txBody>
        </p:sp>
        <p:sp>
          <p:nvSpPr>
            <p:cNvPr id="163868" name="AutoShape 28"/>
            <p:cNvSpPr>
              <a:spLocks noChangeArrowheads="1"/>
            </p:cNvSpPr>
            <p:nvPr/>
          </p:nvSpPr>
          <p:spPr bwMode="auto">
            <a:xfrm rot="5400000">
              <a:off x="2480" y="2304"/>
              <a:ext cx="336" cy="240"/>
            </a:xfrm>
            <a:prstGeom prst="triangle">
              <a:avLst>
                <a:gd name="adj" fmla="val 50000"/>
              </a:avLst>
            </a:prstGeom>
            <a:solidFill>
              <a:srgbClr val="FFFFCC"/>
            </a:solidFill>
            <a:ln w="28575">
              <a:solidFill>
                <a:schemeClr val="tx1"/>
              </a:solidFill>
              <a:miter lim="800000"/>
              <a:headEnd/>
              <a:tailEnd/>
            </a:ln>
            <a:effectLst>
              <a:outerShdw dist="53882" dir="2700000" algn="ctr" rotWithShape="0">
                <a:schemeClr val="tx1"/>
              </a:outerShdw>
            </a:effectLst>
          </p:spPr>
          <p:txBody>
            <a:bodyPr wrap="none" anchor="ctr"/>
            <a:lstStyle/>
            <a:p>
              <a:endParaRPr lang="en-US"/>
            </a:p>
          </p:txBody>
        </p:sp>
      </p:grpSp>
      <p:grpSp>
        <p:nvGrpSpPr>
          <p:cNvPr id="163904" name="Group 64"/>
          <p:cNvGrpSpPr>
            <a:grpSpLocks/>
          </p:cNvGrpSpPr>
          <p:nvPr/>
        </p:nvGrpSpPr>
        <p:grpSpPr bwMode="auto">
          <a:xfrm>
            <a:off x="495300" y="4267200"/>
            <a:ext cx="8153400" cy="546100"/>
            <a:chOff x="312" y="2688"/>
            <a:chExt cx="5136" cy="344"/>
          </a:xfrm>
        </p:grpSpPr>
        <p:sp>
          <p:nvSpPr>
            <p:cNvPr id="163870" name="Rectangle 30"/>
            <p:cNvSpPr>
              <a:spLocks noChangeArrowheads="1"/>
            </p:cNvSpPr>
            <p:nvPr/>
          </p:nvSpPr>
          <p:spPr bwMode="auto">
            <a:xfrm>
              <a:off x="312" y="2696"/>
              <a:ext cx="2080" cy="336"/>
            </a:xfrm>
            <a:prstGeom prst="rect">
              <a:avLst/>
            </a:prstGeom>
            <a:solidFill>
              <a:srgbClr val="F8BE9E"/>
            </a:solidFill>
            <a:ln w="25400">
              <a:solidFill>
                <a:schemeClr val="tx1"/>
              </a:solidFill>
              <a:miter lim="800000"/>
              <a:headEnd/>
              <a:tailEnd/>
            </a:ln>
            <a:effectLst>
              <a:outerShdw dist="71842" dir="2700000" algn="ctr" rotWithShape="0">
                <a:schemeClr val="tx2"/>
              </a:outerShdw>
            </a:effectLst>
          </p:spPr>
          <p:txBody>
            <a:bodyPr anchor="ctr"/>
            <a:lstStyle/>
            <a:p>
              <a:pPr algn="l"/>
              <a:r>
                <a:rPr lang="en-US" sz="2000">
                  <a:latin typeface="Arial" charset="0"/>
                </a:rPr>
                <a:t>Low agency accountability</a:t>
              </a:r>
            </a:p>
          </p:txBody>
        </p:sp>
        <p:sp>
          <p:nvSpPr>
            <p:cNvPr id="163871" name="Rectangle 31"/>
            <p:cNvSpPr>
              <a:spLocks noChangeArrowheads="1"/>
            </p:cNvSpPr>
            <p:nvPr/>
          </p:nvSpPr>
          <p:spPr bwMode="auto">
            <a:xfrm>
              <a:off x="2904" y="2696"/>
              <a:ext cx="2544" cy="336"/>
            </a:xfrm>
            <a:prstGeom prst="rect">
              <a:avLst/>
            </a:prstGeom>
            <a:solidFill>
              <a:srgbClr val="A5C6BD"/>
            </a:solidFill>
            <a:ln w="25400">
              <a:solidFill>
                <a:schemeClr val="tx1"/>
              </a:solidFill>
              <a:miter lim="800000"/>
              <a:headEnd/>
              <a:tailEnd/>
            </a:ln>
            <a:effectLst>
              <a:outerShdw dist="71842" dir="2700000" algn="ctr" rotWithShape="0">
                <a:schemeClr val="tx2"/>
              </a:outerShdw>
            </a:effectLst>
          </p:spPr>
          <p:txBody>
            <a:bodyPr anchor="ctr"/>
            <a:lstStyle/>
            <a:p>
              <a:pPr algn="l"/>
              <a:r>
                <a:rPr lang="en-US" sz="2000">
                  <a:latin typeface="Arial" charset="0"/>
                </a:rPr>
                <a:t>Greater agency accountability</a:t>
              </a:r>
            </a:p>
          </p:txBody>
        </p:sp>
        <p:sp>
          <p:nvSpPr>
            <p:cNvPr id="163872" name="AutoShape 32"/>
            <p:cNvSpPr>
              <a:spLocks noChangeArrowheads="1"/>
            </p:cNvSpPr>
            <p:nvPr/>
          </p:nvSpPr>
          <p:spPr bwMode="auto">
            <a:xfrm rot="5400000">
              <a:off x="2480" y="2736"/>
              <a:ext cx="336" cy="240"/>
            </a:xfrm>
            <a:prstGeom prst="triangle">
              <a:avLst>
                <a:gd name="adj" fmla="val 50000"/>
              </a:avLst>
            </a:prstGeom>
            <a:solidFill>
              <a:srgbClr val="FFFFCC"/>
            </a:solidFill>
            <a:ln w="28575">
              <a:solidFill>
                <a:schemeClr val="tx1"/>
              </a:solidFill>
              <a:miter lim="800000"/>
              <a:headEnd/>
              <a:tailEnd/>
            </a:ln>
            <a:effectLst>
              <a:outerShdw dist="53882" dir="2700000" algn="ctr" rotWithShape="0">
                <a:schemeClr val="tx1"/>
              </a:outerShdw>
            </a:effectLst>
          </p:spPr>
          <p:txBody>
            <a:bodyPr wrap="none" anchor="ctr"/>
            <a:lstStyle/>
            <a:p>
              <a:endParaRPr lang="en-US"/>
            </a:p>
          </p:txBody>
        </p:sp>
      </p:grpSp>
      <p:grpSp>
        <p:nvGrpSpPr>
          <p:cNvPr id="163906" name="Group 66"/>
          <p:cNvGrpSpPr>
            <a:grpSpLocks/>
          </p:cNvGrpSpPr>
          <p:nvPr/>
        </p:nvGrpSpPr>
        <p:grpSpPr bwMode="auto">
          <a:xfrm>
            <a:off x="495300" y="5638800"/>
            <a:ext cx="8153400" cy="546100"/>
            <a:chOff x="312" y="3552"/>
            <a:chExt cx="5136" cy="344"/>
          </a:xfrm>
        </p:grpSpPr>
        <p:sp>
          <p:nvSpPr>
            <p:cNvPr id="163874" name="Rectangle 34"/>
            <p:cNvSpPr>
              <a:spLocks noChangeArrowheads="1"/>
            </p:cNvSpPr>
            <p:nvPr/>
          </p:nvSpPr>
          <p:spPr bwMode="auto">
            <a:xfrm>
              <a:off x="312" y="3560"/>
              <a:ext cx="2080" cy="336"/>
            </a:xfrm>
            <a:prstGeom prst="rect">
              <a:avLst/>
            </a:prstGeom>
            <a:solidFill>
              <a:srgbClr val="F8BE9E"/>
            </a:solidFill>
            <a:ln w="25400">
              <a:solidFill>
                <a:schemeClr val="tx1"/>
              </a:solidFill>
              <a:miter lim="800000"/>
              <a:headEnd/>
              <a:tailEnd/>
            </a:ln>
            <a:effectLst>
              <a:outerShdw dist="71842" dir="2700000" algn="ctr" rotWithShape="0">
                <a:schemeClr val="tx2"/>
              </a:outerShdw>
            </a:effectLst>
          </p:spPr>
          <p:txBody>
            <a:bodyPr anchor="ctr"/>
            <a:lstStyle/>
            <a:p>
              <a:pPr algn="l"/>
              <a:r>
                <a:rPr lang="en-US" sz="2000">
                  <a:latin typeface="Arial" charset="0"/>
                </a:rPr>
                <a:t>Limited Internet availability</a:t>
              </a:r>
            </a:p>
          </p:txBody>
        </p:sp>
        <p:sp>
          <p:nvSpPr>
            <p:cNvPr id="163875" name="Rectangle 35"/>
            <p:cNvSpPr>
              <a:spLocks noChangeArrowheads="1"/>
            </p:cNvSpPr>
            <p:nvPr/>
          </p:nvSpPr>
          <p:spPr bwMode="auto">
            <a:xfrm>
              <a:off x="2904" y="3560"/>
              <a:ext cx="2544" cy="336"/>
            </a:xfrm>
            <a:prstGeom prst="rect">
              <a:avLst/>
            </a:prstGeom>
            <a:solidFill>
              <a:srgbClr val="A5C6BD"/>
            </a:solidFill>
            <a:ln w="25400">
              <a:solidFill>
                <a:schemeClr val="tx1"/>
              </a:solidFill>
              <a:miter lim="800000"/>
              <a:headEnd/>
              <a:tailEnd/>
            </a:ln>
            <a:effectLst>
              <a:outerShdw dist="71842" dir="2700000" algn="ctr" rotWithShape="0">
                <a:schemeClr val="tx2"/>
              </a:outerShdw>
            </a:effectLst>
          </p:spPr>
          <p:txBody>
            <a:bodyPr anchor="ctr"/>
            <a:lstStyle/>
            <a:p>
              <a:pPr algn="l"/>
              <a:r>
                <a:rPr lang="en-US" sz="2000">
                  <a:latin typeface="Arial" charset="0"/>
                </a:rPr>
                <a:t>Widespread Internet availability</a:t>
              </a:r>
            </a:p>
          </p:txBody>
        </p:sp>
        <p:sp>
          <p:nvSpPr>
            <p:cNvPr id="163876" name="AutoShape 36"/>
            <p:cNvSpPr>
              <a:spLocks noChangeArrowheads="1"/>
            </p:cNvSpPr>
            <p:nvPr/>
          </p:nvSpPr>
          <p:spPr bwMode="auto">
            <a:xfrm rot="5400000">
              <a:off x="2480" y="3600"/>
              <a:ext cx="336" cy="240"/>
            </a:xfrm>
            <a:prstGeom prst="triangle">
              <a:avLst>
                <a:gd name="adj" fmla="val 50000"/>
              </a:avLst>
            </a:prstGeom>
            <a:solidFill>
              <a:srgbClr val="FFFFCC"/>
            </a:solidFill>
            <a:ln w="28575">
              <a:solidFill>
                <a:schemeClr val="tx1"/>
              </a:solidFill>
              <a:miter lim="800000"/>
              <a:headEnd/>
              <a:tailEnd/>
            </a:ln>
            <a:effectLst>
              <a:outerShdw dist="53882" dir="2700000" algn="ctr" rotWithShape="0">
                <a:schemeClr val="tx1"/>
              </a:outerShdw>
            </a:effectLst>
          </p:spPr>
          <p:txBody>
            <a:bodyPr wrap="none" anchor="ctr"/>
            <a:lstStyle/>
            <a:p>
              <a:endParaRPr lang="en-US"/>
            </a:p>
          </p:txBody>
        </p:sp>
      </p:grpSp>
      <p:grpSp>
        <p:nvGrpSpPr>
          <p:cNvPr id="163897" name="Group 57"/>
          <p:cNvGrpSpPr>
            <a:grpSpLocks/>
          </p:cNvGrpSpPr>
          <p:nvPr/>
        </p:nvGrpSpPr>
        <p:grpSpPr bwMode="auto">
          <a:xfrm>
            <a:off x="1463675" y="1066800"/>
            <a:ext cx="5381625" cy="457200"/>
            <a:chOff x="922" y="672"/>
            <a:chExt cx="3390" cy="288"/>
          </a:xfrm>
        </p:grpSpPr>
        <p:sp>
          <p:nvSpPr>
            <p:cNvPr id="163898" name="Text Box 58"/>
            <p:cNvSpPr txBox="1">
              <a:spLocks noChangeArrowheads="1"/>
            </p:cNvSpPr>
            <p:nvPr/>
          </p:nvSpPr>
          <p:spPr bwMode="auto">
            <a:xfrm>
              <a:off x="922" y="672"/>
              <a:ext cx="671" cy="288"/>
            </a:xfrm>
            <a:prstGeom prst="rect">
              <a:avLst/>
            </a:prstGeom>
            <a:noFill/>
            <a:ln w="12700">
              <a:noFill/>
              <a:miter lim="800000"/>
              <a:headEnd/>
              <a:tailEnd/>
            </a:ln>
            <a:effectLst/>
          </p:spPr>
          <p:txBody>
            <a:bodyPr wrap="none">
              <a:spAutoFit/>
            </a:bodyPr>
            <a:lstStyle/>
            <a:p>
              <a:r>
                <a:rPr lang="en-US" sz="2400" b="1"/>
                <a:t>From</a:t>
              </a:r>
            </a:p>
          </p:txBody>
        </p:sp>
        <p:sp>
          <p:nvSpPr>
            <p:cNvPr id="163899" name="Text Box 59"/>
            <p:cNvSpPr txBox="1">
              <a:spLocks noChangeArrowheads="1"/>
            </p:cNvSpPr>
            <p:nvPr/>
          </p:nvSpPr>
          <p:spPr bwMode="auto">
            <a:xfrm>
              <a:off x="3388" y="672"/>
              <a:ext cx="924" cy="288"/>
            </a:xfrm>
            <a:prstGeom prst="rect">
              <a:avLst/>
            </a:prstGeom>
            <a:noFill/>
            <a:ln w="12700">
              <a:noFill/>
              <a:miter lim="800000"/>
              <a:headEnd/>
              <a:tailEnd/>
            </a:ln>
            <a:effectLst/>
          </p:spPr>
          <p:txBody>
            <a:bodyPr wrap="none">
              <a:spAutoFit/>
            </a:bodyPr>
            <a:lstStyle/>
            <a:p>
              <a:r>
                <a:rPr lang="en-US" sz="2400" b="1"/>
                <a:t>Toward</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3900"/>
                                        </p:tgtEl>
                                        <p:attrNameLst>
                                          <p:attrName>style.visibility</p:attrName>
                                        </p:attrNameLst>
                                      </p:cBhvr>
                                      <p:to>
                                        <p:strVal val="visible"/>
                                      </p:to>
                                    </p:set>
                                    <p:animEffect transition="in" filter="wipe(left)">
                                      <p:cBhvr>
                                        <p:cTn id="7" dur="2000"/>
                                        <p:tgtEl>
                                          <p:spTgt spid="163900"/>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163901"/>
                                        </p:tgtEl>
                                        <p:attrNameLst>
                                          <p:attrName>style.visibility</p:attrName>
                                        </p:attrNameLst>
                                      </p:cBhvr>
                                      <p:to>
                                        <p:strVal val="visible"/>
                                      </p:to>
                                    </p:set>
                                    <p:animEffect transition="in" filter="wipe(left)">
                                      <p:cBhvr>
                                        <p:cTn id="11" dur="3000"/>
                                        <p:tgtEl>
                                          <p:spTgt spid="163901"/>
                                        </p:tgtEl>
                                      </p:cBhvr>
                                    </p:animEffect>
                                  </p:childTnLst>
                                </p:cTn>
                              </p:par>
                            </p:childTnLst>
                          </p:cTn>
                        </p:par>
                        <p:par>
                          <p:cTn id="12" fill="hold">
                            <p:stCondLst>
                              <p:cond delay="5000"/>
                            </p:stCondLst>
                            <p:childTnLst>
                              <p:par>
                                <p:cTn id="13" presetID="22" presetClass="entr" presetSubtype="8" fill="hold" nodeType="afterEffect">
                                  <p:stCondLst>
                                    <p:cond delay="0"/>
                                  </p:stCondLst>
                                  <p:childTnLst>
                                    <p:set>
                                      <p:cBhvr>
                                        <p:cTn id="14" dur="1" fill="hold">
                                          <p:stCondLst>
                                            <p:cond delay="0"/>
                                          </p:stCondLst>
                                        </p:cTn>
                                        <p:tgtEl>
                                          <p:spTgt spid="163902"/>
                                        </p:tgtEl>
                                        <p:attrNameLst>
                                          <p:attrName>style.visibility</p:attrName>
                                        </p:attrNameLst>
                                      </p:cBhvr>
                                      <p:to>
                                        <p:strVal val="visible"/>
                                      </p:to>
                                    </p:set>
                                    <p:animEffect transition="in" filter="wipe(left)">
                                      <p:cBhvr>
                                        <p:cTn id="15" dur="3000"/>
                                        <p:tgtEl>
                                          <p:spTgt spid="163902"/>
                                        </p:tgtEl>
                                      </p:cBhvr>
                                    </p:animEffect>
                                  </p:childTnLst>
                                </p:cTn>
                              </p:par>
                            </p:childTnLst>
                          </p:cTn>
                        </p:par>
                        <p:par>
                          <p:cTn id="16" fill="hold">
                            <p:stCondLst>
                              <p:cond delay="8000"/>
                            </p:stCondLst>
                            <p:childTnLst>
                              <p:par>
                                <p:cTn id="17" presetID="22" presetClass="entr" presetSubtype="8" fill="hold" nodeType="afterEffect">
                                  <p:stCondLst>
                                    <p:cond delay="0"/>
                                  </p:stCondLst>
                                  <p:childTnLst>
                                    <p:set>
                                      <p:cBhvr>
                                        <p:cTn id="18" dur="1" fill="hold">
                                          <p:stCondLst>
                                            <p:cond delay="0"/>
                                          </p:stCondLst>
                                        </p:cTn>
                                        <p:tgtEl>
                                          <p:spTgt spid="163903"/>
                                        </p:tgtEl>
                                        <p:attrNameLst>
                                          <p:attrName>style.visibility</p:attrName>
                                        </p:attrNameLst>
                                      </p:cBhvr>
                                      <p:to>
                                        <p:strVal val="visible"/>
                                      </p:to>
                                    </p:set>
                                    <p:animEffect transition="in" filter="wipe(left)">
                                      <p:cBhvr>
                                        <p:cTn id="19" dur="3000"/>
                                        <p:tgtEl>
                                          <p:spTgt spid="163903"/>
                                        </p:tgtEl>
                                      </p:cBhvr>
                                    </p:animEffect>
                                  </p:childTnLst>
                                </p:cTn>
                              </p:par>
                            </p:childTnLst>
                          </p:cTn>
                        </p:par>
                        <p:par>
                          <p:cTn id="20" fill="hold">
                            <p:stCondLst>
                              <p:cond delay="11000"/>
                            </p:stCondLst>
                            <p:childTnLst>
                              <p:par>
                                <p:cTn id="21" presetID="22" presetClass="entr" presetSubtype="8" fill="hold" nodeType="afterEffect">
                                  <p:stCondLst>
                                    <p:cond delay="0"/>
                                  </p:stCondLst>
                                  <p:childTnLst>
                                    <p:set>
                                      <p:cBhvr>
                                        <p:cTn id="22" dur="1" fill="hold">
                                          <p:stCondLst>
                                            <p:cond delay="0"/>
                                          </p:stCondLst>
                                        </p:cTn>
                                        <p:tgtEl>
                                          <p:spTgt spid="163904"/>
                                        </p:tgtEl>
                                        <p:attrNameLst>
                                          <p:attrName>style.visibility</p:attrName>
                                        </p:attrNameLst>
                                      </p:cBhvr>
                                      <p:to>
                                        <p:strVal val="visible"/>
                                      </p:to>
                                    </p:set>
                                    <p:animEffect transition="in" filter="wipe(left)">
                                      <p:cBhvr>
                                        <p:cTn id="23" dur="3000"/>
                                        <p:tgtEl>
                                          <p:spTgt spid="163904"/>
                                        </p:tgtEl>
                                      </p:cBhvr>
                                    </p:animEffect>
                                  </p:childTnLst>
                                </p:cTn>
                              </p:par>
                            </p:childTnLst>
                          </p:cTn>
                        </p:par>
                        <p:par>
                          <p:cTn id="24" fill="hold">
                            <p:stCondLst>
                              <p:cond delay="14000"/>
                            </p:stCondLst>
                            <p:childTnLst>
                              <p:par>
                                <p:cTn id="25" presetID="22" presetClass="entr" presetSubtype="8" fill="hold" nodeType="afterEffect">
                                  <p:stCondLst>
                                    <p:cond delay="0"/>
                                  </p:stCondLst>
                                  <p:childTnLst>
                                    <p:set>
                                      <p:cBhvr>
                                        <p:cTn id="26" dur="1" fill="hold">
                                          <p:stCondLst>
                                            <p:cond delay="0"/>
                                          </p:stCondLst>
                                        </p:cTn>
                                        <p:tgtEl>
                                          <p:spTgt spid="163905"/>
                                        </p:tgtEl>
                                        <p:attrNameLst>
                                          <p:attrName>style.visibility</p:attrName>
                                        </p:attrNameLst>
                                      </p:cBhvr>
                                      <p:to>
                                        <p:strVal val="visible"/>
                                      </p:to>
                                    </p:set>
                                    <p:animEffect transition="in" filter="wipe(left)">
                                      <p:cBhvr>
                                        <p:cTn id="27" dur="3000"/>
                                        <p:tgtEl>
                                          <p:spTgt spid="163905"/>
                                        </p:tgtEl>
                                      </p:cBhvr>
                                    </p:animEffect>
                                  </p:childTnLst>
                                </p:cTn>
                              </p:par>
                            </p:childTnLst>
                          </p:cTn>
                        </p:par>
                        <p:par>
                          <p:cTn id="28" fill="hold">
                            <p:stCondLst>
                              <p:cond delay="17000"/>
                            </p:stCondLst>
                            <p:childTnLst>
                              <p:par>
                                <p:cTn id="29" presetID="22" presetClass="entr" presetSubtype="8" fill="hold" nodeType="afterEffect">
                                  <p:stCondLst>
                                    <p:cond delay="0"/>
                                  </p:stCondLst>
                                  <p:childTnLst>
                                    <p:set>
                                      <p:cBhvr>
                                        <p:cTn id="30" dur="1" fill="hold">
                                          <p:stCondLst>
                                            <p:cond delay="0"/>
                                          </p:stCondLst>
                                        </p:cTn>
                                        <p:tgtEl>
                                          <p:spTgt spid="163906"/>
                                        </p:tgtEl>
                                        <p:attrNameLst>
                                          <p:attrName>style.visibility</p:attrName>
                                        </p:attrNameLst>
                                      </p:cBhvr>
                                      <p:to>
                                        <p:strVal val="visible"/>
                                      </p:to>
                                    </p:set>
                                    <p:animEffect transition="in" filter="wipe(left)">
                                      <p:cBhvr>
                                        <p:cTn id="31" dur="3000"/>
                                        <p:tgtEl>
                                          <p:spTgt spid="1639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p:txBody>
          <a:bodyPr/>
          <a:lstStyle/>
          <a:p>
            <a:r>
              <a:rPr lang="en-US"/>
              <a:t>The Role of IMC in Branding</a:t>
            </a:r>
          </a:p>
        </p:txBody>
      </p:sp>
      <p:sp>
        <p:nvSpPr>
          <p:cNvPr id="165891" name="Rectangle 3"/>
          <p:cNvSpPr>
            <a:spLocks noGrp="1" noChangeArrowheads="1"/>
          </p:cNvSpPr>
          <p:nvPr>
            <p:ph type="body" idx="1"/>
          </p:nvPr>
        </p:nvSpPr>
        <p:spPr/>
        <p:txBody>
          <a:bodyPr/>
          <a:lstStyle/>
          <a:p>
            <a:r>
              <a:rPr lang="en-US"/>
              <a:t>Brand identity is a combination of </a:t>
            </a:r>
          </a:p>
          <a:p>
            <a:pPr lvl="1"/>
            <a:r>
              <a:rPr lang="en-US"/>
              <a:t>Name</a:t>
            </a:r>
          </a:p>
          <a:p>
            <a:pPr lvl="1"/>
            <a:r>
              <a:rPr lang="en-US"/>
              <a:t>Logo</a:t>
            </a:r>
          </a:p>
          <a:p>
            <a:pPr lvl="1"/>
            <a:r>
              <a:rPr lang="en-US"/>
              <a:t>Symbols</a:t>
            </a:r>
          </a:p>
          <a:p>
            <a:pPr lvl="1"/>
            <a:r>
              <a:rPr lang="en-US"/>
              <a:t>Design</a:t>
            </a:r>
          </a:p>
          <a:p>
            <a:pPr lvl="1"/>
            <a:r>
              <a:rPr lang="en-US"/>
              <a:t>Packaging</a:t>
            </a:r>
          </a:p>
          <a:p>
            <a:pPr lvl="1"/>
            <a:r>
              <a:rPr lang="en-US"/>
              <a:t>Performance</a:t>
            </a:r>
          </a:p>
          <a:p>
            <a:pPr lvl="1"/>
            <a:r>
              <a:rPr lang="en-US"/>
              <a:t>Image or associations</a:t>
            </a:r>
          </a:p>
          <a:p>
            <a:endParaRPr lang="en-US"/>
          </a:p>
        </p:txBody>
      </p:sp>
      <p:sp>
        <p:nvSpPr>
          <p:cNvPr id="165892" name="Text Box 4"/>
          <p:cNvSpPr txBox="1">
            <a:spLocks noChangeArrowheads="1"/>
          </p:cNvSpPr>
          <p:nvPr/>
        </p:nvSpPr>
        <p:spPr bwMode="auto">
          <a:xfrm>
            <a:off x="5334000" y="2819400"/>
            <a:ext cx="3429000" cy="1431925"/>
          </a:xfrm>
          <a:prstGeom prst="rect">
            <a:avLst/>
          </a:prstGeom>
          <a:solidFill>
            <a:srgbClr val="FFFFCC"/>
          </a:solidFill>
          <a:ln w="12700">
            <a:noFill/>
            <a:miter lim="800000"/>
            <a:headEnd/>
            <a:tailEnd/>
          </a:ln>
          <a:effectLst/>
        </p:spPr>
        <p:txBody>
          <a:bodyPr>
            <a:spAutoFit/>
          </a:bodyPr>
          <a:lstStyle/>
          <a:p>
            <a:pPr>
              <a:spcBef>
                <a:spcPct val="50000"/>
              </a:spcBef>
            </a:pPr>
            <a:r>
              <a:rPr lang="en-US">
                <a:solidFill>
                  <a:srgbClr val="006600"/>
                </a:solidFill>
              </a:rPr>
              <a:t>IMC plays a major role in developing and sustaining brand identity and equity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5891">
                                            <p:txEl>
                                              <p:pRg st="0" end="0"/>
                                            </p:txEl>
                                          </p:spTgt>
                                        </p:tgtEl>
                                        <p:attrNameLst>
                                          <p:attrName>style.visibility</p:attrName>
                                        </p:attrNameLst>
                                      </p:cBhvr>
                                      <p:to>
                                        <p:strVal val="visible"/>
                                      </p:to>
                                    </p:set>
                                    <p:animEffect transition="in" filter="wipe(left)">
                                      <p:cBhvr>
                                        <p:cTn id="7" dur="500"/>
                                        <p:tgtEl>
                                          <p:spTgt spid="165891">
                                            <p:txEl>
                                              <p:pRg st="0" end="0"/>
                                            </p:tx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65891">
                                            <p:txEl>
                                              <p:pRg st="1" end="1"/>
                                            </p:txEl>
                                          </p:spTgt>
                                        </p:tgtEl>
                                        <p:attrNameLst>
                                          <p:attrName>style.visibility</p:attrName>
                                        </p:attrNameLst>
                                      </p:cBhvr>
                                      <p:to>
                                        <p:strVal val="visible"/>
                                      </p:to>
                                    </p:set>
                                    <p:animEffect transition="in" filter="wipe(up)">
                                      <p:cBhvr>
                                        <p:cTn id="11" dur="1000"/>
                                        <p:tgtEl>
                                          <p:spTgt spid="165891">
                                            <p:txEl>
                                              <p:pRg st="1" end="1"/>
                                            </p:txEl>
                                          </p:spTgt>
                                        </p:tgtEl>
                                      </p:cBhvr>
                                    </p:animEffect>
                                  </p:childTnLst>
                                </p:cTn>
                              </p:par>
                            </p:childTnLst>
                          </p:cTn>
                        </p:par>
                        <p:par>
                          <p:cTn id="12" fill="hold">
                            <p:stCondLst>
                              <p:cond delay="1500"/>
                            </p:stCondLst>
                            <p:childTnLst>
                              <p:par>
                                <p:cTn id="13" presetID="22" presetClass="entr" presetSubtype="1" fill="hold" grpId="0" nodeType="afterEffect">
                                  <p:stCondLst>
                                    <p:cond delay="0"/>
                                  </p:stCondLst>
                                  <p:childTnLst>
                                    <p:set>
                                      <p:cBhvr>
                                        <p:cTn id="14" dur="1" fill="hold">
                                          <p:stCondLst>
                                            <p:cond delay="0"/>
                                          </p:stCondLst>
                                        </p:cTn>
                                        <p:tgtEl>
                                          <p:spTgt spid="165891">
                                            <p:txEl>
                                              <p:pRg st="2" end="2"/>
                                            </p:txEl>
                                          </p:spTgt>
                                        </p:tgtEl>
                                        <p:attrNameLst>
                                          <p:attrName>style.visibility</p:attrName>
                                        </p:attrNameLst>
                                      </p:cBhvr>
                                      <p:to>
                                        <p:strVal val="visible"/>
                                      </p:to>
                                    </p:set>
                                    <p:animEffect transition="in" filter="wipe(up)">
                                      <p:cBhvr>
                                        <p:cTn id="15" dur="1000"/>
                                        <p:tgtEl>
                                          <p:spTgt spid="165891">
                                            <p:txEl>
                                              <p:pRg st="2" end="2"/>
                                            </p:txEl>
                                          </p:spTgt>
                                        </p:tgtEl>
                                      </p:cBhvr>
                                    </p:animEffect>
                                  </p:childTnLst>
                                </p:cTn>
                              </p:par>
                            </p:childTnLst>
                          </p:cTn>
                        </p:par>
                        <p:par>
                          <p:cTn id="16" fill="hold">
                            <p:stCondLst>
                              <p:cond delay="2500"/>
                            </p:stCondLst>
                            <p:childTnLst>
                              <p:par>
                                <p:cTn id="17" presetID="22" presetClass="entr" presetSubtype="1" fill="hold" grpId="0" nodeType="afterEffect">
                                  <p:stCondLst>
                                    <p:cond delay="0"/>
                                  </p:stCondLst>
                                  <p:childTnLst>
                                    <p:set>
                                      <p:cBhvr>
                                        <p:cTn id="18" dur="1" fill="hold">
                                          <p:stCondLst>
                                            <p:cond delay="0"/>
                                          </p:stCondLst>
                                        </p:cTn>
                                        <p:tgtEl>
                                          <p:spTgt spid="165891">
                                            <p:txEl>
                                              <p:pRg st="3" end="3"/>
                                            </p:txEl>
                                          </p:spTgt>
                                        </p:tgtEl>
                                        <p:attrNameLst>
                                          <p:attrName>style.visibility</p:attrName>
                                        </p:attrNameLst>
                                      </p:cBhvr>
                                      <p:to>
                                        <p:strVal val="visible"/>
                                      </p:to>
                                    </p:set>
                                    <p:animEffect transition="in" filter="wipe(up)">
                                      <p:cBhvr>
                                        <p:cTn id="19" dur="1000"/>
                                        <p:tgtEl>
                                          <p:spTgt spid="165891">
                                            <p:txEl>
                                              <p:pRg st="3" end="3"/>
                                            </p:txEl>
                                          </p:spTgt>
                                        </p:tgtEl>
                                      </p:cBhvr>
                                    </p:animEffect>
                                  </p:childTnLst>
                                </p:cTn>
                              </p:par>
                            </p:childTnLst>
                          </p:cTn>
                        </p:par>
                        <p:par>
                          <p:cTn id="20" fill="hold">
                            <p:stCondLst>
                              <p:cond delay="3500"/>
                            </p:stCondLst>
                            <p:childTnLst>
                              <p:par>
                                <p:cTn id="21" presetID="22" presetClass="entr" presetSubtype="1" fill="hold" grpId="0" nodeType="afterEffect">
                                  <p:stCondLst>
                                    <p:cond delay="0"/>
                                  </p:stCondLst>
                                  <p:childTnLst>
                                    <p:set>
                                      <p:cBhvr>
                                        <p:cTn id="22" dur="1" fill="hold">
                                          <p:stCondLst>
                                            <p:cond delay="0"/>
                                          </p:stCondLst>
                                        </p:cTn>
                                        <p:tgtEl>
                                          <p:spTgt spid="165891">
                                            <p:txEl>
                                              <p:pRg st="4" end="4"/>
                                            </p:txEl>
                                          </p:spTgt>
                                        </p:tgtEl>
                                        <p:attrNameLst>
                                          <p:attrName>style.visibility</p:attrName>
                                        </p:attrNameLst>
                                      </p:cBhvr>
                                      <p:to>
                                        <p:strVal val="visible"/>
                                      </p:to>
                                    </p:set>
                                    <p:animEffect transition="in" filter="wipe(up)">
                                      <p:cBhvr>
                                        <p:cTn id="23" dur="1000"/>
                                        <p:tgtEl>
                                          <p:spTgt spid="165891">
                                            <p:txEl>
                                              <p:pRg st="4" end="4"/>
                                            </p:txEl>
                                          </p:spTgt>
                                        </p:tgtEl>
                                      </p:cBhvr>
                                    </p:animEffect>
                                  </p:childTnLst>
                                </p:cTn>
                              </p:par>
                            </p:childTnLst>
                          </p:cTn>
                        </p:par>
                        <p:par>
                          <p:cTn id="24" fill="hold">
                            <p:stCondLst>
                              <p:cond delay="4500"/>
                            </p:stCondLst>
                            <p:childTnLst>
                              <p:par>
                                <p:cTn id="25" presetID="22" presetClass="entr" presetSubtype="1" fill="hold" grpId="0" nodeType="afterEffect">
                                  <p:stCondLst>
                                    <p:cond delay="0"/>
                                  </p:stCondLst>
                                  <p:childTnLst>
                                    <p:set>
                                      <p:cBhvr>
                                        <p:cTn id="26" dur="1" fill="hold">
                                          <p:stCondLst>
                                            <p:cond delay="0"/>
                                          </p:stCondLst>
                                        </p:cTn>
                                        <p:tgtEl>
                                          <p:spTgt spid="165891">
                                            <p:txEl>
                                              <p:pRg st="5" end="5"/>
                                            </p:txEl>
                                          </p:spTgt>
                                        </p:tgtEl>
                                        <p:attrNameLst>
                                          <p:attrName>style.visibility</p:attrName>
                                        </p:attrNameLst>
                                      </p:cBhvr>
                                      <p:to>
                                        <p:strVal val="visible"/>
                                      </p:to>
                                    </p:set>
                                    <p:animEffect transition="in" filter="wipe(up)">
                                      <p:cBhvr>
                                        <p:cTn id="27" dur="1000"/>
                                        <p:tgtEl>
                                          <p:spTgt spid="165891">
                                            <p:txEl>
                                              <p:pRg st="5" end="5"/>
                                            </p:txEl>
                                          </p:spTgt>
                                        </p:tgtEl>
                                      </p:cBhvr>
                                    </p:animEffect>
                                  </p:childTnLst>
                                </p:cTn>
                              </p:par>
                            </p:childTnLst>
                          </p:cTn>
                        </p:par>
                        <p:par>
                          <p:cTn id="28" fill="hold">
                            <p:stCondLst>
                              <p:cond delay="5500"/>
                            </p:stCondLst>
                            <p:childTnLst>
                              <p:par>
                                <p:cTn id="29" presetID="22" presetClass="entr" presetSubtype="1" fill="hold" grpId="0" nodeType="afterEffect">
                                  <p:stCondLst>
                                    <p:cond delay="0"/>
                                  </p:stCondLst>
                                  <p:childTnLst>
                                    <p:set>
                                      <p:cBhvr>
                                        <p:cTn id="30" dur="1" fill="hold">
                                          <p:stCondLst>
                                            <p:cond delay="0"/>
                                          </p:stCondLst>
                                        </p:cTn>
                                        <p:tgtEl>
                                          <p:spTgt spid="165891">
                                            <p:txEl>
                                              <p:pRg st="6" end="6"/>
                                            </p:txEl>
                                          </p:spTgt>
                                        </p:tgtEl>
                                        <p:attrNameLst>
                                          <p:attrName>style.visibility</p:attrName>
                                        </p:attrNameLst>
                                      </p:cBhvr>
                                      <p:to>
                                        <p:strVal val="visible"/>
                                      </p:to>
                                    </p:set>
                                    <p:animEffect transition="in" filter="wipe(up)">
                                      <p:cBhvr>
                                        <p:cTn id="31" dur="1000"/>
                                        <p:tgtEl>
                                          <p:spTgt spid="165891">
                                            <p:txEl>
                                              <p:pRg st="6" end="6"/>
                                            </p:txEl>
                                          </p:spTgt>
                                        </p:tgtEl>
                                      </p:cBhvr>
                                    </p:animEffect>
                                  </p:childTnLst>
                                </p:cTn>
                              </p:par>
                            </p:childTnLst>
                          </p:cTn>
                        </p:par>
                        <p:par>
                          <p:cTn id="32" fill="hold">
                            <p:stCondLst>
                              <p:cond delay="6500"/>
                            </p:stCondLst>
                            <p:childTnLst>
                              <p:par>
                                <p:cTn id="33" presetID="22" presetClass="entr" presetSubtype="1" fill="hold" grpId="0" nodeType="afterEffect">
                                  <p:stCondLst>
                                    <p:cond delay="0"/>
                                  </p:stCondLst>
                                  <p:childTnLst>
                                    <p:set>
                                      <p:cBhvr>
                                        <p:cTn id="34" dur="1" fill="hold">
                                          <p:stCondLst>
                                            <p:cond delay="0"/>
                                          </p:stCondLst>
                                        </p:cTn>
                                        <p:tgtEl>
                                          <p:spTgt spid="165891">
                                            <p:txEl>
                                              <p:pRg st="7" end="7"/>
                                            </p:txEl>
                                          </p:spTgt>
                                        </p:tgtEl>
                                        <p:attrNameLst>
                                          <p:attrName>style.visibility</p:attrName>
                                        </p:attrNameLst>
                                      </p:cBhvr>
                                      <p:to>
                                        <p:strVal val="visible"/>
                                      </p:to>
                                    </p:set>
                                    <p:animEffect transition="in" filter="wipe(up)">
                                      <p:cBhvr>
                                        <p:cTn id="35" dur="1000"/>
                                        <p:tgtEl>
                                          <p:spTgt spid="165891">
                                            <p:txEl>
                                              <p:pRg st="7" end="7"/>
                                            </p:txEl>
                                          </p:spTgt>
                                        </p:tgtEl>
                                      </p:cBhvr>
                                    </p:animEffect>
                                  </p:childTnLst>
                                </p:cTn>
                              </p:par>
                            </p:childTnLst>
                          </p:cTn>
                        </p:par>
                        <p:par>
                          <p:cTn id="36" fill="hold">
                            <p:stCondLst>
                              <p:cond delay="7500"/>
                            </p:stCondLst>
                            <p:childTnLst>
                              <p:par>
                                <p:cTn id="37" presetID="8" presetClass="entr" presetSubtype="16" fill="hold" grpId="0" nodeType="afterEffect">
                                  <p:stCondLst>
                                    <p:cond delay="0"/>
                                  </p:stCondLst>
                                  <p:childTnLst>
                                    <p:set>
                                      <p:cBhvr>
                                        <p:cTn id="38" dur="1" fill="hold">
                                          <p:stCondLst>
                                            <p:cond delay="0"/>
                                          </p:stCondLst>
                                        </p:cTn>
                                        <p:tgtEl>
                                          <p:spTgt spid="165892"/>
                                        </p:tgtEl>
                                        <p:attrNameLst>
                                          <p:attrName>style.visibility</p:attrName>
                                        </p:attrNameLst>
                                      </p:cBhvr>
                                      <p:to>
                                        <p:strVal val="visible"/>
                                      </p:to>
                                    </p:set>
                                    <p:animEffect transition="in" filter="diamond(in)">
                                      <p:cBhvr>
                                        <p:cTn id="39" dur="500"/>
                                        <p:tgtEl>
                                          <p:spTgt spid="1658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1" grpId="0" uiExpand="1" build="p"/>
      <p:bldP spid="16589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p:txBody>
          <a:bodyPr/>
          <a:lstStyle/>
          <a:p>
            <a:r>
              <a:rPr lang="en-US"/>
              <a:t>The Most Valuable Brands in the World</a:t>
            </a:r>
          </a:p>
        </p:txBody>
      </p:sp>
      <p:graphicFrame>
        <p:nvGraphicFramePr>
          <p:cNvPr id="168014" name="Group 78"/>
          <p:cNvGraphicFramePr>
            <a:graphicFrameLocks noGrp="1"/>
          </p:cNvGraphicFramePr>
          <p:nvPr/>
        </p:nvGraphicFramePr>
        <p:xfrm>
          <a:off x="1219200" y="1371600"/>
          <a:ext cx="6400800" cy="4652963"/>
        </p:xfrm>
        <a:graphic>
          <a:graphicData uri="http://schemas.openxmlformats.org/drawingml/2006/table">
            <a:tbl>
              <a:tblPr/>
              <a:tblGrid>
                <a:gridCol w="1447800"/>
                <a:gridCol w="2971800"/>
                <a:gridCol w="1981200"/>
              </a:tblGrid>
              <a:tr h="3698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Verdana" pitchFamily="34" charset="0"/>
                        </a:rPr>
                        <a:t/>
                      </a:r>
                      <a:br>
                        <a:rPr kumimoji="0" lang="en-US" sz="2000" b="1" i="0" u="none" strike="noStrike" cap="none" normalizeH="0" baseline="0" smtClean="0">
                          <a:ln>
                            <a:noFill/>
                          </a:ln>
                          <a:solidFill>
                            <a:schemeClr val="tx1"/>
                          </a:solidFill>
                          <a:effectLst/>
                          <a:latin typeface="Verdana" pitchFamily="34" charset="0"/>
                        </a:rPr>
                      </a:br>
                      <a:r>
                        <a:rPr kumimoji="0" lang="en-US" sz="2000" b="1" i="0" u="none" strike="noStrike" cap="none" normalizeH="0" baseline="0" smtClean="0">
                          <a:ln>
                            <a:noFill/>
                          </a:ln>
                          <a:solidFill>
                            <a:schemeClr val="tx1"/>
                          </a:solidFill>
                          <a:effectLst/>
                          <a:latin typeface="Verdana" pitchFamily="34" charset="0"/>
                        </a:rPr>
                        <a:t>Rank</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Verdana" pitchFamily="34" charset="0"/>
                        </a:rPr>
                        <a:t/>
                      </a:r>
                      <a:br>
                        <a:rPr kumimoji="0" lang="en-US" sz="2000" b="1" i="0" u="none" strike="noStrike" cap="none" normalizeH="0" baseline="0" smtClean="0">
                          <a:ln>
                            <a:noFill/>
                          </a:ln>
                          <a:solidFill>
                            <a:schemeClr val="tx1"/>
                          </a:solidFill>
                          <a:effectLst/>
                          <a:latin typeface="Verdana" pitchFamily="34" charset="0"/>
                        </a:rPr>
                      </a:br>
                      <a:r>
                        <a:rPr kumimoji="0" lang="en-US" sz="2000" b="1" i="0" u="none" strike="noStrike" cap="none" normalizeH="0" baseline="0" smtClean="0">
                          <a:ln>
                            <a:noFill/>
                          </a:ln>
                          <a:solidFill>
                            <a:schemeClr val="tx1"/>
                          </a:solidFill>
                          <a:effectLst/>
                          <a:latin typeface="Verdana" pitchFamily="34" charset="0"/>
                        </a:rPr>
                        <a:t>Brand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Verdana" pitchFamily="34" charset="0"/>
                        </a:rPr>
                        <a:t>Brand Value (Billions)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3683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B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Coca-Cola</a:t>
                      </a:r>
                      <a:endParaRPr kumimoji="0" lang="en-US" sz="28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B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$65.32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B2"/>
                    </a:solidFill>
                  </a:tcPr>
                </a:tc>
              </a:tr>
              <a:tr h="3698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B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Microsoft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B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  58.71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B2"/>
                    </a:solidFill>
                  </a:tcPr>
                </a:tc>
              </a:tr>
              <a:tr h="3698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B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IBM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B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  57.09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B2"/>
                    </a:solidFill>
                  </a:tcPr>
                </a:tc>
              </a:tr>
              <a:tr h="3698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B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General Electric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B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  51.57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B2"/>
                    </a:solidFill>
                  </a:tcPr>
                </a:tc>
              </a:tr>
              <a:tr h="3683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B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Nokia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B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  33.70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B2"/>
                    </a:solidFill>
                  </a:tcPr>
                </a:tc>
              </a:tr>
              <a:tr h="3698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B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Toyota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B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  32.07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B2"/>
                    </a:solidFill>
                  </a:tcPr>
                </a:tc>
              </a:tr>
              <a:tr h="3698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7</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B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Intel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B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  30.95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B2"/>
                    </a:solidFill>
                  </a:tcPr>
                </a:tc>
              </a:tr>
              <a:tr h="3698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B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McDonald’s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B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  29.39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B2"/>
                    </a:solidFill>
                  </a:tcPr>
                </a:tc>
              </a:tr>
              <a:tr h="3683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9</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B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Disney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B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  29.21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E4B2"/>
                    </a:solidFill>
                  </a:tcPr>
                </a:tc>
              </a:tr>
              <a:tr h="3698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4E4B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Mercedes-Benz</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4E4B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Verdana" pitchFamily="34" charset="0"/>
                        </a:rPr>
                        <a:t>  23.57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4E4B2"/>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68014"/>
                                        </p:tgtEl>
                                        <p:attrNameLst>
                                          <p:attrName>style.visibility</p:attrName>
                                        </p:attrNameLst>
                                      </p:cBhvr>
                                      <p:to>
                                        <p:strVal val="visible"/>
                                      </p:to>
                                    </p:set>
                                    <p:animEffect transition="in" filter="diamond(in)">
                                      <p:cBhvr>
                                        <p:cTn id="7" dur="2000"/>
                                        <p:tgtEl>
                                          <p:spTgt spid="1680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p:txBody>
          <a:bodyPr/>
          <a:lstStyle/>
          <a:p>
            <a:r>
              <a:rPr lang="en-US"/>
              <a:t>Finding New Ways to Build Brands</a:t>
            </a:r>
          </a:p>
        </p:txBody>
      </p:sp>
      <p:sp>
        <p:nvSpPr>
          <p:cNvPr id="169991" name="Rectangle 7"/>
          <p:cNvSpPr>
            <a:spLocks noGrp="1" noChangeArrowheads="1"/>
          </p:cNvSpPr>
          <p:nvPr>
            <p:ph type="body" idx="1"/>
          </p:nvPr>
        </p:nvSpPr>
        <p:spPr>
          <a:noFill/>
          <a:ln/>
        </p:spPr>
        <p:txBody>
          <a:bodyPr/>
          <a:lstStyle/>
          <a:p>
            <a:r>
              <a:rPr lang="en-US"/>
              <a:t>Consumers are driving the trend</a:t>
            </a:r>
          </a:p>
          <a:p>
            <a:pPr lvl="1"/>
            <a:r>
              <a:rPr lang="en-US"/>
              <a:t>They view brands as a form of </a:t>
            </a:r>
            <a:br>
              <a:rPr lang="en-US"/>
            </a:br>
            <a:r>
              <a:rPr lang="en-US"/>
              <a:t>self-expression</a:t>
            </a:r>
          </a:p>
          <a:p>
            <a:pPr lvl="1"/>
            <a:r>
              <a:rPr lang="en-US"/>
              <a:t>They know more about brands and the companies that make them</a:t>
            </a:r>
          </a:p>
          <a:p>
            <a:pPr lvl="1"/>
            <a:r>
              <a:rPr lang="en-US"/>
              <a:t>Cynicism about corporations is at an </a:t>
            </a:r>
            <a:br>
              <a:rPr lang="en-US"/>
            </a:br>
            <a:r>
              <a:rPr lang="en-US"/>
              <a:t>all-time high</a:t>
            </a:r>
          </a:p>
          <a:p>
            <a:pPr lvl="1"/>
            <a:r>
              <a:rPr lang="en-US"/>
              <a:t>They seek and share information with other consumers via the Internet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9991">
                                            <p:txEl>
                                              <p:pRg st="0" end="0"/>
                                            </p:txEl>
                                          </p:spTgt>
                                        </p:tgtEl>
                                        <p:attrNameLst>
                                          <p:attrName>style.visibility</p:attrName>
                                        </p:attrNameLst>
                                      </p:cBhvr>
                                      <p:to>
                                        <p:strVal val="visible"/>
                                      </p:to>
                                    </p:set>
                                    <p:animEffect transition="in" filter="wipe(left)">
                                      <p:cBhvr>
                                        <p:cTn id="7" dur="1000"/>
                                        <p:tgtEl>
                                          <p:spTgt spid="169991">
                                            <p:txEl>
                                              <p:pRg st="0" end="0"/>
                                            </p:txEl>
                                          </p:spTgt>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169991">
                                            <p:txEl>
                                              <p:pRg st="1" end="1"/>
                                            </p:txEl>
                                          </p:spTgt>
                                        </p:tgtEl>
                                        <p:attrNameLst>
                                          <p:attrName>style.visibility</p:attrName>
                                        </p:attrNameLst>
                                      </p:cBhvr>
                                      <p:to>
                                        <p:strVal val="visible"/>
                                      </p:to>
                                    </p:set>
                                    <p:animEffect transition="in" filter="wipe(up)">
                                      <p:cBhvr>
                                        <p:cTn id="11" dur="1000"/>
                                        <p:tgtEl>
                                          <p:spTgt spid="169991">
                                            <p:txEl>
                                              <p:pRg st="1" end="1"/>
                                            </p:txEl>
                                          </p:spTgt>
                                        </p:tgtEl>
                                      </p:cBhvr>
                                    </p:animEffect>
                                  </p:childTnLst>
                                </p:cTn>
                              </p:par>
                            </p:childTnLst>
                          </p:cTn>
                        </p:par>
                        <p:par>
                          <p:cTn id="12" fill="hold">
                            <p:stCondLst>
                              <p:cond delay="2000"/>
                            </p:stCondLst>
                            <p:childTnLst>
                              <p:par>
                                <p:cTn id="13" presetID="22" presetClass="entr" presetSubtype="1" fill="hold" grpId="0" nodeType="afterEffect">
                                  <p:stCondLst>
                                    <p:cond delay="0"/>
                                  </p:stCondLst>
                                  <p:childTnLst>
                                    <p:set>
                                      <p:cBhvr>
                                        <p:cTn id="14" dur="1" fill="hold">
                                          <p:stCondLst>
                                            <p:cond delay="0"/>
                                          </p:stCondLst>
                                        </p:cTn>
                                        <p:tgtEl>
                                          <p:spTgt spid="169991">
                                            <p:txEl>
                                              <p:pRg st="2" end="2"/>
                                            </p:txEl>
                                          </p:spTgt>
                                        </p:tgtEl>
                                        <p:attrNameLst>
                                          <p:attrName>style.visibility</p:attrName>
                                        </p:attrNameLst>
                                      </p:cBhvr>
                                      <p:to>
                                        <p:strVal val="visible"/>
                                      </p:to>
                                    </p:set>
                                    <p:animEffect transition="in" filter="wipe(up)">
                                      <p:cBhvr>
                                        <p:cTn id="15" dur="1000"/>
                                        <p:tgtEl>
                                          <p:spTgt spid="169991">
                                            <p:txEl>
                                              <p:pRg st="2" end="2"/>
                                            </p:txEl>
                                          </p:spTgt>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169991">
                                            <p:txEl>
                                              <p:pRg st="3" end="3"/>
                                            </p:txEl>
                                          </p:spTgt>
                                        </p:tgtEl>
                                        <p:attrNameLst>
                                          <p:attrName>style.visibility</p:attrName>
                                        </p:attrNameLst>
                                      </p:cBhvr>
                                      <p:to>
                                        <p:strVal val="visible"/>
                                      </p:to>
                                    </p:set>
                                    <p:animEffect transition="in" filter="wipe(up)">
                                      <p:cBhvr>
                                        <p:cTn id="19" dur="1000"/>
                                        <p:tgtEl>
                                          <p:spTgt spid="169991">
                                            <p:txEl>
                                              <p:pRg st="3" end="3"/>
                                            </p:txEl>
                                          </p:spTgt>
                                        </p:tgtEl>
                                      </p:cBhvr>
                                    </p:animEffect>
                                  </p:childTnLst>
                                </p:cTn>
                              </p:par>
                            </p:childTnLst>
                          </p:cTn>
                        </p:par>
                        <p:par>
                          <p:cTn id="20" fill="hold">
                            <p:stCondLst>
                              <p:cond delay="4000"/>
                            </p:stCondLst>
                            <p:childTnLst>
                              <p:par>
                                <p:cTn id="21" presetID="22" presetClass="entr" presetSubtype="1" fill="hold" grpId="0" nodeType="afterEffect">
                                  <p:stCondLst>
                                    <p:cond delay="0"/>
                                  </p:stCondLst>
                                  <p:childTnLst>
                                    <p:set>
                                      <p:cBhvr>
                                        <p:cTn id="22" dur="1" fill="hold">
                                          <p:stCondLst>
                                            <p:cond delay="0"/>
                                          </p:stCondLst>
                                        </p:cTn>
                                        <p:tgtEl>
                                          <p:spTgt spid="169991">
                                            <p:txEl>
                                              <p:pRg st="4" end="4"/>
                                            </p:txEl>
                                          </p:spTgt>
                                        </p:tgtEl>
                                        <p:attrNameLst>
                                          <p:attrName>style.visibility</p:attrName>
                                        </p:attrNameLst>
                                      </p:cBhvr>
                                      <p:to>
                                        <p:strVal val="visible"/>
                                      </p:to>
                                    </p:set>
                                    <p:animEffect transition="in" filter="wipe(up)">
                                      <p:cBhvr>
                                        <p:cTn id="23" dur="1000"/>
                                        <p:tgtEl>
                                          <p:spTgt spid="16999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991"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p:txBody>
          <a:bodyPr/>
          <a:lstStyle/>
          <a:p>
            <a:r>
              <a:rPr lang="en-US"/>
              <a:t>Finding New Ways to Build Brands</a:t>
            </a:r>
          </a:p>
        </p:txBody>
      </p:sp>
      <p:sp>
        <p:nvSpPr>
          <p:cNvPr id="172035" name="Rectangle 3"/>
          <p:cNvSpPr>
            <a:spLocks noGrp="1" noChangeArrowheads="1"/>
          </p:cNvSpPr>
          <p:nvPr>
            <p:ph type="body" idx="1"/>
          </p:nvPr>
        </p:nvSpPr>
        <p:spPr/>
        <p:txBody>
          <a:bodyPr/>
          <a:lstStyle/>
          <a:p>
            <a:r>
              <a:rPr lang="en-US"/>
              <a:t>Get consumers involved</a:t>
            </a:r>
          </a:p>
          <a:p>
            <a:pPr lvl="1"/>
            <a:r>
              <a:rPr lang="en-US"/>
              <a:t>Apple Computer lets consumers test products in store</a:t>
            </a:r>
          </a:p>
          <a:p>
            <a:pPr lvl="1"/>
            <a:r>
              <a:rPr lang="en-US"/>
              <a:t>Starbucks positions stores as a community gathering place</a:t>
            </a:r>
          </a:p>
          <a:p>
            <a:r>
              <a:rPr lang="en-US"/>
              <a:t>Interaction can be the best marketing</a:t>
            </a:r>
          </a:p>
          <a:p>
            <a:pPr lvl="1"/>
            <a:r>
              <a:rPr lang="en-US"/>
              <a:t>MySpace</a:t>
            </a:r>
          </a:p>
          <a:p>
            <a:pPr lvl="1"/>
            <a:r>
              <a:rPr lang="en-US"/>
              <a:t>Facebook</a:t>
            </a:r>
          </a:p>
          <a:p>
            <a:pPr lvl="1"/>
            <a:r>
              <a:rPr lang="en-US"/>
              <a:t>Google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2035">
                                            <p:txEl>
                                              <p:pRg st="0" end="0"/>
                                            </p:txEl>
                                          </p:spTgt>
                                        </p:tgtEl>
                                        <p:attrNameLst>
                                          <p:attrName>style.visibility</p:attrName>
                                        </p:attrNameLst>
                                      </p:cBhvr>
                                      <p:to>
                                        <p:strVal val="visible"/>
                                      </p:to>
                                    </p:set>
                                    <p:animEffect transition="in" filter="wipe(left)">
                                      <p:cBhvr>
                                        <p:cTn id="7" dur="500"/>
                                        <p:tgtEl>
                                          <p:spTgt spid="172035">
                                            <p:txEl>
                                              <p:pRg st="0" end="0"/>
                                            </p:tx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2035">
                                            <p:txEl>
                                              <p:pRg st="1" end="1"/>
                                            </p:txEl>
                                          </p:spTgt>
                                        </p:tgtEl>
                                        <p:attrNameLst>
                                          <p:attrName>style.visibility</p:attrName>
                                        </p:attrNameLst>
                                      </p:cBhvr>
                                      <p:to>
                                        <p:strVal val="visible"/>
                                      </p:to>
                                    </p:set>
                                    <p:animEffect transition="in" filter="wipe(up)">
                                      <p:cBhvr>
                                        <p:cTn id="11" dur="1000"/>
                                        <p:tgtEl>
                                          <p:spTgt spid="172035">
                                            <p:txEl>
                                              <p:pRg st="1" end="1"/>
                                            </p:txEl>
                                          </p:spTgt>
                                        </p:tgtEl>
                                      </p:cBhvr>
                                    </p:animEffect>
                                  </p:childTnLst>
                                </p:cTn>
                              </p:par>
                            </p:childTnLst>
                          </p:cTn>
                        </p:par>
                        <p:par>
                          <p:cTn id="12" fill="hold">
                            <p:stCondLst>
                              <p:cond delay="1500"/>
                            </p:stCondLst>
                            <p:childTnLst>
                              <p:par>
                                <p:cTn id="13" presetID="22" presetClass="entr" presetSubtype="1" fill="hold" grpId="0" nodeType="afterEffect">
                                  <p:stCondLst>
                                    <p:cond delay="0"/>
                                  </p:stCondLst>
                                  <p:childTnLst>
                                    <p:set>
                                      <p:cBhvr>
                                        <p:cTn id="14" dur="1" fill="hold">
                                          <p:stCondLst>
                                            <p:cond delay="0"/>
                                          </p:stCondLst>
                                        </p:cTn>
                                        <p:tgtEl>
                                          <p:spTgt spid="172035">
                                            <p:txEl>
                                              <p:pRg st="2" end="2"/>
                                            </p:txEl>
                                          </p:spTgt>
                                        </p:tgtEl>
                                        <p:attrNameLst>
                                          <p:attrName>style.visibility</p:attrName>
                                        </p:attrNameLst>
                                      </p:cBhvr>
                                      <p:to>
                                        <p:strVal val="visible"/>
                                      </p:to>
                                    </p:set>
                                    <p:animEffect transition="in" filter="wipe(up)">
                                      <p:cBhvr>
                                        <p:cTn id="15" dur="1000"/>
                                        <p:tgtEl>
                                          <p:spTgt spid="172035">
                                            <p:txEl>
                                              <p:pRg st="2" end="2"/>
                                            </p:txEl>
                                          </p:spTgt>
                                        </p:tgtEl>
                                      </p:cBhvr>
                                    </p:animEffect>
                                  </p:childTnLst>
                                </p:cTn>
                              </p:par>
                            </p:childTnLst>
                          </p:cTn>
                        </p:par>
                        <p:par>
                          <p:cTn id="16" fill="hold">
                            <p:stCondLst>
                              <p:cond delay="2500"/>
                            </p:stCondLst>
                            <p:childTnLst>
                              <p:par>
                                <p:cTn id="17" presetID="22" presetClass="entr" presetSubtype="8" fill="hold" grpId="0" nodeType="afterEffect">
                                  <p:stCondLst>
                                    <p:cond delay="0"/>
                                  </p:stCondLst>
                                  <p:childTnLst>
                                    <p:set>
                                      <p:cBhvr>
                                        <p:cTn id="18" dur="1" fill="hold">
                                          <p:stCondLst>
                                            <p:cond delay="0"/>
                                          </p:stCondLst>
                                        </p:cTn>
                                        <p:tgtEl>
                                          <p:spTgt spid="172035">
                                            <p:txEl>
                                              <p:pRg st="3" end="3"/>
                                            </p:txEl>
                                          </p:spTgt>
                                        </p:tgtEl>
                                        <p:attrNameLst>
                                          <p:attrName>style.visibility</p:attrName>
                                        </p:attrNameLst>
                                      </p:cBhvr>
                                      <p:to>
                                        <p:strVal val="visible"/>
                                      </p:to>
                                    </p:set>
                                    <p:animEffect transition="in" filter="wipe(left)">
                                      <p:cBhvr>
                                        <p:cTn id="19" dur="500"/>
                                        <p:tgtEl>
                                          <p:spTgt spid="172035">
                                            <p:txEl>
                                              <p:pRg st="3" end="3"/>
                                            </p:txEl>
                                          </p:spTgt>
                                        </p:tgtEl>
                                      </p:cBhvr>
                                    </p:animEffect>
                                  </p:childTnLst>
                                </p:cTn>
                              </p:par>
                            </p:childTnLst>
                          </p:cTn>
                        </p:par>
                        <p:par>
                          <p:cTn id="20" fill="hold">
                            <p:stCondLst>
                              <p:cond delay="3000"/>
                            </p:stCondLst>
                            <p:childTnLst>
                              <p:par>
                                <p:cTn id="21" presetID="22" presetClass="entr" presetSubtype="1" fill="hold" grpId="0" nodeType="afterEffect">
                                  <p:stCondLst>
                                    <p:cond delay="0"/>
                                  </p:stCondLst>
                                  <p:childTnLst>
                                    <p:set>
                                      <p:cBhvr>
                                        <p:cTn id="22" dur="1" fill="hold">
                                          <p:stCondLst>
                                            <p:cond delay="0"/>
                                          </p:stCondLst>
                                        </p:cTn>
                                        <p:tgtEl>
                                          <p:spTgt spid="172035">
                                            <p:txEl>
                                              <p:pRg st="4" end="4"/>
                                            </p:txEl>
                                          </p:spTgt>
                                        </p:tgtEl>
                                        <p:attrNameLst>
                                          <p:attrName>style.visibility</p:attrName>
                                        </p:attrNameLst>
                                      </p:cBhvr>
                                      <p:to>
                                        <p:strVal val="visible"/>
                                      </p:to>
                                    </p:set>
                                    <p:animEffect transition="in" filter="wipe(up)">
                                      <p:cBhvr>
                                        <p:cTn id="23" dur="1000"/>
                                        <p:tgtEl>
                                          <p:spTgt spid="172035">
                                            <p:txEl>
                                              <p:pRg st="4" end="4"/>
                                            </p:txEl>
                                          </p:spTgt>
                                        </p:tgtEl>
                                      </p:cBhvr>
                                    </p:animEffect>
                                  </p:childTnLst>
                                </p:cTn>
                              </p:par>
                            </p:childTnLst>
                          </p:cTn>
                        </p:par>
                        <p:par>
                          <p:cTn id="24" fill="hold">
                            <p:stCondLst>
                              <p:cond delay="4000"/>
                            </p:stCondLst>
                            <p:childTnLst>
                              <p:par>
                                <p:cTn id="25" presetID="22" presetClass="entr" presetSubtype="1" fill="hold" grpId="0" nodeType="afterEffect">
                                  <p:stCondLst>
                                    <p:cond delay="0"/>
                                  </p:stCondLst>
                                  <p:childTnLst>
                                    <p:set>
                                      <p:cBhvr>
                                        <p:cTn id="26" dur="1" fill="hold">
                                          <p:stCondLst>
                                            <p:cond delay="0"/>
                                          </p:stCondLst>
                                        </p:cTn>
                                        <p:tgtEl>
                                          <p:spTgt spid="172035">
                                            <p:txEl>
                                              <p:pRg st="5" end="5"/>
                                            </p:txEl>
                                          </p:spTgt>
                                        </p:tgtEl>
                                        <p:attrNameLst>
                                          <p:attrName>style.visibility</p:attrName>
                                        </p:attrNameLst>
                                      </p:cBhvr>
                                      <p:to>
                                        <p:strVal val="visible"/>
                                      </p:to>
                                    </p:set>
                                    <p:animEffect transition="in" filter="wipe(up)">
                                      <p:cBhvr>
                                        <p:cTn id="27" dur="1000"/>
                                        <p:tgtEl>
                                          <p:spTgt spid="172035">
                                            <p:txEl>
                                              <p:pRg st="5" end="5"/>
                                            </p:txEl>
                                          </p:spTgt>
                                        </p:tgtEl>
                                      </p:cBhvr>
                                    </p:animEffect>
                                  </p:childTnLst>
                                </p:cTn>
                              </p:par>
                            </p:childTnLst>
                          </p:cTn>
                        </p:par>
                        <p:par>
                          <p:cTn id="28" fill="hold">
                            <p:stCondLst>
                              <p:cond delay="5000"/>
                            </p:stCondLst>
                            <p:childTnLst>
                              <p:par>
                                <p:cTn id="29" presetID="22" presetClass="entr" presetSubtype="1" fill="hold" grpId="0" nodeType="afterEffect">
                                  <p:stCondLst>
                                    <p:cond delay="0"/>
                                  </p:stCondLst>
                                  <p:childTnLst>
                                    <p:set>
                                      <p:cBhvr>
                                        <p:cTn id="30" dur="1" fill="hold">
                                          <p:stCondLst>
                                            <p:cond delay="0"/>
                                          </p:stCondLst>
                                        </p:cTn>
                                        <p:tgtEl>
                                          <p:spTgt spid="172035">
                                            <p:txEl>
                                              <p:pRg st="6" end="6"/>
                                            </p:txEl>
                                          </p:spTgt>
                                        </p:tgtEl>
                                        <p:attrNameLst>
                                          <p:attrName>style.visibility</p:attrName>
                                        </p:attrNameLst>
                                      </p:cBhvr>
                                      <p:to>
                                        <p:strVal val="visible"/>
                                      </p:to>
                                    </p:set>
                                    <p:animEffect transition="in" filter="wipe(up)">
                                      <p:cBhvr>
                                        <p:cTn id="31" dur="1000"/>
                                        <p:tgtEl>
                                          <p:spTgt spid="17203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5"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p:txBody>
          <a:bodyPr/>
          <a:lstStyle/>
          <a:p>
            <a:r>
              <a:rPr lang="en-US"/>
              <a:t>The Promotional Mix</a:t>
            </a:r>
          </a:p>
        </p:txBody>
      </p:sp>
      <p:sp>
        <p:nvSpPr>
          <p:cNvPr id="174084" name="Rectangle 4"/>
          <p:cNvSpPr>
            <a:spLocks noChangeArrowheads="1"/>
          </p:cNvSpPr>
          <p:nvPr/>
        </p:nvSpPr>
        <p:spPr bwMode="auto">
          <a:xfrm>
            <a:off x="304800" y="1143000"/>
            <a:ext cx="3276600" cy="685800"/>
          </a:xfrm>
          <a:prstGeom prst="rect">
            <a:avLst/>
          </a:prstGeom>
          <a:solidFill>
            <a:srgbClr val="CCECFF"/>
          </a:solidFill>
          <a:ln w="25400">
            <a:solidFill>
              <a:schemeClr val="tx1"/>
            </a:solidFill>
            <a:miter lim="800000"/>
            <a:headEnd/>
            <a:tailEnd/>
          </a:ln>
          <a:effectLst>
            <a:outerShdw dist="71842" dir="2700000" algn="ctr" rotWithShape="0">
              <a:schemeClr val="tx2"/>
            </a:outerShdw>
          </a:effectLst>
        </p:spPr>
        <p:txBody>
          <a:bodyPr anchor="ctr"/>
          <a:lstStyle/>
          <a:p>
            <a:r>
              <a:rPr lang="en-US" sz="2400"/>
              <a:t>Advertising</a:t>
            </a:r>
          </a:p>
        </p:txBody>
      </p:sp>
      <p:sp>
        <p:nvSpPr>
          <p:cNvPr id="174085" name="Rectangle 5"/>
          <p:cNvSpPr>
            <a:spLocks noChangeArrowheads="1"/>
          </p:cNvSpPr>
          <p:nvPr/>
        </p:nvSpPr>
        <p:spPr bwMode="auto">
          <a:xfrm>
            <a:off x="1295400" y="2057400"/>
            <a:ext cx="3276600" cy="685800"/>
          </a:xfrm>
          <a:prstGeom prst="rect">
            <a:avLst/>
          </a:prstGeom>
          <a:solidFill>
            <a:srgbClr val="C4E4B2"/>
          </a:solidFill>
          <a:ln w="25400">
            <a:solidFill>
              <a:schemeClr val="tx1"/>
            </a:solidFill>
            <a:miter lim="800000"/>
            <a:headEnd/>
            <a:tailEnd/>
          </a:ln>
          <a:effectLst>
            <a:outerShdw dist="71842" dir="2700000" algn="ctr" rotWithShape="0">
              <a:schemeClr val="tx2"/>
            </a:outerShdw>
          </a:effectLst>
        </p:spPr>
        <p:txBody>
          <a:bodyPr anchor="ctr"/>
          <a:lstStyle/>
          <a:p>
            <a:r>
              <a:rPr lang="en-US" sz="2400"/>
              <a:t>Direct Marketing</a:t>
            </a:r>
          </a:p>
        </p:txBody>
      </p:sp>
      <p:sp>
        <p:nvSpPr>
          <p:cNvPr id="174086" name="Rectangle 6"/>
          <p:cNvSpPr>
            <a:spLocks noChangeArrowheads="1"/>
          </p:cNvSpPr>
          <p:nvPr/>
        </p:nvSpPr>
        <p:spPr bwMode="auto">
          <a:xfrm>
            <a:off x="2590800" y="2971800"/>
            <a:ext cx="3276600" cy="685800"/>
          </a:xfrm>
          <a:prstGeom prst="rect">
            <a:avLst/>
          </a:prstGeom>
          <a:solidFill>
            <a:srgbClr val="C4C9FC"/>
          </a:solidFill>
          <a:ln w="25400">
            <a:solidFill>
              <a:schemeClr val="tx1"/>
            </a:solidFill>
            <a:miter lim="800000"/>
            <a:headEnd/>
            <a:tailEnd/>
          </a:ln>
          <a:effectLst>
            <a:outerShdw dist="71842" dir="2700000" algn="ctr" rotWithShape="0">
              <a:schemeClr val="tx2"/>
            </a:outerShdw>
          </a:effectLst>
        </p:spPr>
        <p:txBody>
          <a:bodyPr anchor="ctr"/>
          <a:lstStyle/>
          <a:p>
            <a:pPr>
              <a:lnSpc>
                <a:spcPct val="90000"/>
              </a:lnSpc>
            </a:pPr>
            <a:r>
              <a:rPr lang="en-US" sz="2400"/>
              <a:t>Interactive/</a:t>
            </a:r>
          </a:p>
          <a:p>
            <a:pPr>
              <a:lnSpc>
                <a:spcPct val="90000"/>
              </a:lnSpc>
            </a:pPr>
            <a:r>
              <a:rPr lang="en-US" sz="2400"/>
              <a:t>Internet Marketing</a:t>
            </a:r>
          </a:p>
        </p:txBody>
      </p:sp>
      <p:sp>
        <p:nvSpPr>
          <p:cNvPr id="174087" name="Rectangle 7"/>
          <p:cNvSpPr>
            <a:spLocks noChangeArrowheads="1"/>
          </p:cNvSpPr>
          <p:nvPr/>
        </p:nvSpPr>
        <p:spPr bwMode="auto">
          <a:xfrm>
            <a:off x="3581400" y="3886200"/>
            <a:ext cx="3276600" cy="685800"/>
          </a:xfrm>
          <a:prstGeom prst="rect">
            <a:avLst/>
          </a:prstGeom>
          <a:solidFill>
            <a:srgbClr val="AAFCE1"/>
          </a:solidFill>
          <a:ln w="25400">
            <a:solidFill>
              <a:schemeClr val="tx1"/>
            </a:solidFill>
            <a:miter lim="800000"/>
            <a:headEnd/>
            <a:tailEnd/>
          </a:ln>
          <a:effectLst>
            <a:outerShdw dist="71842" dir="2700000" algn="ctr" rotWithShape="0">
              <a:schemeClr val="tx2"/>
            </a:outerShdw>
          </a:effectLst>
        </p:spPr>
        <p:txBody>
          <a:bodyPr anchor="ctr"/>
          <a:lstStyle/>
          <a:p>
            <a:r>
              <a:rPr lang="en-US" sz="2400"/>
              <a:t>Sales Promotion</a:t>
            </a:r>
          </a:p>
        </p:txBody>
      </p:sp>
      <p:sp>
        <p:nvSpPr>
          <p:cNvPr id="174088" name="Rectangle 8"/>
          <p:cNvSpPr>
            <a:spLocks noChangeArrowheads="1"/>
          </p:cNvSpPr>
          <p:nvPr/>
        </p:nvSpPr>
        <p:spPr bwMode="auto">
          <a:xfrm>
            <a:off x="4724400" y="4800600"/>
            <a:ext cx="3276600" cy="685800"/>
          </a:xfrm>
          <a:prstGeom prst="rect">
            <a:avLst/>
          </a:prstGeom>
          <a:solidFill>
            <a:srgbClr val="F8ECD4"/>
          </a:solidFill>
          <a:ln w="25400">
            <a:solidFill>
              <a:schemeClr val="tx1"/>
            </a:solidFill>
            <a:miter lim="800000"/>
            <a:headEnd/>
            <a:tailEnd/>
          </a:ln>
          <a:effectLst>
            <a:outerShdw dist="71842" dir="2700000" algn="ctr" rotWithShape="0">
              <a:schemeClr val="tx2"/>
            </a:outerShdw>
          </a:effectLst>
        </p:spPr>
        <p:txBody>
          <a:bodyPr anchor="ctr"/>
          <a:lstStyle/>
          <a:p>
            <a:pPr>
              <a:lnSpc>
                <a:spcPct val="90000"/>
              </a:lnSpc>
            </a:pPr>
            <a:r>
              <a:rPr lang="en-US" sz="2400"/>
              <a:t>Publicity/Public</a:t>
            </a:r>
          </a:p>
          <a:p>
            <a:pPr>
              <a:lnSpc>
                <a:spcPct val="90000"/>
              </a:lnSpc>
            </a:pPr>
            <a:r>
              <a:rPr lang="en-US" sz="2400"/>
              <a:t>Relations</a:t>
            </a:r>
          </a:p>
        </p:txBody>
      </p:sp>
      <p:sp>
        <p:nvSpPr>
          <p:cNvPr id="174089" name="Rectangle 9"/>
          <p:cNvSpPr>
            <a:spLocks noChangeArrowheads="1"/>
          </p:cNvSpPr>
          <p:nvPr/>
        </p:nvSpPr>
        <p:spPr bwMode="auto">
          <a:xfrm>
            <a:off x="5486400" y="5715000"/>
            <a:ext cx="3276600" cy="685800"/>
          </a:xfrm>
          <a:prstGeom prst="rect">
            <a:avLst/>
          </a:prstGeom>
          <a:solidFill>
            <a:srgbClr val="CCECFF"/>
          </a:solidFill>
          <a:ln w="25400">
            <a:solidFill>
              <a:schemeClr val="tx1"/>
            </a:solidFill>
            <a:miter lim="800000"/>
            <a:headEnd/>
            <a:tailEnd/>
          </a:ln>
          <a:effectLst>
            <a:outerShdw dist="71842" dir="2700000" algn="ctr" rotWithShape="0">
              <a:schemeClr val="tx2"/>
            </a:outerShdw>
          </a:effectLst>
        </p:spPr>
        <p:txBody>
          <a:bodyPr anchor="ctr"/>
          <a:lstStyle/>
          <a:p>
            <a:r>
              <a:rPr lang="en-US" sz="2400"/>
              <a:t>Personal Selling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4084"/>
                                        </p:tgtEl>
                                        <p:attrNameLst>
                                          <p:attrName>style.visibility</p:attrName>
                                        </p:attrNameLst>
                                      </p:cBhvr>
                                      <p:to>
                                        <p:strVal val="visible"/>
                                      </p:to>
                                    </p:set>
                                    <p:animEffect transition="in" filter="wipe(left)">
                                      <p:cBhvr>
                                        <p:cTn id="7" dur="500"/>
                                        <p:tgtEl>
                                          <p:spTgt spid="17408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4085"/>
                                        </p:tgtEl>
                                        <p:attrNameLst>
                                          <p:attrName>style.visibility</p:attrName>
                                        </p:attrNameLst>
                                      </p:cBhvr>
                                      <p:to>
                                        <p:strVal val="visible"/>
                                      </p:to>
                                    </p:set>
                                    <p:animEffect transition="in" filter="wipe(left)">
                                      <p:cBhvr>
                                        <p:cTn id="11" dur="1000"/>
                                        <p:tgtEl>
                                          <p:spTgt spid="174085"/>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174086"/>
                                        </p:tgtEl>
                                        <p:attrNameLst>
                                          <p:attrName>style.visibility</p:attrName>
                                        </p:attrNameLst>
                                      </p:cBhvr>
                                      <p:to>
                                        <p:strVal val="visible"/>
                                      </p:to>
                                    </p:set>
                                    <p:animEffect transition="in" filter="wipe(left)">
                                      <p:cBhvr>
                                        <p:cTn id="15" dur="1000"/>
                                        <p:tgtEl>
                                          <p:spTgt spid="174086"/>
                                        </p:tgtEl>
                                      </p:cBhvr>
                                    </p:animEffect>
                                  </p:childTnLst>
                                </p:cTn>
                              </p:par>
                            </p:childTnLst>
                          </p:cTn>
                        </p:par>
                        <p:par>
                          <p:cTn id="16" fill="hold">
                            <p:stCondLst>
                              <p:cond delay="2500"/>
                            </p:stCondLst>
                            <p:childTnLst>
                              <p:par>
                                <p:cTn id="17" presetID="22" presetClass="entr" presetSubtype="8" fill="hold" grpId="0" nodeType="afterEffect">
                                  <p:stCondLst>
                                    <p:cond delay="0"/>
                                  </p:stCondLst>
                                  <p:childTnLst>
                                    <p:set>
                                      <p:cBhvr>
                                        <p:cTn id="18" dur="1" fill="hold">
                                          <p:stCondLst>
                                            <p:cond delay="0"/>
                                          </p:stCondLst>
                                        </p:cTn>
                                        <p:tgtEl>
                                          <p:spTgt spid="174087"/>
                                        </p:tgtEl>
                                        <p:attrNameLst>
                                          <p:attrName>style.visibility</p:attrName>
                                        </p:attrNameLst>
                                      </p:cBhvr>
                                      <p:to>
                                        <p:strVal val="visible"/>
                                      </p:to>
                                    </p:set>
                                    <p:animEffect transition="in" filter="wipe(left)">
                                      <p:cBhvr>
                                        <p:cTn id="19" dur="1000"/>
                                        <p:tgtEl>
                                          <p:spTgt spid="174087"/>
                                        </p:tgtEl>
                                      </p:cBhvr>
                                    </p:animEffect>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174088"/>
                                        </p:tgtEl>
                                        <p:attrNameLst>
                                          <p:attrName>style.visibility</p:attrName>
                                        </p:attrNameLst>
                                      </p:cBhvr>
                                      <p:to>
                                        <p:strVal val="visible"/>
                                      </p:to>
                                    </p:set>
                                    <p:animEffect transition="in" filter="wipe(left)">
                                      <p:cBhvr>
                                        <p:cTn id="23" dur="1000"/>
                                        <p:tgtEl>
                                          <p:spTgt spid="174088"/>
                                        </p:tgtEl>
                                      </p:cBhvr>
                                    </p:animEffect>
                                  </p:childTnLst>
                                </p:cTn>
                              </p:par>
                            </p:childTnLst>
                          </p:cTn>
                        </p:par>
                        <p:par>
                          <p:cTn id="24" fill="hold">
                            <p:stCondLst>
                              <p:cond delay="4500"/>
                            </p:stCondLst>
                            <p:childTnLst>
                              <p:par>
                                <p:cTn id="25" presetID="22" presetClass="entr" presetSubtype="8" fill="hold" grpId="0" nodeType="afterEffect">
                                  <p:stCondLst>
                                    <p:cond delay="0"/>
                                  </p:stCondLst>
                                  <p:childTnLst>
                                    <p:set>
                                      <p:cBhvr>
                                        <p:cTn id="26" dur="1" fill="hold">
                                          <p:stCondLst>
                                            <p:cond delay="0"/>
                                          </p:stCondLst>
                                        </p:cTn>
                                        <p:tgtEl>
                                          <p:spTgt spid="174089"/>
                                        </p:tgtEl>
                                        <p:attrNameLst>
                                          <p:attrName>style.visibility</p:attrName>
                                        </p:attrNameLst>
                                      </p:cBhvr>
                                      <p:to>
                                        <p:strVal val="visible"/>
                                      </p:to>
                                    </p:set>
                                    <p:animEffect transition="in" filter="wipe(left)">
                                      <p:cBhvr>
                                        <p:cTn id="27" dur="1000"/>
                                        <p:tgtEl>
                                          <p:spTgt spid="1740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4" grpId="0" animBg="1" autoUpdateAnimBg="0"/>
      <p:bldP spid="174085" grpId="0" animBg="1" autoUpdateAnimBg="0"/>
      <p:bldP spid="174086" grpId="0" animBg="1" autoUpdateAnimBg="0"/>
      <p:bldP spid="174087" grpId="0" animBg="1" autoUpdateAnimBg="0"/>
      <p:bldP spid="174088" grpId="0" animBg="1" autoUpdateAnimBg="0"/>
      <p:bldP spid="174089"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p:txBody>
          <a:bodyPr/>
          <a:lstStyle/>
          <a:p>
            <a:r>
              <a:rPr lang="en-US"/>
              <a:t>Advertising</a:t>
            </a:r>
          </a:p>
        </p:txBody>
      </p:sp>
      <p:sp>
        <p:nvSpPr>
          <p:cNvPr id="178179" name="Rectangle 3"/>
          <p:cNvSpPr>
            <a:spLocks noGrp="1" noChangeArrowheads="1"/>
          </p:cNvSpPr>
          <p:nvPr>
            <p:ph type="body" idx="1"/>
          </p:nvPr>
        </p:nvSpPr>
        <p:spPr>
          <a:xfrm>
            <a:off x="304800" y="1219200"/>
            <a:ext cx="8534400" cy="1143000"/>
          </a:xfrm>
        </p:spPr>
        <p:txBody>
          <a:bodyPr/>
          <a:lstStyle/>
          <a:p>
            <a:r>
              <a:rPr lang="en-US"/>
              <a:t>Paid forms of non-personal communication</a:t>
            </a:r>
          </a:p>
        </p:txBody>
      </p:sp>
      <p:sp>
        <p:nvSpPr>
          <p:cNvPr id="178180" name="Rectangle 4"/>
          <p:cNvSpPr>
            <a:spLocks noChangeArrowheads="1"/>
          </p:cNvSpPr>
          <p:nvPr/>
        </p:nvSpPr>
        <p:spPr bwMode="auto">
          <a:xfrm>
            <a:off x="304800" y="2438400"/>
            <a:ext cx="8534400" cy="3810000"/>
          </a:xfrm>
          <a:prstGeom prst="rect">
            <a:avLst/>
          </a:prstGeom>
          <a:noFill/>
          <a:ln w="9525">
            <a:noFill/>
            <a:miter lim="800000"/>
            <a:headEnd/>
            <a:tailEnd/>
          </a:ln>
          <a:effectLst/>
        </p:spPr>
        <p:txBody>
          <a:bodyPr/>
          <a:lstStyle/>
          <a:p>
            <a:pPr marL="742950" lvl="1" indent="-285750" algn="l" eaLnBrk="1" hangingPunct="1">
              <a:spcBef>
                <a:spcPct val="20000"/>
              </a:spcBef>
              <a:buFontTx/>
              <a:buChar char="–"/>
            </a:pPr>
            <a:r>
              <a:rPr lang="en-US" sz="2800">
                <a:solidFill>
                  <a:srgbClr val="A81E10"/>
                </a:solidFill>
              </a:rPr>
              <a:t>About an organization, product, service, or idea by an identified sponsor</a:t>
            </a:r>
          </a:p>
          <a:p>
            <a:pPr marL="742950" lvl="1" indent="-285750" algn="l" eaLnBrk="1" hangingPunct="1">
              <a:spcBef>
                <a:spcPct val="20000"/>
              </a:spcBef>
              <a:buFontTx/>
              <a:buChar char="–"/>
            </a:pPr>
            <a:r>
              <a:rPr lang="en-US" sz="2800">
                <a:solidFill>
                  <a:srgbClr val="A81E10"/>
                </a:solidFill>
              </a:rPr>
              <a:t>No feedback from audience</a:t>
            </a:r>
          </a:p>
          <a:p>
            <a:pPr marL="742950" lvl="1" indent="-285750" algn="l" eaLnBrk="1" hangingPunct="1">
              <a:spcBef>
                <a:spcPct val="20000"/>
              </a:spcBef>
              <a:buFontTx/>
              <a:buChar char="–"/>
            </a:pPr>
            <a:r>
              <a:rPr lang="en-US" sz="2800">
                <a:solidFill>
                  <a:srgbClr val="A81E10"/>
                </a:solidFill>
              </a:rPr>
              <a:t>Important for products and services aimed at mass consumer markets</a:t>
            </a:r>
          </a:p>
          <a:p>
            <a:pPr marL="742950" lvl="1" indent="-285750" algn="l" eaLnBrk="1" hangingPunct="1">
              <a:spcBef>
                <a:spcPct val="20000"/>
              </a:spcBef>
              <a:buFontTx/>
              <a:buChar char="–"/>
            </a:pPr>
            <a:r>
              <a:rPr lang="en-US" sz="2800">
                <a:solidFill>
                  <a:srgbClr val="A81E10"/>
                </a:solidFill>
              </a:rPr>
              <a:t>Cost effective</a:t>
            </a:r>
          </a:p>
          <a:p>
            <a:pPr marL="742950" lvl="1" indent="-285750" algn="l" eaLnBrk="1" hangingPunct="1">
              <a:spcBef>
                <a:spcPct val="20000"/>
              </a:spcBef>
              <a:buFontTx/>
              <a:buChar char="–"/>
            </a:pPr>
            <a:endParaRPr lang="en-US" sz="2800">
              <a:solidFill>
                <a:srgbClr val="A81E1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78180">
                                            <p:txEl>
                                              <p:pRg st="0" end="0"/>
                                            </p:txEl>
                                          </p:spTgt>
                                        </p:tgtEl>
                                        <p:attrNameLst>
                                          <p:attrName>style.visibility</p:attrName>
                                        </p:attrNameLst>
                                      </p:cBhvr>
                                      <p:to>
                                        <p:strVal val="visible"/>
                                      </p:to>
                                    </p:set>
                                    <p:animEffect transition="in" filter="wipe(up)">
                                      <p:cBhvr>
                                        <p:cTn id="7" dur="2000"/>
                                        <p:tgtEl>
                                          <p:spTgt spid="178180">
                                            <p:txEl>
                                              <p:pRg st="0" end="0"/>
                                            </p:txEl>
                                          </p:spTgt>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178180">
                                            <p:txEl>
                                              <p:pRg st="1" end="1"/>
                                            </p:txEl>
                                          </p:spTgt>
                                        </p:tgtEl>
                                        <p:attrNameLst>
                                          <p:attrName>style.visibility</p:attrName>
                                        </p:attrNameLst>
                                      </p:cBhvr>
                                      <p:to>
                                        <p:strVal val="visible"/>
                                      </p:to>
                                    </p:set>
                                    <p:animEffect transition="in" filter="wipe(up)">
                                      <p:cBhvr>
                                        <p:cTn id="11" dur="2000"/>
                                        <p:tgtEl>
                                          <p:spTgt spid="178180">
                                            <p:txEl>
                                              <p:pRg st="1" end="1"/>
                                            </p:txEl>
                                          </p:spTgt>
                                        </p:tgtEl>
                                      </p:cBhvr>
                                    </p:animEffect>
                                  </p:childTnLst>
                                </p:cTn>
                              </p:par>
                            </p:childTnLst>
                          </p:cTn>
                        </p:par>
                        <p:par>
                          <p:cTn id="12" fill="hold">
                            <p:stCondLst>
                              <p:cond delay="4000"/>
                            </p:stCondLst>
                            <p:childTnLst>
                              <p:par>
                                <p:cTn id="13" presetID="22" presetClass="entr" presetSubtype="1" fill="hold" grpId="0" nodeType="afterEffect">
                                  <p:stCondLst>
                                    <p:cond delay="0"/>
                                  </p:stCondLst>
                                  <p:childTnLst>
                                    <p:set>
                                      <p:cBhvr>
                                        <p:cTn id="14" dur="1" fill="hold">
                                          <p:stCondLst>
                                            <p:cond delay="0"/>
                                          </p:stCondLst>
                                        </p:cTn>
                                        <p:tgtEl>
                                          <p:spTgt spid="178180">
                                            <p:txEl>
                                              <p:pRg st="2" end="2"/>
                                            </p:txEl>
                                          </p:spTgt>
                                        </p:tgtEl>
                                        <p:attrNameLst>
                                          <p:attrName>style.visibility</p:attrName>
                                        </p:attrNameLst>
                                      </p:cBhvr>
                                      <p:to>
                                        <p:strVal val="visible"/>
                                      </p:to>
                                    </p:set>
                                    <p:animEffect transition="in" filter="wipe(up)">
                                      <p:cBhvr>
                                        <p:cTn id="15" dur="2000"/>
                                        <p:tgtEl>
                                          <p:spTgt spid="178180">
                                            <p:txEl>
                                              <p:pRg st="2" end="2"/>
                                            </p:txEl>
                                          </p:spTgt>
                                        </p:tgtEl>
                                      </p:cBhvr>
                                    </p:animEffect>
                                  </p:childTnLst>
                                </p:cTn>
                              </p:par>
                            </p:childTnLst>
                          </p:cTn>
                        </p:par>
                        <p:par>
                          <p:cTn id="16" fill="hold">
                            <p:stCondLst>
                              <p:cond delay="6000"/>
                            </p:stCondLst>
                            <p:childTnLst>
                              <p:par>
                                <p:cTn id="17" presetID="22" presetClass="entr" presetSubtype="1" fill="hold" grpId="0" nodeType="afterEffect">
                                  <p:stCondLst>
                                    <p:cond delay="0"/>
                                  </p:stCondLst>
                                  <p:childTnLst>
                                    <p:set>
                                      <p:cBhvr>
                                        <p:cTn id="18" dur="1" fill="hold">
                                          <p:stCondLst>
                                            <p:cond delay="0"/>
                                          </p:stCondLst>
                                        </p:cTn>
                                        <p:tgtEl>
                                          <p:spTgt spid="178180">
                                            <p:txEl>
                                              <p:pRg st="3" end="3"/>
                                            </p:txEl>
                                          </p:spTgt>
                                        </p:tgtEl>
                                        <p:attrNameLst>
                                          <p:attrName>style.visibility</p:attrName>
                                        </p:attrNameLst>
                                      </p:cBhvr>
                                      <p:to>
                                        <p:strVal val="visible"/>
                                      </p:to>
                                    </p:set>
                                    <p:animEffect transition="in" filter="wipe(up)">
                                      <p:cBhvr>
                                        <p:cTn id="19" dur="2000"/>
                                        <p:tgtEl>
                                          <p:spTgt spid="17818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180"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p:txBody>
          <a:bodyPr/>
          <a:lstStyle/>
          <a:p>
            <a:r>
              <a:rPr lang="en-US"/>
              <a:t>The Most Common Forms of Advertising</a:t>
            </a:r>
          </a:p>
        </p:txBody>
      </p:sp>
      <p:grpSp>
        <p:nvGrpSpPr>
          <p:cNvPr id="176132" name="Group 4"/>
          <p:cNvGrpSpPr>
            <a:grpSpLocks/>
          </p:cNvGrpSpPr>
          <p:nvPr/>
        </p:nvGrpSpPr>
        <p:grpSpPr bwMode="auto">
          <a:xfrm>
            <a:off x="2667000" y="2286000"/>
            <a:ext cx="5732463" cy="1219200"/>
            <a:chOff x="1680" y="1440"/>
            <a:chExt cx="3611" cy="768"/>
          </a:xfrm>
        </p:grpSpPr>
        <p:sp>
          <p:nvSpPr>
            <p:cNvPr id="176133" name="Rectangle 5"/>
            <p:cNvSpPr>
              <a:spLocks noChangeArrowheads="1"/>
            </p:cNvSpPr>
            <p:nvPr/>
          </p:nvSpPr>
          <p:spPr bwMode="auto">
            <a:xfrm>
              <a:off x="2315" y="1824"/>
              <a:ext cx="2976" cy="384"/>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pPr>
                <a:lnSpc>
                  <a:spcPct val="85000"/>
                </a:lnSpc>
              </a:pPr>
              <a:r>
                <a:rPr lang="en-US" sz="2000">
                  <a:cs typeface="Times New Roman" pitchFamily="18" charset="0"/>
                </a:rPr>
                <a:t>Primary vs. Selective </a:t>
              </a:r>
              <a:br>
                <a:rPr lang="en-US" sz="2000">
                  <a:cs typeface="Times New Roman" pitchFamily="18" charset="0"/>
                </a:rPr>
              </a:br>
              <a:r>
                <a:rPr lang="en-US" sz="2000">
                  <a:cs typeface="Times New Roman" pitchFamily="18" charset="0"/>
                </a:rPr>
                <a:t>Demand Advertising</a:t>
              </a:r>
            </a:p>
          </p:txBody>
        </p:sp>
        <p:sp>
          <p:nvSpPr>
            <p:cNvPr id="176134" name="Line 6"/>
            <p:cNvSpPr>
              <a:spLocks noChangeShapeType="1"/>
            </p:cNvSpPr>
            <p:nvPr/>
          </p:nvSpPr>
          <p:spPr bwMode="auto">
            <a:xfrm flipH="1" flipV="1">
              <a:off x="1680" y="1440"/>
              <a:ext cx="624" cy="576"/>
            </a:xfrm>
            <a:prstGeom prst="line">
              <a:avLst/>
            </a:prstGeom>
            <a:noFill/>
            <a:ln w="25400">
              <a:solidFill>
                <a:schemeClr val="tx1"/>
              </a:solidFill>
              <a:round/>
              <a:headEnd/>
              <a:tailEnd/>
            </a:ln>
            <a:effectLst/>
          </p:spPr>
          <p:txBody>
            <a:bodyPr anchor="ctr"/>
            <a:lstStyle/>
            <a:p>
              <a:endParaRPr lang="en-US"/>
            </a:p>
          </p:txBody>
        </p:sp>
      </p:grpSp>
      <p:grpSp>
        <p:nvGrpSpPr>
          <p:cNvPr id="176136" name="Group 8"/>
          <p:cNvGrpSpPr>
            <a:grpSpLocks/>
          </p:cNvGrpSpPr>
          <p:nvPr/>
        </p:nvGrpSpPr>
        <p:grpSpPr bwMode="auto">
          <a:xfrm>
            <a:off x="533400" y="3886200"/>
            <a:ext cx="5715000" cy="1219200"/>
            <a:chOff x="336" y="2448"/>
            <a:chExt cx="3600" cy="768"/>
          </a:xfrm>
        </p:grpSpPr>
        <p:sp>
          <p:nvSpPr>
            <p:cNvPr id="176137" name="Rectangle 9"/>
            <p:cNvSpPr>
              <a:spLocks noChangeArrowheads="1"/>
            </p:cNvSpPr>
            <p:nvPr/>
          </p:nvSpPr>
          <p:spPr bwMode="auto">
            <a:xfrm>
              <a:off x="336" y="2448"/>
              <a:ext cx="2976" cy="384"/>
            </a:xfrm>
            <a:prstGeom prst="rect">
              <a:avLst/>
            </a:prstGeom>
            <a:solidFill>
              <a:srgbClr val="C4E4B2"/>
            </a:solidFill>
            <a:ln w="25400">
              <a:solidFill>
                <a:schemeClr val="tx1"/>
              </a:solidFill>
              <a:miter lim="800000"/>
              <a:headEnd/>
              <a:tailEnd/>
            </a:ln>
            <a:effectLst>
              <a:outerShdw dist="71842" dir="2700000" algn="ctr" rotWithShape="0">
                <a:schemeClr val="tx2"/>
              </a:outerShdw>
            </a:effectLst>
          </p:spPr>
          <p:txBody>
            <a:bodyPr anchor="ctr"/>
            <a:lstStyle/>
            <a:p>
              <a:r>
                <a:rPr lang="en-US" sz="2000"/>
                <a:t>Business-to-Business Advertising</a:t>
              </a:r>
            </a:p>
          </p:txBody>
        </p:sp>
        <p:sp>
          <p:nvSpPr>
            <p:cNvPr id="176138" name="Line 10"/>
            <p:cNvSpPr>
              <a:spLocks noChangeShapeType="1"/>
            </p:cNvSpPr>
            <p:nvPr/>
          </p:nvSpPr>
          <p:spPr bwMode="auto">
            <a:xfrm>
              <a:off x="3312" y="2640"/>
              <a:ext cx="624" cy="576"/>
            </a:xfrm>
            <a:prstGeom prst="line">
              <a:avLst/>
            </a:prstGeom>
            <a:noFill/>
            <a:ln w="25400">
              <a:solidFill>
                <a:schemeClr val="tx1"/>
              </a:solidFill>
              <a:round/>
              <a:headEnd/>
              <a:tailEnd/>
            </a:ln>
            <a:effectLst/>
          </p:spPr>
          <p:txBody>
            <a:bodyPr anchor="ctr"/>
            <a:lstStyle/>
            <a:p>
              <a:endParaRPr lang="en-US"/>
            </a:p>
          </p:txBody>
        </p:sp>
      </p:grpSp>
      <p:grpSp>
        <p:nvGrpSpPr>
          <p:cNvPr id="176139" name="Group 11"/>
          <p:cNvGrpSpPr>
            <a:grpSpLocks/>
          </p:cNvGrpSpPr>
          <p:nvPr/>
        </p:nvGrpSpPr>
        <p:grpSpPr bwMode="auto">
          <a:xfrm>
            <a:off x="6007100" y="3886200"/>
            <a:ext cx="2667000" cy="2565400"/>
            <a:chOff x="3784" y="2448"/>
            <a:chExt cx="1680" cy="1616"/>
          </a:xfrm>
        </p:grpSpPr>
        <p:sp>
          <p:nvSpPr>
            <p:cNvPr id="176140" name="Rectangle 12"/>
            <p:cNvSpPr>
              <a:spLocks noChangeArrowheads="1"/>
            </p:cNvSpPr>
            <p:nvPr/>
          </p:nvSpPr>
          <p:spPr bwMode="auto">
            <a:xfrm>
              <a:off x="3784" y="3880"/>
              <a:ext cx="1680" cy="184"/>
            </a:xfrm>
            <a:prstGeom prst="rect">
              <a:avLst/>
            </a:prstGeom>
            <a:noFill/>
            <a:ln w="9525">
              <a:noFill/>
              <a:miter lim="800000"/>
              <a:headEnd/>
              <a:tailEnd/>
            </a:ln>
            <a:effectLst/>
          </p:spPr>
          <p:txBody>
            <a:bodyPr lIns="0" tIns="0" rIns="0" bIns="0">
              <a:spAutoFit/>
            </a:bodyPr>
            <a:lstStyle/>
            <a:p>
              <a:pPr marL="342900" indent="-342900" eaLnBrk="1" hangingPunct="1">
                <a:lnSpc>
                  <a:spcPct val="80000"/>
                </a:lnSpc>
                <a:spcBef>
                  <a:spcPct val="20000"/>
                </a:spcBef>
              </a:pPr>
              <a:r>
                <a:rPr lang="en-US" sz="2400" b="1"/>
                <a:t>Organizations</a:t>
              </a:r>
            </a:p>
          </p:txBody>
        </p:sp>
        <p:pic>
          <p:nvPicPr>
            <p:cNvPr id="176141" name="Picture 13" descr="building"/>
            <p:cNvPicPr>
              <a:picLocks noChangeAspect="1" noChangeArrowheads="1"/>
            </p:cNvPicPr>
            <p:nvPr/>
          </p:nvPicPr>
          <p:blipFill>
            <a:blip r:embed="rId3" cstate="print"/>
            <a:srcRect/>
            <a:stretch>
              <a:fillRect/>
            </a:stretch>
          </p:blipFill>
          <p:spPr bwMode="auto">
            <a:xfrm>
              <a:off x="3936" y="2448"/>
              <a:ext cx="1360" cy="1355"/>
            </a:xfrm>
            <a:prstGeom prst="rect">
              <a:avLst/>
            </a:prstGeom>
            <a:noFill/>
            <a:ln w="28575">
              <a:solidFill>
                <a:srgbClr val="000000"/>
              </a:solidFill>
              <a:miter lim="800000"/>
              <a:headEnd/>
              <a:tailEnd/>
            </a:ln>
          </p:spPr>
        </p:pic>
      </p:grpSp>
      <p:grpSp>
        <p:nvGrpSpPr>
          <p:cNvPr id="176142" name="Group 14"/>
          <p:cNvGrpSpPr>
            <a:grpSpLocks/>
          </p:cNvGrpSpPr>
          <p:nvPr/>
        </p:nvGrpSpPr>
        <p:grpSpPr bwMode="auto">
          <a:xfrm>
            <a:off x="2667000" y="1066800"/>
            <a:ext cx="5732463" cy="1219200"/>
            <a:chOff x="1680" y="672"/>
            <a:chExt cx="3611" cy="768"/>
          </a:xfrm>
        </p:grpSpPr>
        <p:sp>
          <p:nvSpPr>
            <p:cNvPr id="176143" name="Rectangle 15"/>
            <p:cNvSpPr>
              <a:spLocks noChangeArrowheads="1"/>
            </p:cNvSpPr>
            <p:nvPr/>
          </p:nvSpPr>
          <p:spPr bwMode="auto">
            <a:xfrm>
              <a:off x="2315" y="672"/>
              <a:ext cx="2976" cy="384"/>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r>
                <a:rPr lang="en-US" sz="2000"/>
                <a:t>National Advertising</a:t>
              </a:r>
            </a:p>
          </p:txBody>
        </p:sp>
        <p:sp>
          <p:nvSpPr>
            <p:cNvPr id="176144" name="Line 16"/>
            <p:cNvSpPr>
              <a:spLocks noChangeShapeType="1"/>
            </p:cNvSpPr>
            <p:nvPr/>
          </p:nvSpPr>
          <p:spPr bwMode="auto">
            <a:xfrm flipH="1">
              <a:off x="1680" y="816"/>
              <a:ext cx="624" cy="624"/>
            </a:xfrm>
            <a:prstGeom prst="line">
              <a:avLst/>
            </a:prstGeom>
            <a:noFill/>
            <a:ln w="25400">
              <a:solidFill>
                <a:schemeClr val="tx1"/>
              </a:solidFill>
              <a:round/>
              <a:headEnd/>
              <a:tailEnd/>
            </a:ln>
            <a:effectLst/>
          </p:spPr>
          <p:txBody>
            <a:bodyPr anchor="ctr"/>
            <a:lstStyle/>
            <a:p>
              <a:endParaRPr lang="en-US"/>
            </a:p>
          </p:txBody>
        </p:sp>
      </p:grpSp>
      <p:grpSp>
        <p:nvGrpSpPr>
          <p:cNvPr id="176145" name="Group 17"/>
          <p:cNvGrpSpPr>
            <a:grpSpLocks/>
          </p:cNvGrpSpPr>
          <p:nvPr/>
        </p:nvGrpSpPr>
        <p:grpSpPr bwMode="auto">
          <a:xfrm>
            <a:off x="2667000" y="1968500"/>
            <a:ext cx="5732463" cy="609600"/>
            <a:chOff x="1680" y="1240"/>
            <a:chExt cx="3611" cy="384"/>
          </a:xfrm>
        </p:grpSpPr>
        <p:sp>
          <p:nvSpPr>
            <p:cNvPr id="176146" name="Rectangle 18"/>
            <p:cNvSpPr>
              <a:spLocks noChangeArrowheads="1"/>
            </p:cNvSpPr>
            <p:nvPr/>
          </p:nvSpPr>
          <p:spPr bwMode="auto">
            <a:xfrm>
              <a:off x="2315" y="1240"/>
              <a:ext cx="2976" cy="384"/>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r>
                <a:rPr lang="en-US" sz="2000"/>
                <a:t>Retail/Local Advertising</a:t>
              </a:r>
            </a:p>
          </p:txBody>
        </p:sp>
        <p:sp>
          <p:nvSpPr>
            <p:cNvPr id="176147" name="Line 19"/>
            <p:cNvSpPr>
              <a:spLocks noChangeShapeType="1"/>
            </p:cNvSpPr>
            <p:nvPr/>
          </p:nvSpPr>
          <p:spPr bwMode="auto">
            <a:xfrm flipH="1">
              <a:off x="1680" y="1440"/>
              <a:ext cx="624" cy="0"/>
            </a:xfrm>
            <a:prstGeom prst="line">
              <a:avLst/>
            </a:prstGeom>
            <a:noFill/>
            <a:ln w="25400">
              <a:solidFill>
                <a:schemeClr val="tx1"/>
              </a:solidFill>
              <a:round/>
              <a:headEnd/>
              <a:tailEnd/>
            </a:ln>
            <a:effectLst/>
          </p:spPr>
          <p:txBody>
            <a:bodyPr anchor="ctr"/>
            <a:lstStyle/>
            <a:p>
              <a:endParaRPr lang="en-US"/>
            </a:p>
          </p:txBody>
        </p:sp>
      </p:grpSp>
      <p:grpSp>
        <p:nvGrpSpPr>
          <p:cNvPr id="176148" name="Group 20"/>
          <p:cNvGrpSpPr>
            <a:grpSpLocks/>
          </p:cNvGrpSpPr>
          <p:nvPr/>
        </p:nvGrpSpPr>
        <p:grpSpPr bwMode="auto">
          <a:xfrm>
            <a:off x="533400" y="4787900"/>
            <a:ext cx="5715000" cy="609600"/>
            <a:chOff x="336" y="3016"/>
            <a:chExt cx="3600" cy="384"/>
          </a:xfrm>
        </p:grpSpPr>
        <p:sp>
          <p:nvSpPr>
            <p:cNvPr id="176149" name="Rectangle 21"/>
            <p:cNvSpPr>
              <a:spLocks noChangeArrowheads="1"/>
            </p:cNvSpPr>
            <p:nvPr/>
          </p:nvSpPr>
          <p:spPr bwMode="auto">
            <a:xfrm>
              <a:off x="336" y="3016"/>
              <a:ext cx="2976" cy="384"/>
            </a:xfrm>
            <a:prstGeom prst="rect">
              <a:avLst/>
            </a:prstGeom>
            <a:solidFill>
              <a:srgbClr val="C4E4B2"/>
            </a:solidFill>
            <a:ln w="25400">
              <a:solidFill>
                <a:schemeClr val="tx1"/>
              </a:solidFill>
              <a:miter lim="800000"/>
              <a:headEnd/>
              <a:tailEnd/>
            </a:ln>
            <a:effectLst>
              <a:outerShdw dist="71842" dir="2700000" algn="ctr" rotWithShape="0">
                <a:schemeClr val="tx2"/>
              </a:outerShdw>
            </a:effectLst>
          </p:spPr>
          <p:txBody>
            <a:bodyPr anchor="ctr"/>
            <a:lstStyle/>
            <a:p>
              <a:r>
                <a:rPr lang="en-US" sz="2000"/>
                <a:t>Professional Advertising</a:t>
              </a:r>
            </a:p>
          </p:txBody>
        </p:sp>
        <p:sp>
          <p:nvSpPr>
            <p:cNvPr id="176150" name="Line 22"/>
            <p:cNvSpPr>
              <a:spLocks noChangeShapeType="1"/>
            </p:cNvSpPr>
            <p:nvPr/>
          </p:nvSpPr>
          <p:spPr bwMode="auto">
            <a:xfrm>
              <a:off x="3312" y="3216"/>
              <a:ext cx="624" cy="0"/>
            </a:xfrm>
            <a:prstGeom prst="line">
              <a:avLst/>
            </a:prstGeom>
            <a:noFill/>
            <a:ln w="25400">
              <a:solidFill>
                <a:schemeClr val="tx1"/>
              </a:solidFill>
              <a:round/>
              <a:headEnd/>
              <a:tailEnd/>
            </a:ln>
            <a:effectLst/>
          </p:spPr>
          <p:txBody>
            <a:bodyPr anchor="ctr"/>
            <a:lstStyle/>
            <a:p>
              <a:endParaRPr lang="en-US"/>
            </a:p>
          </p:txBody>
        </p:sp>
      </p:grpSp>
      <p:grpSp>
        <p:nvGrpSpPr>
          <p:cNvPr id="176151" name="Group 23"/>
          <p:cNvGrpSpPr>
            <a:grpSpLocks/>
          </p:cNvGrpSpPr>
          <p:nvPr/>
        </p:nvGrpSpPr>
        <p:grpSpPr bwMode="auto">
          <a:xfrm>
            <a:off x="533400" y="5105400"/>
            <a:ext cx="5715000" cy="1219200"/>
            <a:chOff x="336" y="3216"/>
            <a:chExt cx="3600" cy="768"/>
          </a:xfrm>
        </p:grpSpPr>
        <p:sp>
          <p:nvSpPr>
            <p:cNvPr id="176152" name="Rectangle 24"/>
            <p:cNvSpPr>
              <a:spLocks noChangeArrowheads="1"/>
            </p:cNvSpPr>
            <p:nvPr/>
          </p:nvSpPr>
          <p:spPr bwMode="auto">
            <a:xfrm>
              <a:off x="336" y="3600"/>
              <a:ext cx="2976" cy="384"/>
            </a:xfrm>
            <a:prstGeom prst="rect">
              <a:avLst/>
            </a:prstGeom>
            <a:solidFill>
              <a:srgbClr val="C4E4B2"/>
            </a:solidFill>
            <a:ln w="25400">
              <a:solidFill>
                <a:schemeClr val="tx1"/>
              </a:solidFill>
              <a:miter lim="800000"/>
              <a:headEnd/>
              <a:tailEnd/>
            </a:ln>
            <a:effectLst>
              <a:outerShdw dist="71842" dir="2700000" algn="ctr" rotWithShape="0">
                <a:schemeClr val="tx2"/>
              </a:outerShdw>
            </a:effectLst>
          </p:spPr>
          <p:txBody>
            <a:bodyPr anchor="ctr"/>
            <a:lstStyle/>
            <a:p>
              <a:r>
                <a:rPr lang="en-US" sz="2000"/>
                <a:t>Trade Advertising</a:t>
              </a:r>
            </a:p>
          </p:txBody>
        </p:sp>
        <p:sp>
          <p:nvSpPr>
            <p:cNvPr id="176153" name="Line 25"/>
            <p:cNvSpPr>
              <a:spLocks noChangeShapeType="1"/>
            </p:cNvSpPr>
            <p:nvPr/>
          </p:nvSpPr>
          <p:spPr bwMode="auto">
            <a:xfrm flipV="1">
              <a:off x="3312" y="3216"/>
              <a:ext cx="624" cy="576"/>
            </a:xfrm>
            <a:prstGeom prst="line">
              <a:avLst/>
            </a:prstGeom>
            <a:noFill/>
            <a:ln w="25400">
              <a:solidFill>
                <a:schemeClr val="tx1"/>
              </a:solidFill>
              <a:round/>
              <a:headEnd/>
              <a:tailEnd/>
            </a:ln>
            <a:effectLst/>
          </p:spPr>
          <p:txBody>
            <a:bodyPr anchor="ctr"/>
            <a:lstStyle/>
            <a:p>
              <a:endParaRPr lang="en-US"/>
            </a:p>
          </p:txBody>
        </p:sp>
      </p:grpSp>
      <p:grpSp>
        <p:nvGrpSpPr>
          <p:cNvPr id="176158" name="Group 30"/>
          <p:cNvGrpSpPr>
            <a:grpSpLocks/>
          </p:cNvGrpSpPr>
          <p:nvPr/>
        </p:nvGrpSpPr>
        <p:grpSpPr bwMode="auto">
          <a:xfrm>
            <a:off x="609600" y="1066800"/>
            <a:ext cx="2087563" cy="2603500"/>
            <a:chOff x="384" y="672"/>
            <a:chExt cx="1315" cy="1640"/>
          </a:xfrm>
        </p:grpSpPr>
        <p:sp>
          <p:nvSpPr>
            <p:cNvPr id="176159" name="Rectangle 31"/>
            <p:cNvSpPr>
              <a:spLocks noChangeArrowheads="1"/>
            </p:cNvSpPr>
            <p:nvPr/>
          </p:nvSpPr>
          <p:spPr bwMode="auto">
            <a:xfrm>
              <a:off x="384" y="2024"/>
              <a:ext cx="1315" cy="288"/>
            </a:xfrm>
            <a:prstGeom prst="rect">
              <a:avLst/>
            </a:prstGeom>
            <a:noFill/>
            <a:ln w="9525">
              <a:noFill/>
              <a:miter lim="800000"/>
              <a:headEnd/>
              <a:tailEnd/>
            </a:ln>
            <a:effectLst/>
          </p:spPr>
          <p:txBody>
            <a:bodyPr wrap="none">
              <a:spAutoFit/>
            </a:bodyPr>
            <a:lstStyle/>
            <a:p>
              <a:pPr marL="342900" indent="-342900" algn="l" eaLnBrk="1" hangingPunct="1">
                <a:spcBef>
                  <a:spcPct val="20000"/>
                </a:spcBef>
              </a:pPr>
              <a:r>
                <a:rPr lang="en-US" sz="2400" b="1"/>
                <a:t>Consumers</a:t>
              </a:r>
            </a:p>
          </p:txBody>
        </p:sp>
        <p:pic>
          <p:nvPicPr>
            <p:cNvPr id="176160" name="Picture 32" descr="dad with kids"/>
            <p:cNvPicPr>
              <a:picLocks noChangeAspect="1" noChangeArrowheads="1"/>
            </p:cNvPicPr>
            <p:nvPr/>
          </p:nvPicPr>
          <p:blipFill>
            <a:blip r:embed="rId4" cstate="print">
              <a:lum bright="12000" contrast="6000"/>
            </a:blip>
            <a:srcRect/>
            <a:stretch>
              <a:fillRect/>
            </a:stretch>
          </p:blipFill>
          <p:spPr bwMode="auto">
            <a:xfrm>
              <a:off x="395" y="672"/>
              <a:ext cx="1289" cy="1344"/>
            </a:xfrm>
            <a:prstGeom prst="rect">
              <a:avLst/>
            </a:prstGeom>
            <a:noFill/>
            <a:ln w="28575">
              <a:solidFill>
                <a:srgbClr val="000000"/>
              </a:solid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176158"/>
                                        </p:tgtEl>
                                        <p:attrNameLst>
                                          <p:attrName>style.visibility</p:attrName>
                                        </p:attrNameLst>
                                      </p:cBhvr>
                                      <p:to>
                                        <p:strVal val="visible"/>
                                      </p:to>
                                    </p:set>
                                    <p:animEffect transition="in" filter="box(out)">
                                      <p:cBhvr>
                                        <p:cTn id="7" dur="500"/>
                                        <p:tgtEl>
                                          <p:spTgt spid="17615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76142"/>
                                        </p:tgtEl>
                                        <p:attrNameLst>
                                          <p:attrName>style.visibility</p:attrName>
                                        </p:attrNameLst>
                                      </p:cBhvr>
                                      <p:to>
                                        <p:strVal val="visible"/>
                                      </p:to>
                                    </p:set>
                                    <p:animEffect transition="in" filter="wipe(left)">
                                      <p:cBhvr>
                                        <p:cTn id="12" dur="500"/>
                                        <p:tgtEl>
                                          <p:spTgt spid="176142"/>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76145"/>
                                        </p:tgtEl>
                                        <p:attrNameLst>
                                          <p:attrName>style.visibility</p:attrName>
                                        </p:attrNameLst>
                                      </p:cBhvr>
                                      <p:to>
                                        <p:strVal val="visible"/>
                                      </p:to>
                                    </p:set>
                                    <p:animEffect transition="in" filter="wipe(left)">
                                      <p:cBhvr>
                                        <p:cTn id="16" dur="500"/>
                                        <p:tgtEl>
                                          <p:spTgt spid="176145"/>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176132"/>
                                        </p:tgtEl>
                                        <p:attrNameLst>
                                          <p:attrName>style.visibility</p:attrName>
                                        </p:attrNameLst>
                                      </p:cBhvr>
                                      <p:to>
                                        <p:strVal val="visible"/>
                                      </p:to>
                                    </p:set>
                                    <p:animEffect transition="in" filter="wipe(left)">
                                      <p:cBhvr>
                                        <p:cTn id="20" dur="500"/>
                                        <p:tgtEl>
                                          <p:spTgt spid="176132"/>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32" fill="hold" nodeType="clickEffect">
                                  <p:stCondLst>
                                    <p:cond delay="0"/>
                                  </p:stCondLst>
                                  <p:childTnLst>
                                    <p:set>
                                      <p:cBhvr>
                                        <p:cTn id="24" dur="1" fill="hold">
                                          <p:stCondLst>
                                            <p:cond delay="0"/>
                                          </p:stCondLst>
                                        </p:cTn>
                                        <p:tgtEl>
                                          <p:spTgt spid="176139"/>
                                        </p:tgtEl>
                                        <p:attrNameLst>
                                          <p:attrName>style.visibility</p:attrName>
                                        </p:attrNameLst>
                                      </p:cBhvr>
                                      <p:to>
                                        <p:strVal val="visible"/>
                                      </p:to>
                                    </p:set>
                                    <p:animEffect transition="in" filter="box(out)">
                                      <p:cBhvr>
                                        <p:cTn id="25" dur="500"/>
                                        <p:tgtEl>
                                          <p:spTgt spid="17613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176136"/>
                                        </p:tgtEl>
                                        <p:attrNameLst>
                                          <p:attrName>style.visibility</p:attrName>
                                        </p:attrNameLst>
                                      </p:cBhvr>
                                      <p:to>
                                        <p:strVal val="visible"/>
                                      </p:to>
                                    </p:set>
                                    <p:animEffect transition="in" filter="wipe(right)">
                                      <p:cBhvr>
                                        <p:cTn id="30" dur="500"/>
                                        <p:tgtEl>
                                          <p:spTgt spid="176136"/>
                                        </p:tgtEl>
                                      </p:cBhvr>
                                    </p:animEffect>
                                  </p:childTnLst>
                                </p:cTn>
                              </p:par>
                            </p:childTnLst>
                          </p:cTn>
                        </p:par>
                        <p:par>
                          <p:cTn id="31" fill="hold">
                            <p:stCondLst>
                              <p:cond delay="500"/>
                            </p:stCondLst>
                            <p:childTnLst>
                              <p:par>
                                <p:cTn id="32" presetID="22" presetClass="entr" presetSubtype="2" fill="hold" nodeType="afterEffect">
                                  <p:stCondLst>
                                    <p:cond delay="0"/>
                                  </p:stCondLst>
                                  <p:childTnLst>
                                    <p:set>
                                      <p:cBhvr>
                                        <p:cTn id="33" dur="1" fill="hold">
                                          <p:stCondLst>
                                            <p:cond delay="0"/>
                                          </p:stCondLst>
                                        </p:cTn>
                                        <p:tgtEl>
                                          <p:spTgt spid="176148"/>
                                        </p:tgtEl>
                                        <p:attrNameLst>
                                          <p:attrName>style.visibility</p:attrName>
                                        </p:attrNameLst>
                                      </p:cBhvr>
                                      <p:to>
                                        <p:strVal val="visible"/>
                                      </p:to>
                                    </p:set>
                                    <p:animEffect transition="in" filter="wipe(right)">
                                      <p:cBhvr>
                                        <p:cTn id="34" dur="500"/>
                                        <p:tgtEl>
                                          <p:spTgt spid="176148"/>
                                        </p:tgtEl>
                                      </p:cBhvr>
                                    </p:animEffect>
                                  </p:childTnLst>
                                </p:cTn>
                              </p:par>
                            </p:childTnLst>
                          </p:cTn>
                        </p:par>
                        <p:par>
                          <p:cTn id="35" fill="hold">
                            <p:stCondLst>
                              <p:cond delay="1000"/>
                            </p:stCondLst>
                            <p:childTnLst>
                              <p:par>
                                <p:cTn id="36" presetID="22" presetClass="entr" presetSubtype="2" fill="hold" nodeType="afterEffect">
                                  <p:stCondLst>
                                    <p:cond delay="0"/>
                                  </p:stCondLst>
                                  <p:childTnLst>
                                    <p:set>
                                      <p:cBhvr>
                                        <p:cTn id="37" dur="1" fill="hold">
                                          <p:stCondLst>
                                            <p:cond delay="0"/>
                                          </p:stCondLst>
                                        </p:cTn>
                                        <p:tgtEl>
                                          <p:spTgt spid="176151"/>
                                        </p:tgtEl>
                                        <p:attrNameLst>
                                          <p:attrName>style.visibility</p:attrName>
                                        </p:attrNameLst>
                                      </p:cBhvr>
                                      <p:to>
                                        <p:strVal val="visible"/>
                                      </p:to>
                                    </p:set>
                                    <p:animEffect transition="in" filter="wipe(right)">
                                      <p:cBhvr>
                                        <p:cTn id="38" dur="500"/>
                                        <p:tgtEl>
                                          <p:spTgt spid="176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p:txBody>
          <a:bodyPr/>
          <a:lstStyle/>
          <a:p>
            <a:r>
              <a:rPr lang="en-US"/>
              <a:t>Direct Marketing</a:t>
            </a:r>
          </a:p>
        </p:txBody>
      </p:sp>
      <p:grpSp>
        <p:nvGrpSpPr>
          <p:cNvPr id="180229" name="Group 5"/>
          <p:cNvGrpSpPr>
            <a:grpSpLocks/>
          </p:cNvGrpSpPr>
          <p:nvPr/>
        </p:nvGrpSpPr>
        <p:grpSpPr bwMode="auto">
          <a:xfrm>
            <a:off x="5943600" y="2133600"/>
            <a:ext cx="2895600" cy="1066800"/>
            <a:chOff x="3744" y="1440"/>
            <a:chExt cx="1824" cy="672"/>
          </a:xfrm>
        </p:grpSpPr>
        <p:sp>
          <p:nvSpPr>
            <p:cNvPr id="180230" name="Rectangle 6"/>
            <p:cNvSpPr>
              <a:spLocks noChangeArrowheads="1"/>
            </p:cNvSpPr>
            <p:nvPr/>
          </p:nvSpPr>
          <p:spPr bwMode="auto">
            <a:xfrm>
              <a:off x="4048" y="1440"/>
              <a:ext cx="1520" cy="624"/>
            </a:xfrm>
            <a:prstGeom prst="rect">
              <a:avLst/>
            </a:prstGeom>
            <a:solidFill>
              <a:srgbClr val="C4E4B2"/>
            </a:solidFill>
            <a:ln w="25400">
              <a:noFill/>
              <a:miter lim="800000"/>
              <a:headEnd/>
              <a:tailEnd/>
            </a:ln>
            <a:effectLst>
              <a:prstShdw prst="shdw13" dist="53882" dir="13500000">
                <a:srgbClr val="808080">
                  <a:alpha val="50000"/>
                </a:srgbClr>
              </a:prstShdw>
            </a:effectLst>
          </p:spPr>
          <p:txBody>
            <a:bodyPr anchor="ctr"/>
            <a:lstStyle/>
            <a:p>
              <a:pPr eaLnBrk="1" hangingPunct="1">
                <a:lnSpc>
                  <a:spcPct val="85000"/>
                </a:lnSpc>
              </a:pPr>
              <a:r>
                <a:rPr lang="en-US" sz="2400"/>
                <a:t>Direct</a:t>
              </a:r>
            </a:p>
            <a:p>
              <a:pPr eaLnBrk="1" hangingPunct="1">
                <a:lnSpc>
                  <a:spcPct val="85000"/>
                </a:lnSpc>
              </a:pPr>
              <a:r>
                <a:rPr lang="en-US" sz="2400"/>
                <a:t>Response</a:t>
              </a:r>
            </a:p>
            <a:p>
              <a:pPr eaLnBrk="1" hangingPunct="1">
                <a:lnSpc>
                  <a:spcPct val="85000"/>
                </a:lnSpc>
              </a:pPr>
              <a:r>
                <a:rPr lang="en-US" sz="2400"/>
                <a:t>Advertising</a:t>
              </a:r>
            </a:p>
          </p:txBody>
        </p:sp>
        <p:sp>
          <p:nvSpPr>
            <p:cNvPr id="180231" name="Line 7"/>
            <p:cNvSpPr>
              <a:spLocks noChangeShapeType="1"/>
            </p:cNvSpPr>
            <p:nvPr/>
          </p:nvSpPr>
          <p:spPr bwMode="auto">
            <a:xfrm flipV="1">
              <a:off x="3744" y="1728"/>
              <a:ext cx="288" cy="384"/>
            </a:xfrm>
            <a:prstGeom prst="line">
              <a:avLst/>
            </a:prstGeom>
            <a:noFill/>
            <a:ln w="25400">
              <a:solidFill>
                <a:schemeClr val="tx1"/>
              </a:solidFill>
              <a:round/>
              <a:headEnd/>
              <a:tailEnd type="triangle" w="med" len="med"/>
            </a:ln>
            <a:effectLst>
              <a:prstShdw prst="shdw13" dist="53882" dir="13500000">
                <a:srgbClr val="808080">
                  <a:alpha val="50000"/>
                </a:srgbClr>
              </a:prstShdw>
            </a:effectLst>
          </p:spPr>
          <p:txBody>
            <a:bodyPr anchor="ctr"/>
            <a:lstStyle/>
            <a:p>
              <a:endParaRPr lang="en-US"/>
            </a:p>
          </p:txBody>
        </p:sp>
      </p:grpSp>
      <p:grpSp>
        <p:nvGrpSpPr>
          <p:cNvPr id="180233" name="Group 9"/>
          <p:cNvGrpSpPr>
            <a:grpSpLocks/>
          </p:cNvGrpSpPr>
          <p:nvPr/>
        </p:nvGrpSpPr>
        <p:grpSpPr bwMode="auto">
          <a:xfrm>
            <a:off x="3378200" y="1066800"/>
            <a:ext cx="2413000" cy="1752600"/>
            <a:chOff x="2128" y="768"/>
            <a:chExt cx="1520" cy="1104"/>
          </a:xfrm>
        </p:grpSpPr>
        <p:sp>
          <p:nvSpPr>
            <p:cNvPr id="180234" name="Rectangle 10"/>
            <p:cNvSpPr>
              <a:spLocks noChangeArrowheads="1"/>
            </p:cNvSpPr>
            <p:nvPr/>
          </p:nvSpPr>
          <p:spPr bwMode="auto">
            <a:xfrm>
              <a:off x="2128" y="768"/>
              <a:ext cx="1520" cy="624"/>
            </a:xfrm>
            <a:prstGeom prst="rect">
              <a:avLst/>
            </a:prstGeom>
            <a:solidFill>
              <a:srgbClr val="FFFFCC"/>
            </a:solidFill>
            <a:ln w="25400">
              <a:noFill/>
              <a:miter lim="800000"/>
              <a:headEnd/>
              <a:tailEnd/>
            </a:ln>
            <a:effectLst>
              <a:prstShdw prst="shdw13" dist="53882" dir="13500000">
                <a:srgbClr val="808080">
                  <a:alpha val="50000"/>
                </a:srgbClr>
              </a:prstShdw>
            </a:effectLst>
          </p:spPr>
          <p:txBody>
            <a:bodyPr anchor="ctr"/>
            <a:lstStyle/>
            <a:p>
              <a:pPr eaLnBrk="1" hangingPunct="1"/>
              <a:r>
                <a:rPr lang="en-US" sz="2400"/>
                <a:t>Direct</a:t>
              </a:r>
            </a:p>
            <a:p>
              <a:pPr eaLnBrk="1" hangingPunct="1"/>
              <a:r>
                <a:rPr lang="en-US" sz="2400"/>
                <a:t>Mail</a:t>
              </a:r>
            </a:p>
          </p:txBody>
        </p:sp>
        <p:sp>
          <p:nvSpPr>
            <p:cNvPr id="180235" name="Line 11"/>
            <p:cNvSpPr>
              <a:spLocks noChangeShapeType="1"/>
            </p:cNvSpPr>
            <p:nvPr/>
          </p:nvSpPr>
          <p:spPr bwMode="auto">
            <a:xfrm flipV="1">
              <a:off x="2880" y="1440"/>
              <a:ext cx="0" cy="432"/>
            </a:xfrm>
            <a:prstGeom prst="line">
              <a:avLst/>
            </a:prstGeom>
            <a:noFill/>
            <a:ln w="25400">
              <a:solidFill>
                <a:schemeClr val="tx1"/>
              </a:solidFill>
              <a:round/>
              <a:headEnd/>
              <a:tailEnd type="triangle" w="med" len="med"/>
            </a:ln>
            <a:effectLst>
              <a:prstShdw prst="shdw13" dist="53882" dir="13500000">
                <a:srgbClr val="808080">
                  <a:alpha val="50000"/>
                </a:srgbClr>
              </a:prstShdw>
            </a:effectLst>
          </p:spPr>
          <p:txBody>
            <a:bodyPr anchor="ctr"/>
            <a:lstStyle/>
            <a:p>
              <a:endParaRPr lang="en-US"/>
            </a:p>
          </p:txBody>
        </p:sp>
      </p:grpSp>
      <p:grpSp>
        <p:nvGrpSpPr>
          <p:cNvPr id="180236" name="Group 12"/>
          <p:cNvGrpSpPr>
            <a:grpSpLocks/>
          </p:cNvGrpSpPr>
          <p:nvPr/>
        </p:nvGrpSpPr>
        <p:grpSpPr bwMode="auto">
          <a:xfrm>
            <a:off x="3378200" y="4495800"/>
            <a:ext cx="2413000" cy="1676400"/>
            <a:chOff x="2128" y="2928"/>
            <a:chExt cx="1520" cy="1056"/>
          </a:xfrm>
        </p:grpSpPr>
        <p:sp>
          <p:nvSpPr>
            <p:cNvPr id="180237" name="Rectangle 13"/>
            <p:cNvSpPr>
              <a:spLocks noChangeArrowheads="1"/>
            </p:cNvSpPr>
            <p:nvPr/>
          </p:nvSpPr>
          <p:spPr bwMode="auto">
            <a:xfrm>
              <a:off x="2128" y="3360"/>
              <a:ext cx="1520" cy="624"/>
            </a:xfrm>
            <a:prstGeom prst="rect">
              <a:avLst/>
            </a:prstGeom>
            <a:solidFill>
              <a:srgbClr val="C4C9FC"/>
            </a:solidFill>
            <a:ln w="25400">
              <a:noFill/>
              <a:miter lim="800000"/>
              <a:headEnd/>
              <a:tailEnd/>
            </a:ln>
            <a:effectLst>
              <a:prstShdw prst="shdw13" dist="53882" dir="13500000">
                <a:srgbClr val="808080">
                  <a:alpha val="50000"/>
                </a:srgbClr>
              </a:prstShdw>
            </a:effectLst>
          </p:spPr>
          <p:txBody>
            <a:bodyPr anchor="ctr"/>
            <a:lstStyle/>
            <a:p>
              <a:pPr eaLnBrk="1" hangingPunct="1"/>
              <a:r>
                <a:rPr lang="en-US" sz="2400"/>
                <a:t>Catalogs</a:t>
              </a:r>
            </a:p>
          </p:txBody>
        </p:sp>
        <p:sp>
          <p:nvSpPr>
            <p:cNvPr id="180238" name="Line 14"/>
            <p:cNvSpPr>
              <a:spLocks noChangeShapeType="1"/>
            </p:cNvSpPr>
            <p:nvPr/>
          </p:nvSpPr>
          <p:spPr bwMode="auto">
            <a:xfrm>
              <a:off x="2880" y="2928"/>
              <a:ext cx="0" cy="432"/>
            </a:xfrm>
            <a:prstGeom prst="line">
              <a:avLst/>
            </a:prstGeom>
            <a:noFill/>
            <a:ln w="25400">
              <a:solidFill>
                <a:schemeClr val="tx1"/>
              </a:solidFill>
              <a:round/>
              <a:headEnd/>
              <a:tailEnd type="triangle" w="med" len="med"/>
            </a:ln>
            <a:effectLst>
              <a:prstShdw prst="shdw13" dist="53882" dir="13500000">
                <a:srgbClr val="808080">
                  <a:alpha val="50000"/>
                </a:srgbClr>
              </a:prstShdw>
            </a:effectLst>
          </p:spPr>
          <p:txBody>
            <a:bodyPr anchor="ctr"/>
            <a:lstStyle/>
            <a:p>
              <a:endParaRPr lang="en-US"/>
            </a:p>
          </p:txBody>
        </p:sp>
      </p:grpSp>
      <p:grpSp>
        <p:nvGrpSpPr>
          <p:cNvPr id="180239" name="Group 15"/>
          <p:cNvGrpSpPr>
            <a:grpSpLocks/>
          </p:cNvGrpSpPr>
          <p:nvPr/>
        </p:nvGrpSpPr>
        <p:grpSpPr bwMode="auto">
          <a:xfrm>
            <a:off x="5867400" y="4114800"/>
            <a:ext cx="2971800" cy="990600"/>
            <a:chOff x="3696" y="2688"/>
            <a:chExt cx="1872" cy="624"/>
          </a:xfrm>
        </p:grpSpPr>
        <p:sp>
          <p:nvSpPr>
            <p:cNvPr id="180240" name="Rectangle 16"/>
            <p:cNvSpPr>
              <a:spLocks noChangeArrowheads="1"/>
            </p:cNvSpPr>
            <p:nvPr/>
          </p:nvSpPr>
          <p:spPr bwMode="auto">
            <a:xfrm>
              <a:off x="4048" y="2688"/>
              <a:ext cx="1520" cy="624"/>
            </a:xfrm>
            <a:prstGeom prst="rect">
              <a:avLst/>
            </a:prstGeom>
            <a:solidFill>
              <a:srgbClr val="F8ECD4"/>
            </a:solidFill>
            <a:ln w="25400">
              <a:noFill/>
              <a:miter lim="800000"/>
              <a:headEnd/>
              <a:tailEnd/>
            </a:ln>
            <a:effectLst>
              <a:prstShdw prst="shdw13" dist="53882" dir="13500000">
                <a:srgbClr val="808080">
                  <a:alpha val="50000"/>
                </a:srgbClr>
              </a:prstShdw>
            </a:effectLst>
          </p:spPr>
          <p:txBody>
            <a:bodyPr anchor="ctr"/>
            <a:lstStyle/>
            <a:p>
              <a:pPr eaLnBrk="1" hangingPunct="1"/>
              <a:r>
                <a:rPr lang="en-US" sz="2400"/>
                <a:t>Telemarketing</a:t>
              </a:r>
            </a:p>
          </p:txBody>
        </p:sp>
        <p:sp>
          <p:nvSpPr>
            <p:cNvPr id="180241" name="Line 17"/>
            <p:cNvSpPr>
              <a:spLocks noChangeShapeType="1"/>
            </p:cNvSpPr>
            <p:nvPr/>
          </p:nvSpPr>
          <p:spPr bwMode="auto">
            <a:xfrm rot="6300000" flipV="1">
              <a:off x="3744" y="2640"/>
              <a:ext cx="288" cy="384"/>
            </a:xfrm>
            <a:prstGeom prst="line">
              <a:avLst/>
            </a:prstGeom>
            <a:noFill/>
            <a:ln w="25400">
              <a:solidFill>
                <a:schemeClr val="tx1"/>
              </a:solidFill>
              <a:round/>
              <a:headEnd/>
              <a:tailEnd type="triangle" w="med" len="med"/>
            </a:ln>
            <a:effectLst>
              <a:prstShdw prst="shdw13" dist="53882" dir="13500000">
                <a:srgbClr val="808080">
                  <a:alpha val="50000"/>
                </a:srgbClr>
              </a:prstShdw>
            </a:effectLst>
          </p:spPr>
          <p:txBody>
            <a:bodyPr anchor="ctr"/>
            <a:lstStyle/>
            <a:p>
              <a:endParaRPr lang="en-US"/>
            </a:p>
          </p:txBody>
        </p:sp>
      </p:grpSp>
      <p:grpSp>
        <p:nvGrpSpPr>
          <p:cNvPr id="180242" name="Group 18"/>
          <p:cNvGrpSpPr>
            <a:grpSpLocks/>
          </p:cNvGrpSpPr>
          <p:nvPr/>
        </p:nvGrpSpPr>
        <p:grpSpPr bwMode="auto">
          <a:xfrm>
            <a:off x="279400" y="2133600"/>
            <a:ext cx="2946400" cy="1143000"/>
            <a:chOff x="176" y="1440"/>
            <a:chExt cx="1856" cy="720"/>
          </a:xfrm>
        </p:grpSpPr>
        <p:sp>
          <p:nvSpPr>
            <p:cNvPr id="180243" name="Rectangle 19"/>
            <p:cNvSpPr>
              <a:spLocks noChangeArrowheads="1"/>
            </p:cNvSpPr>
            <p:nvPr/>
          </p:nvSpPr>
          <p:spPr bwMode="auto">
            <a:xfrm>
              <a:off x="176" y="1440"/>
              <a:ext cx="1520" cy="624"/>
            </a:xfrm>
            <a:prstGeom prst="rect">
              <a:avLst/>
            </a:prstGeom>
            <a:solidFill>
              <a:srgbClr val="F8BE9E"/>
            </a:solidFill>
            <a:ln w="25400">
              <a:noFill/>
              <a:miter lim="800000"/>
              <a:headEnd/>
              <a:tailEnd/>
            </a:ln>
            <a:effectLst>
              <a:prstShdw prst="shdw13" dist="53882" dir="13500000">
                <a:srgbClr val="808080">
                  <a:alpha val="50000"/>
                </a:srgbClr>
              </a:prstShdw>
            </a:effectLst>
          </p:spPr>
          <p:txBody>
            <a:bodyPr anchor="ctr"/>
            <a:lstStyle/>
            <a:p>
              <a:pPr eaLnBrk="1" hangingPunct="1"/>
              <a:r>
                <a:rPr lang="en-US" sz="2400"/>
                <a:t>Internet</a:t>
              </a:r>
            </a:p>
            <a:p>
              <a:pPr eaLnBrk="1" hangingPunct="1"/>
              <a:r>
                <a:rPr lang="en-US" sz="2400"/>
                <a:t>Sales</a:t>
              </a:r>
            </a:p>
          </p:txBody>
        </p:sp>
        <p:sp>
          <p:nvSpPr>
            <p:cNvPr id="180244" name="Line 20"/>
            <p:cNvSpPr>
              <a:spLocks noChangeShapeType="1"/>
            </p:cNvSpPr>
            <p:nvPr/>
          </p:nvSpPr>
          <p:spPr bwMode="auto">
            <a:xfrm flipH="1" flipV="1">
              <a:off x="1744" y="1776"/>
              <a:ext cx="288" cy="384"/>
            </a:xfrm>
            <a:prstGeom prst="line">
              <a:avLst/>
            </a:prstGeom>
            <a:noFill/>
            <a:ln w="25400">
              <a:solidFill>
                <a:schemeClr val="tx1"/>
              </a:solidFill>
              <a:round/>
              <a:headEnd/>
              <a:tailEnd type="triangle" w="med" len="med"/>
            </a:ln>
            <a:effectLst>
              <a:prstShdw prst="shdw13" dist="53882" dir="13500000">
                <a:srgbClr val="808080">
                  <a:alpha val="50000"/>
                </a:srgbClr>
              </a:prstShdw>
            </a:effectLst>
          </p:spPr>
          <p:txBody>
            <a:bodyPr anchor="ctr"/>
            <a:lstStyle/>
            <a:p>
              <a:endParaRPr lang="en-US"/>
            </a:p>
          </p:txBody>
        </p:sp>
      </p:grpSp>
      <p:grpSp>
        <p:nvGrpSpPr>
          <p:cNvPr id="180245" name="Group 21"/>
          <p:cNvGrpSpPr>
            <a:grpSpLocks/>
          </p:cNvGrpSpPr>
          <p:nvPr/>
        </p:nvGrpSpPr>
        <p:grpSpPr bwMode="auto">
          <a:xfrm>
            <a:off x="279400" y="4114800"/>
            <a:ext cx="3022600" cy="990600"/>
            <a:chOff x="176" y="2688"/>
            <a:chExt cx="1904" cy="624"/>
          </a:xfrm>
        </p:grpSpPr>
        <p:sp>
          <p:nvSpPr>
            <p:cNvPr id="180246" name="Rectangle 22"/>
            <p:cNvSpPr>
              <a:spLocks noChangeArrowheads="1"/>
            </p:cNvSpPr>
            <p:nvPr/>
          </p:nvSpPr>
          <p:spPr bwMode="auto">
            <a:xfrm>
              <a:off x="176" y="2688"/>
              <a:ext cx="1520" cy="624"/>
            </a:xfrm>
            <a:prstGeom prst="rect">
              <a:avLst/>
            </a:prstGeom>
            <a:solidFill>
              <a:srgbClr val="AAFCE1"/>
            </a:solidFill>
            <a:ln w="25400">
              <a:noFill/>
              <a:miter lim="800000"/>
              <a:headEnd/>
              <a:tailEnd/>
            </a:ln>
            <a:effectLst>
              <a:prstShdw prst="shdw13" dist="53882" dir="13500000">
                <a:srgbClr val="808080">
                  <a:alpha val="50000"/>
                </a:srgbClr>
              </a:prstShdw>
            </a:effectLst>
          </p:spPr>
          <p:txBody>
            <a:bodyPr anchor="ctr"/>
            <a:lstStyle/>
            <a:p>
              <a:pPr eaLnBrk="1" hangingPunct="1"/>
              <a:r>
                <a:rPr lang="en-US" sz="2400"/>
                <a:t>Shopping</a:t>
              </a:r>
            </a:p>
            <a:p>
              <a:pPr eaLnBrk="1" hangingPunct="1"/>
              <a:r>
                <a:rPr lang="en-US" sz="2400"/>
                <a:t>Channels</a:t>
              </a:r>
            </a:p>
          </p:txBody>
        </p:sp>
        <p:sp>
          <p:nvSpPr>
            <p:cNvPr id="180247" name="Line 23"/>
            <p:cNvSpPr>
              <a:spLocks noChangeShapeType="1"/>
            </p:cNvSpPr>
            <p:nvPr/>
          </p:nvSpPr>
          <p:spPr bwMode="auto">
            <a:xfrm rot="-6300000" flipH="1" flipV="1">
              <a:off x="1744" y="2688"/>
              <a:ext cx="288" cy="384"/>
            </a:xfrm>
            <a:prstGeom prst="line">
              <a:avLst/>
            </a:prstGeom>
            <a:noFill/>
            <a:ln w="25400">
              <a:solidFill>
                <a:schemeClr val="tx1"/>
              </a:solidFill>
              <a:round/>
              <a:headEnd/>
              <a:tailEnd type="triangle" w="med" len="med"/>
            </a:ln>
            <a:effectLst>
              <a:prstShdw prst="shdw13" dist="53882" dir="13500000">
                <a:srgbClr val="808080">
                  <a:alpha val="50000"/>
                </a:srgbClr>
              </a:prstShdw>
            </a:effectLst>
          </p:spPr>
          <p:txBody>
            <a:bodyPr anchor="ctr"/>
            <a:lstStyle/>
            <a:p>
              <a:endParaRPr lang="en-US"/>
            </a:p>
          </p:txBody>
        </p:sp>
      </p:grpSp>
      <p:sp>
        <p:nvSpPr>
          <p:cNvPr id="180252" name="Rectangle 28"/>
          <p:cNvSpPr>
            <a:spLocks noChangeArrowheads="1"/>
          </p:cNvSpPr>
          <p:nvPr/>
        </p:nvSpPr>
        <p:spPr bwMode="auto">
          <a:xfrm>
            <a:off x="3200400" y="2819400"/>
            <a:ext cx="2743200" cy="1676400"/>
          </a:xfrm>
          <a:prstGeom prst="rect">
            <a:avLst/>
          </a:prstGeom>
          <a:gradFill rotWithShape="1">
            <a:gsLst>
              <a:gs pos="0">
                <a:srgbClr val="64A4D0">
                  <a:gamma/>
                  <a:shade val="76078"/>
                  <a:invGamma/>
                </a:srgbClr>
              </a:gs>
              <a:gs pos="50000">
                <a:srgbClr val="64A4D0"/>
              </a:gs>
              <a:gs pos="100000">
                <a:srgbClr val="64A4D0">
                  <a:gamma/>
                  <a:shade val="76078"/>
                  <a:invGamma/>
                </a:srgbClr>
              </a:gs>
            </a:gsLst>
            <a:lin ang="5400000" scaled="1"/>
          </a:gradFill>
          <a:ln w="28575">
            <a:solidFill>
              <a:schemeClr val="tx1"/>
            </a:solidFill>
            <a:miter lim="800000"/>
            <a:headEnd/>
            <a:tailEnd/>
          </a:ln>
          <a:effectLst>
            <a:outerShdw dist="71842" dir="2700000" algn="ctr" rotWithShape="0">
              <a:schemeClr val="tx2"/>
            </a:outerShdw>
          </a:effectLst>
        </p:spPr>
        <p:txBody>
          <a:bodyPr anchor="ctr"/>
          <a:lstStyle/>
          <a:p>
            <a:pPr>
              <a:lnSpc>
                <a:spcPct val="90000"/>
              </a:lnSpc>
            </a:pPr>
            <a:r>
              <a:rPr lang="en-US" sz="2800" b="1">
                <a:solidFill>
                  <a:srgbClr val="000000"/>
                </a:solidFill>
              </a:rPr>
              <a:t>Direct</a:t>
            </a:r>
            <a:br>
              <a:rPr lang="en-US" sz="2800" b="1">
                <a:solidFill>
                  <a:srgbClr val="000000"/>
                </a:solidFill>
              </a:rPr>
            </a:br>
            <a:r>
              <a:rPr lang="en-US" sz="2800" b="1">
                <a:solidFill>
                  <a:srgbClr val="000000"/>
                </a:solidFill>
              </a:rPr>
              <a:t>Marketing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80252"/>
                                        </p:tgtEl>
                                        <p:attrNameLst>
                                          <p:attrName>style.visibility</p:attrName>
                                        </p:attrNameLst>
                                      </p:cBhvr>
                                      <p:to>
                                        <p:strVal val="visible"/>
                                      </p:to>
                                    </p:set>
                                    <p:animEffect transition="in" filter="box(out)">
                                      <p:cBhvr>
                                        <p:cTn id="7" dur="500"/>
                                        <p:tgtEl>
                                          <p:spTgt spid="18025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80233"/>
                                        </p:tgtEl>
                                        <p:attrNameLst>
                                          <p:attrName>style.visibility</p:attrName>
                                        </p:attrNameLst>
                                      </p:cBhvr>
                                      <p:to>
                                        <p:strVal val="visible"/>
                                      </p:to>
                                    </p:set>
                                    <p:animEffect transition="in" filter="wipe(down)">
                                      <p:cBhvr>
                                        <p:cTn id="12" dur="500"/>
                                        <p:tgtEl>
                                          <p:spTgt spid="180233"/>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80229"/>
                                        </p:tgtEl>
                                        <p:attrNameLst>
                                          <p:attrName>style.visibility</p:attrName>
                                        </p:attrNameLst>
                                      </p:cBhvr>
                                      <p:to>
                                        <p:strVal val="visible"/>
                                      </p:to>
                                    </p:set>
                                    <p:animEffect transition="in" filter="wipe(left)">
                                      <p:cBhvr>
                                        <p:cTn id="16" dur="500"/>
                                        <p:tgtEl>
                                          <p:spTgt spid="180229"/>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180239"/>
                                        </p:tgtEl>
                                        <p:attrNameLst>
                                          <p:attrName>style.visibility</p:attrName>
                                        </p:attrNameLst>
                                      </p:cBhvr>
                                      <p:to>
                                        <p:strVal val="visible"/>
                                      </p:to>
                                    </p:set>
                                    <p:animEffect transition="in" filter="wipe(left)">
                                      <p:cBhvr>
                                        <p:cTn id="20" dur="500"/>
                                        <p:tgtEl>
                                          <p:spTgt spid="180239"/>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180236"/>
                                        </p:tgtEl>
                                        <p:attrNameLst>
                                          <p:attrName>style.visibility</p:attrName>
                                        </p:attrNameLst>
                                      </p:cBhvr>
                                      <p:to>
                                        <p:strVal val="visible"/>
                                      </p:to>
                                    </p:set>
                                    <p:animEffect transition="in" filter="wipe(up)">
                                      <p:cBhvr>
                                        <p:cTn id="24" dur="500"/>
                                        <p:tgtEl>
                                          <p:spTgt spid="180236"/>
                                        </p:tgtEl>
                                      </p:cBhvr>
                                    </p:animEffect>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180245"/>
                                        </p:tgtEl>
                                        <p:attrNameLst>
                                          <p:attrName>style.visibility</p:attrName>
                                        </p:attrNameLst>
                                      </p:cBhvr>
                                      <p:to>
                                        <p:strVal val="visible"/>
                                      </p:to>
                                    </p:set>
                                    <p:animEffect transition="in" filter="wipe(right)">
                                      <p:cBhvr>
                                        <p:cTn id="28" dur="500"/>
                                        <p:tgtEl>
                                          <p:spTgt spid="180245"/>
                                        </p:tgtEl>
                                      </p:cBhvr>
                                    </p:animEffect>
                                  </p:childTnLst>
                                </p:cTn>
                              </p:par>
                            </p:childTnLst>
                          </p:cTn>
                        </p:par>
                        <p:par>
                          <p:cTn id="29" fill="hold">
                            <p:stCondLst>
                              <p:cond delay="2500"/>
                            </p:stCondLst>
                            <p:childTnLst>
                              <p:par>
                                <p:cTn id="30" presetID="22" presetClass="entr" presetSubtype="2" fill="hold" nodeType="afterEffect">
                                  <p:stCondLst>
                                    <p:cond delay="0"/>
                                  </p:stCondLst>
                                  <p:childTnLst>
                                    <p:set>
                                      <p:cBhvr>
                                        <p:cTn id="31" dur="1" fill="hold">
                                          <p:stCondLst>
                                            <p:cond delay="0"/>
                                          </p:stCondLst>
                                        </p:cTn>
                                        <p:tgtEl>
                                          <p:spTgt spid="180242"/>
                                        </p:tgtEl>
                                        <p:attrNameLst>
                                          <p:attrName>style.visibility</p:attrName>
                                        </p:attrNameLst>
                                      </p:cBhvr>
                                      <p:to>
                                        <p:strVal val="visible"/>
                                      </p:to>
                                    </p:set>
                                    <p:animEffect transition="in" filter="wipe(right)">
                                      <p:cBhvr>
                                        <p:cTn id="32" dur="500"/>
                                        <p:tgtEl>
                                          <p:spTgt spid="18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52" grpId="0" animBg="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p:txBody>
          <a:bodyPr/>
          <a:lstStyle/>
          <a:p>
            <a:r>
              <a:rPr lang="en-US"/>
              <a:t>Bose Uses Direct Response Advertising</a:t>
            </a:r>
          </a:p>
        </p:txBody>
      </p:sp>
      <p:pic>
        <p:nvPicPr>
          <p:cNvPr id="182277" name="Picture 5" descr="Bose advert"/>
          <p:cNvPicPr>
            <a:picLocks noChangeAspect="1" noChangeArrowheads="1"/>
          </p:cNvPicPr>
          <p:nvPr/>
        </p:nvPicPr>
        <p:blipFill>
          <a:blip r:embed="rId3" cstate="print"/>
          <a:srcRect/>
          <a:stretch>
            <a:fillRect/>
          </a:stretch>
        </p:blipFill>
        <p:spPr bwMode="auto">
          <a:xfrm>
            <a:off x="914400" y="914400"/>
            <a:ext cx="4849813" cy="5486400"/>
          </a:xfrm>
          <a:prstGeom prst="rect">
            <a:avLst/>
          </a:prstGeom>
          <a:noFill/>
        </p:spPr>
      </p:pic>
      <p:sp>
        <p:nvSpPr>
          <p:cNvPr id="182279" name="AutoShape 7"/>
          <p:cNvSpPr>
            <a:spLocks noChangeArrowheads="1"/>
          </p:cNvSpPr>
          <p:nvPr/>
        </p:nvSpPr>
        <p:spPr bwMode="auto">
          <a:xfrm>
            <a:off x="6019800" y="2819400"/>
            <a:ext cx="2667000" cy="1981200"/>
          </a:xfrm>
          <a:prstGeom prst="wedgeRoundRectCallout">
            <a:avLst>
              <a:gd name="adj1" fmla="val -67319"/>
              <a:gd name="adj2" fmla="val 67708"/>
              <a:gd name="adj3" fmla="val 16667"/>
            </a:avLst>
          </a:prstGeom>
          <a:solidFill>
            <a:srgbClr val="F8BE9E"/>
          </a:solidFill>
          <a:ln w="12700">
            <a:solidFill>
              <a:schemeClr val="tx1"/>
            </a:solidFill>
            <a:miter lim="800000"/>
            <a:headEnd/>
            <a:tailEnd/>
          </a:ln>
          <a:effectLst/>
        </p:spPr>
        <p:txBody>
          <a:bodyPr anchor="ctr"/>
          <a:lstStyle/>
          <a:p>
            <a:r>
              <a:rPr lang="en-US" sz="1800"/>
              <a:t>Includes call </a:t>
            </a:r>
            <a:br>
              <a:rPr lang="en-US" sz="1800"/>
            </a:br>
            <a:r>
              <a:rPr lang="en-US" sz="1800"/>
              <a:t>for action. </a:t>
            </a:r>
          </a:p>
          <a:p>
            <a:r>
              <a:rPr lang="en-US" sz="1800"/>
              <a:t>Phone number, mail-in form, website address provided.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2279"/>
                                        </p:tgtEl>
                                        <p:attrNameLst>
                                          <p:attrName>style.visibility</p:attrName>
                                        </p:attrNameLst>
                                      </p:cBhvr>
                                      <p:to>
                                        <p:strVal val="visible"/>
                                      </p:to>
                                    </p:set>
                                    <p:animEffect transition="in" filter="blinds(horizontal)">
                                      <p:cBhvr>
                                        <p:cTn id="7" dur="500"/>
                                        <p:tgtEl>
                                          <p:spTgt spid="182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r>
              <a:rPr lang="en-US" sz="2800">
                <a:cs typeface="Times New Roman" pitchFamily="18" charset="0"/>
              </a:rPr>
              <a:t>It’s Google’s World</a:t>
            </a:r>
          </a:p>
        </p:txBody>
      </p:sp>
      <p:sp>
        <p:nvSpPr>
          <p:cNvPr id="129027" name="Rectangle 3"/>
          <p:cNvSpPr>
            <a:spLocks noGrp="1" noChangeArrowheads="1"/>
          </p:cNvSpPr>
          <p:nvPr>
            <p:ph type="body" idx="1"/>
          </p:nvPr>
        </p:nvSpPr>
        <p:spPr/>
        <p:txBody>
          <a:bodyPr/>
          <a:lstStyle/>
          <a:p>
            <a:r>
              <a:rPr lang="en-US"/>
              <a:t>Founded in 1998</a:t>
            </a:r>
          </a:p>
          <a:p>
            <a:pPr lvl="1"/>
            <a:r>
              <a:rPr lang="en-US"/>
              <a:t>Delivers relevant search results by favoring pages linked to by other sites</a:t>
            </a:r>
          </a:p>
          <a:p>
            <a:pPr lvl="1"/>
            <a:r>
              <a:rPr lang="en-US"/>
              <a:t>Sells ads linked to search keywords</a:t>
            </a:r>
          </a:p>
          <a:p>
            <a:pPr lvl="1"/>
            <a:r>
              <a:rPr lang="en-US"/>
              <a:t>Annual revenue exceeds $10 billion</a:t>
            </a:r>
          </a:p>
          <a:p>
            <a:r>
              <a:rPr lang="en-US"/>
              <a:t>Keys to success</a:t>
            </a:r>
          </a:p>
          <a:p>
            <a:pPr lvl="1"/>
            <a:r>
              <a:rPr lang="en-US"/>
              <a:t>Simplicity</a:t>
            </a:r>
          </a:p>
          <a:p>
            <a:pPr lvl="1"/>
            <a:r>
              <a:rPr lang="en-US"/>
              <a:t>Speed</a:t>
            </a:r>
          </a:p>
          <a:p>
            <a:pPr lvl="1"/>
            <a:r>
              <a:rPr lang="en-US"/>
              <a:t>Accuracy</a:t>
            </a:r>
          </a:p>
          <a:p>
            <a:pPr lvl="1"/>
            <a:endParaRPr lang="en-US"/>
          </a:p>
        </p:txBody>
      </p:sp>
      <p:pic>
        <p:nvPicPr>
          <p:cNvPr id="129029" name="Picture 5" descr="MCj03188600000[1]"/>
          <p:cNvPicPr>
            <a:picLocks noChangeAspect="1" noChangeArrowheads="1"/>
          </p:cNvPicPr>
          <p:nvPr/>
        </p:nvPicPr>
        <p:blipFill>
          <a:blip r:embed="rId3" cstate="print"/>
          <a:srcRect/>
          <a:stretch>
            <a:fillRect/>
          </a:stretch>
        </p:blipFill>
        <p:spPr bwMode="auto">
          <a:xfrm>
            <a:off x="5334000" y="4343400"/>
            <a:ext cx="1824038" cy="153193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9027">
                                            <p:txEl>
                                              <p:pRg st="0" end="0"/>
                                            </p:txEl>
                                          </p:spTgt>
                                        </p:tgtEl>
                                        <p:attrNameLst>
                                          <p:attrName>style.visibility</p:attrName>
                                        </p:attrNameLst>
                                      </p:cBhvr>
                                      <p:to>
                                        <p:strVal val="visible"/>
                                      </p:to>
                                    </p:set>
                                    <p:animEffect transition="in" filter="wipe(up)">
                                      <p:cBhvr>
                                        <p:cTn id="7" dur="1000"/>
                                        <p:tgtEl>
                                          <p:spTgt spid="129027">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29027">
                                            <p:txEl>
                                              <p:pRg st="1" end="1"/>
                                            </p:txEl>
                                          </p:spTgt>
                                        </p:tgtEl>
                                        <p:attrNameLst>
                                          <p:attrName>style.visibility</p:attrName>
                                        </p:attrNameLst>
                                      </p:cBhvr>
                                      <p:to>
                                        <p:strVal val="visible"/>
                                      </p:to>
                                    </p:set>
                                    <p:animEffect transition="in" filter="wipe(up)">
                                      <p:cBhvr>
                                        <p:cTn id="10" dur="1000"/>
                                        <p:tgtEl>
                                          <p:spTgt spid="129027">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29027">
                                            <p:txEl>
                                              <p:pRg st="2" end="2"/>
                                            </p:txEl>
                                          </p:spTgt>
                                        </p:tgtEl>
                                        <p:attrNameLst>
                                          <p:attrName>style.visibility</p:attrName>
                                        </p:attrNameLst>
                                      </p:cBhvr>
                                      <p:to>
                                        <p:strVal val="visible"/>
                                      </p:to>
                                    </p:set>
                                    <p:animEffect transition="in" filter="wipe(up)">
                                      <p:cBhvr>
                                        <p:cTn id="13" dur="1000"/>
                                        <p:tgtEl>
                                          <p:spTgt spid="129027">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29027">
                                            <p:txEl>
                                              <p:pRg st="3" end="3"/>
                                            </p:txEl>
                                          </p:spTgt>
                                        </p:tgtEl>
                                        <p:attrNameLst>
                                          <p:attrName>style.visibility</p:attrName>
                                        </p:attrNameLst>
                                      </p:cBhvr>
                                      <p:to>
                                        <p:strVal val="visible"/>
                                      </p:to>
                                    </p:set>
                                    <p:animEffect transition="in" filter="wipe(up)">
                                      <p:cBhvr>
                                        <p:cTn id="16" dur="1000"/>
                                        <p:tgtEl>
                                          <p:spTgt spid="129027">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129027">
                                            <p:txEl>
                                              <p:pRg st="4" end="4"/>
                                            </p:txEl>
                                          </p:spTgt>
                                        </p:tgtEl>
                                        <p:attrNameLst>
                                          <p:attrName>style.visibility</p:attrName>
                                        </p:attrNameLst>
                                      </p:cBhvr>
                                      <p:to>
                                        <p:strVal val="visible"/>
                                      </p:to>
                                    </p:set>
                                    <p:animEffect transition="in" filter="wipe(up)">
                                      <p:cBhvr>
                                        <p:cTn id="21" dur="1000"/>
                                        <p:tgtEl>
                                          <p:spTgt spid="129027">
                                            <p:txEl>
                                              <p:pRg st="4" end="4"/>
                                            </p:txEl>
                                          </p:spTgt>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29027">
                                            <p:txEl>
                                              <p:pRg st="5" end="5"/>
                                            </p:txEl>
                                          </p:spTgt>
                                        </p:tgtEl>
                                        <p:attrNameLst>
                                          <p:attrName>style.visibility</p:attrName>
                                        </p:attrNameLst>
                                      </p:cBhvr>
                                      <p:to>
                                        <p:strVal val="visible"/>
                                      </p:to>
                                    </p:set>
                                    <p:animEffect transition="in" filter="wipe(up)">
                                      <p:cBhvr>
                                        <p:cTn id="24" dur="1000"/>
                                        <p:tgtEl>
                                          <p:spTgt spid="129027">
                                            <p:txEl>
                                              <p:pRg st="5" end="5"/>
                                            </p:txEl>
                                          </p:spTgt>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129027">
                                            <p:txEl>
                                              <p:pRg st="6" end="6"/>
                                            </p:txEl>
                                          </p:spTgt>
                                        </p:tgtEl>
                                        <p:attrNameLst>
                                          <p:attrName>style.visibility</p:attrName>
                                        </p:attrNameLst>
                                      </p:cBhvr>
                                      <p:to>
                                        <p:strVal val="visible"/>
                                      </p:to>
                                    </p:set>
                                    <p:animEffect transition="in" filter="wipe(up)">
                                      <p:cBhvr>
                                        <p:cTn id="27" dur="1000"/>
                                        <p:tgtEl>
                                          <p:spTgt spid="129027">
                                            <p:txEl>
                                              <p:pRg st="6" end="6"/>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129027">
                                            <p:txEl>
                                              <p:pRg st="7" end="7"/>
                                            </p:txEl>
                                          </p:spTgt>
                                        </p:tgtEl>
                                        <p:attrNameLst>
                                          <p:attrName>style.visibility</p:attrName>
                                        </p:attrNameLst>
                                      </p:cBhvr>
                                      <p:to>
                                        <p:strVal val="visible"/>
                                      </p:to>
                                    </p:set>
                                    <p:animEffect transition="in" filter="wipe(up)">
                                      <p:cBhvr>
                                        <p:cTn id="30" dur="1000"/>
                                        <p:tgtEl>
                                          <p:spTgt spid="129027">
                                            <p:txEl>
                                              <p:pRg st="7" end="7"/>
                                            </p:txEl>
                                          </p:spTgt>
                                        </p:tgtEl>
                                      </p:cBhvr>
                                    </p:animEffect>
                                  </p:childTnLst>
                                </p:cTn>
                              </p:par>
                            </p:childTnLst>
                          </p:cTn>
                        </p:par>
                        <p:par>
                          <p:cTn id="31" fill="hold">
                            <p:stCondLst>
                              <p:cond delay="1000"/>
                            </p:stCondLst>
                            <p:childTnLst>
                              <p:par>
                                <p:cTn id="32" presetID="4" presetClass="entr" presetSubtype="16" fill="hold" nodeType="afterEffect">
                                  <p:stCondLst>
                                    <p:cond delay="0"/>
                                  </p:stCondLst>
                                  <p:childTnLst>
                                    <p:set>
                                      <p:cBhvr>
                                        <p:cTn id="33" dur="1" fill="hold">
                                          <p:stCondLst>
                                            <p:cond delay="0"/>
                                          </p:stCondLst>
                                        </p:cTn>
                                        <p:tgtEl>
                                          <p:spTgt spid="129029"/>
                                        </p:tgtEl>
                                        <p:attrNameLst>
                                          <p:attrName>style.visibility</p:attrName>
                                        </p:attrNameLst>
                                      </p:cBhvr>
                                      <p:to>
                                        <p:strVal val="visible"/>
                                      </p:to>
                                    </p:set>
                                    <p:animEffect transition="in" filter="box(in)">
                                      <p:cBhvr>
                                        <p:cTn id="34" dur="1000"/>
                                        <p:tgtEl>
                                          <p:spTgt spid="129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ChangeArrowheads="1"/>
          </p:cNvSpPr>
          <p:nvPr>
            <p:ph type="title"/>
          </p:nvPr>
        </p:nvSpPr>
        <p:spPr/>
        <p:txBody>
          <a:bodyPr/>
          <a:lstStyle/>
          <a:p>
            <a:r>
              <a:rPr lang="en-US"/>
              <a:t>Interactive/Internet Marketing</a:t>
            </a:r>
          </a:p>
        </p:txBody>
      </p:sp>
      <p:sp>
        <p:nvSpPr>
          <p:cNvPr id="184323" name="Rectangle 3"/>
          <p:cNvSpPr>
            <a:spLocks noGrp="1" noChangeArrowheads="1"/>
          </p:cNvSpPr>
          <p:nvPr>
            <p:ph type="body" idx="1"/>
          </p:nvPr>
        </p:nvSpPr>
        <p:spPr/>
        <p:txBody>
          <a:bodyPr/>
          <a:lstStyle/>
          <a:p>
            <a:pPr>
              <a:lnSpc>
                <a:spcPct val="90000"/>
              </a:lnSpc>
            </a:pPr>
            <a:r>
              <a:rPr lang="en-US"/>
              <a:t>Back-and-forth communication</a:t>
            </a:r>
          </a:p>
          <a:p>
            <a:pPr lvl="1">
              <a:lnSpc>
                <a:spcPct val="90000"/>
              </a:lnSpc>
            </a:pPr>
            <a:r>
              <a:rPr lang="en-US"/>
              <a:t>Users participate in and modify the form and content of information</a:t>
            </a:r>
          </a:p>
          <a:p>
            <a:pPr lvl="1">
              <a:lnSpc>
                <a:spcPct val="90000"/>
              </a:lnSpc>
            </a:pPr>
            <a:r>
              <a:rPr lang="en-US"/>
              <a:t>Happens in real time</a:t>
            </a:r>
          </a:p>
          <a:p>
            <a:pPr>
              <a:lnSpc>
                <a:spcPct val="90000"/>
              </a:lnSpc>
            </a:pPr>
            <a:r>
              <a:rPr lang="en-US"/>
              <a:t>Interactive media</a:t>
            </a:r>
          </a:p>
          <a:p>
            <a:pPr lvl="1">
              <a:lnSpc>
                <a:spcPct val="90000"/>
              </a:lnSpc>
            </a:pPr>
            <a:r>
              <a:rPr lang="en-US"/>
              <a:t>Internet</a:t>
            </a:r>
          </a:p>
          <a:p>
            <a:pPr lvl="1">
              <a:lnSpc>
                <a:spcPct val="90000"/>
              </a:lnSpc>
            </a:pPr>
            <a:r>
              <a:rPr lang="en-US"/>
              <a:t>CD-ROMs</a:t>
            </a:r>
          </a:p>
          <a:p>
            <a:pPr lvl="1">
              <a:lnSpc>
                <a:spcPct val="90000"/>
              </a:lnSpc>
            </a:pPr>
            <a:r>
              <a:rPr lang="en-US"/>
              <a:t>Kiosks</a:t>
            </a:r>
          </a:p>
          <a:p>
            <a:pPr lvl="1">
              <a:lnSpc>
                <a:spcPct val="90000"/>
              </a:lnSpc>
            </a:pPr>
            <a:r>
              <a:rPr lang="en-US"/>
              <a:t>Interactive television</a:t>
            </a:r>
          </a:p>
          <a:p>
            <a:pPr lvl="1">
              <a:lnSpc>
                <a:spcPct val="90000"/>
              </a:lnSpc>
            </a:pPr>
            <a:r>
              <a:rPr lang="en-US"/>
              <a:t>Digital cell phones</a:t>
            </a:r>
          </a:p>
        </p:txBody>
      </p:sp>
      <p:pic>
        <p:nvPicPr>
          <p:cNvPr id="184325" name="Picture 5" descr="MCj04125660000[1]"/>
          <p:cNvPicPr>
            <a:picLocks noChangeAspect="1" noChangeArrowheads="1"/>
          </p:cNvPicPr>
          <p:nvPr/>
        </p:nvPicPr>
        <p:blipFill>
          <a:blip r:embed="rId3" cstate="print"/>
          <a:srcRect/>
          <a:stretch>
            <a:fillRect/>
          </a:stretch>
        </p:blipFill>
        <p:spPr bwMode="auto">
          <a:xfrm>
            <a:off x="5715000" y="3200400"/>
            <a:ext cx="2155825" cy="2438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84323">
                                            <p:txEl>
                                              <p:pRg st="0" end="0"/>
                                            </p:txEl>
                                          </p:spTgt>
                                        </p:tgtEl>
                                        <p:attrNameLst>
                                          <p:attrName>style.visibility</p:attrName>
                                        </p:attrNameLst>
                                      </p:cBhvr>
                                      <p:to>
                                        <p:strVal val="visible"/>
                                      </p:to>
                                    </p:set>
                                    <p:animEffect transition="in" filter="checkerboard(across)">
                                      <p:cBhvr>
                                        <p:cTn id="7" dur="1000"/>
                                        <p:tgtEl>
                                          <p:spTgt spid="184323">
                                            <p:txEl>
                                              <p:pRg st="0" end="0"/>
                                            </p:txEl>
                                          </p:spTgt>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84323">
                                            <p:txEl>
                                              <p:pRg st="1" end="1"/>
                                            </p:txEl>
                                          </p:spTgt>
                                        </p:tgtEl>
                                        <p:attrNameLst>
                                          <p:attrName>style.visibility</p:attrName>
                                        </p:attrNameLst>
                                      </p:cBhvr>
                                      <p:to>
                                        <p:strVal val="visible"/>
                                      </p:to>
                                    </p:set>
                                    <p:animEffect transition="in" filter="checkerboard(across)">
                                      <p:cBhvr>
                                        <p:cTn id="10" dur="1000"/>
                                        <p:tgtEl>
                                          <p:spTgt spid="184323">
                                            <p:txEl>
                                              <p:pRg st="1" end="1"/>
                                            </p:txEl>
                                          </p:spTgt>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84323">
                                            <p:txEl>
                                              <p:pRg st="2" end="2"/>
                                            </p:txEl>
                                          </p:spTgt>
                                        </p:tgtEl>
                                        <p:attrNameLst>
                                          <p:attrName>style.visibility</p:attrName>
                                        </p:attrNameLst>
                                      </p:cBhvr>
                                      <p:to>
                                        <p:strVal val="visible"/>
                                      </p:to>
                                    </p:set>
                                    <p:animEffect transition="in" filter="checkerboard(across)">
                                      <p:cBhvr>
                                        <p:cTn id="13" dur="1000"/>
                                        <p:tgtEl>
                                          <p:spTgt spid="18432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184323">
                                            <p:txEl>
                                              <p:pRg st="3" end="3"/>
                                            </p:txEl>
                                          </p:spTgt>
                                        </p:tgtEl>
                                        <p:attrNameLst>
                                          <p:attrName>style.visibility</p:attrName>
                                        </p:attrNameLst>
                                      </p:cBhvr>
                                      <p:to>
                                        <p:strVal val="visible"/>
                                      </p:to>
                                    </p:set>
                                    <p:animEffect transition="in" filter="checkerboard(across)">
                                      <p:cBhvr>
                                        <p:cTn id="18" dur="1000"/>
                                        <p:tgtEl>
                                          <p:spTgt spid="184323">
                                            <p:txEl>
                                              <p:pRg st="3" end="3"/>
                                            </p:txEl>
                                          </p:spTgt>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184323">
                                            <p:txEl>
                                              <p:pRg st="4" end="4"/>
                                            </p:txEl>
                                          </p:spTgt>
                                        </p:tgtEl>
                                        <p:attrNameLst>
                                          <p:attrName>style.visibility</p:attrName>
                                        </p:attrNameLst>
                                      </p:cBhvr>
                                      <p:to>
                                        <p:strVal val="visible"/>
                                      </p:to>
                                    </p:set>
                                    <p:animEffect transition="in" filter="checkerboard(across)">
                                      <p:cBhvr>
                                        <p:cTn id="21" dur="1000"/>
                                        <p:tgtEl>
                                          <p:spTgt spid="184323">
                                            <p:txEl>
                                              <p:pRg st="4" end="4"/>
                                            </p:txEl>
                                          </p:spTgt>
                                        </p:tgtEl>
                                      </p:cBhvr>
                                    </p:animEffect>
                                  </p:childTnLst>
                                </p:cTn>
                              </p:par>
                              <p:par>
                                <p:cTn id="22" presetID="5" presetClass="entr" presetSubtype="10" fill="hold" grpId="0" nodeType="withEffect">
                                  <p:stCondLst>
                                    <p:cond delay="0"/>
                                  </p:stCondLst>
                                  <p:childTnLst>
                                    <p:set>
                                      <p:cBhvr>
                                        <p:cTn id="23" dur="1" fill="hold">
                                          <p:stCondLst>
                                            <p:cond delay="0"/>
                                          </p:stCondLst>
                                        </p:cTn>
                                        <p:tgtEl>
                                          <p:spTgt spid="184323">
                                            <p:txEl>
                                              <p:pRg st="5" end="5"/>
                                            </p:txEl>
                                          </p:spTgt>
                                        </p:tgtEl>
                                        <p:attrNameLst>
                                          <p:attrName>style.visibility</p:attrName>
                                        </p:attrNameLst>
                                      </p:cBhvr>
                                      <p:to>
                                        <p:strVal val="visible"/>
                                      </p:to>
                                    </p:set>
                                    <p:animEffect transition="in" filter="checkerboard(across)">
                                      <p:cBhvr>
                                        <p:cTn id="24" dur="1000"/>
                                        <p:tgtEl>
                                          <p:spTgt spid="184323">
                                            <p:txEl>
                                              <p:pRg st="5" end="5"/>
                                            </p:txEl>
                                          </p:spTgt>
                                        </p:tgtEl>
                                      </p:cBhvr>
                                    </p:animEffect>
                                  </p:childTnLst>
                                </p:cTn>
                              </p:par>
                              <p:par>
                                <p:cTn id="25" presetID="5" presetClass="entr" presetSubtype="10" fill="hold" grpId="0" nodeType="withEffect">
                                  <p:stCondLst>
                                    <p:cond delay="0"/>
                                  </p:stCondLst>
                                  <p:childTnLst>
                                    <p:set>
                                      <p:cBhvr>
                                        <p:cTn id="26" dur="1" fill="hold">
                                          <p:stCondLst>
                                            <p:cond delay="0"/>
                                          </p:stCondLst>
                                        </p:cTn>
                                        <p:tgtEl>
                                          <p:spTgt spid="184323">
                                            <p:txEl>
                                              <p:pRg st="6" end="6"/>
                                            </p:txEl>
                                          </p:spTgt>
                                        </p:tgtEl>
                                        <p:attrNameLst>
                                          <p:attrName>style.visibility</p:attrName>
                                        </p:attrNameLst>
                                      </p:cBhvr>
                                      <p:to>
                                        <p:strVal val="visible"/>
                                      </p:to>
                                    </p:set>
                                    <p:animEffect transition="in" filter="checkerboard(across)">
                                      <p:cBhvr>
                                        <p:cTn id="27" dur="1000"/>
                                        <p:tgtEl>
                                          <p:spTgt spid="184323">
                                            <p:txEl>
                                              <p:pRg st="6" end="6"/>
                                            </p:txEl>
                                          </p:spTgt>
                                        </p:tgtEl>
                                      </p:cBhvr>
                                    </p:animEffect>
                                  </p:childTnLst>
                                </p:cTn>
                              </p:par>
                              <p:par>
                                <p:cTn id="28" presetID="5" presetClass="entr" presetSubtype="10" fill="hold" grpId="0" nodeType="withEffect">
                                  <p:stCondLst>
                                    <p:cond delay="0"/>
                                  </p:stCondLst>
                                  <p:childTnLst>
                                    <p:set>
                                      <p:cBhvr>
                                        <p:cTn id="29" dur="1" fill="hold">
                                          <p:stCondLst>
                                            <p:cond delay="0"/>
                                          </p:stCondLst>
                                        </p:cTn>
                                        <p:tgtEl>
                                          <p:spTgt spid="184323">
                                            <p:txEl>
                                              <p:pRg st="7" end="7"/>
                                            </p:txEl>
                                          </p:spTgt>
                                        </p:tgtEl>
                                        <p:attrNameLst>
                                          <p:attrName>style.visibility</p:attrName>
                                        </p:attrNameLst>
                                      </p:cBhvr>
                                      <p:to>
                                        <p:strVal val="visible"/>
                                      </p:to>
                                    </p:set>
                                    <p:animEffect transition="in" filter="checkerboard(across)">
                                      <p:cBhvr>
                                        <p:cTn id="30" dur="1000"/>
                                        <p:tgtEl>
                                          <p:spTgt spid="184323">
                                            <p:txEl>
                                              <p:pRg st="7" end="7"/>
                                            </p:txEl>
                                          </p:spTgt>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184323">
                                            <p:txEl>
                                              <p:pRg st="8" end="8"/>
                                            </p:txEl>
                                          </p:spTgt>
                                        </p:tgtEl>
                                        <p:attrNameLst>
                                          <p:attrName>style.visibility</p:attrName>
                                        </p:attrNameLst>
                                      </p:cBhvr>
                                      <p:to>
                                        <p:strVal val="visible"/>
                                      </p:to>
                                    </p:set>
                                    <p:animEffect transition="in" filter="checkerboard(across)">
                                      <p:cBhvr>
                                        <p:cTn id="33" dur="1000"/>
                                        <p:tgtEl>
                                          <p:spTgt spid="184323">
                                            <p:txEl>
                                              <p:pRg st="8" end="8"/>
                                            </p:txEl>
                                          </p:spTgt>
                                        </p:tgtEl>
                                      </p:cBhvr>
                                    </p:animEffect>
                                  </p:childTnLst>
                                </p:cTn>
                              </p:par>
                            </p:childTnLst>
                          </p:cTn>
                        </p:par>
                        <p:par>
                          <p:cTn id="34" fill="hold">
                            <p:stCondLst>
                              <p:cond delay="1000"/>
                            </p:stCondLst>
                            <p:childTnLst>
                              <p:par>
                                <p:cTn id="35" presetID="8" presetClass="entr" presetSubtype="16" fill="hold" nodeType="afterEffect">
                                  <p:stCondLst>
                                    <p:cond delay="0"/>
                                  </p:stCondLst>
                                  <p:childTnLst>
                                    <p:set>
                                      <p:cBhvr>
                                        <p:cTn id="36" dur="1" fill="hold">
                                          <p:stCondLst>
                                            <p:cond delay="0"/>
                                          </p:stCondLst>
                                        </p:cTn>
                                        <p:tgtEl>
                                          <p:spTgt spid="184325"/>
                                        </p:tgtEl>
                                        <p:attrNameLst>
                                          <p:attrName>style.visibility</p:attrName>
                                        </p:attrNameLst>
                                      </p:cBhvr>
                                      <p:to>
                                        <p:strVal val="visible"/>
                                      </p:to>
                                    </p:set>
                                    <p:animEffect transition="in" filter="diamond(in)">
                                      <p:cBhvr>
                                        <p:cTn id="37" dur="500"/>
                                        <p:tgtEl>
                                          <p:spTgt spid="184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title"/>
          </p:nvPr>
        </p:nvSpPr>
        <p:spPr/>
        <p:txBody>
          <a:bodyPr/>
          <a:lstStyle/>
          <a:p>
            <a:r>
              <a:rPr lang="en-US"/>
              <a:t>Sales Promotion</a:t>
            </a:r>
          </a:p>
        </p:txBody>
      </p:sp>
      <p:sp>
        <p:nvSpPr>
          <p:cNvPr id="186375" name="Text Box 7"/>
          <p:cNvSpPr txBox="1">
            <a:spLocks noChangeArrowheads="1"/>
          </p:cNvSpPr>
          <p:nvPr/>
        </p:nvSpPr>
        <p:spPr bwMode="auto">
          <a:xfrm>
            <a:off x="1676400" y="6096000"/>
            <a:ext cx="5943600" cy="304800"/>
          </a:xfrm>
          <a:prstGeom prst="rect">
            <a:avLst/>
          </a:prstGeom>
          <a:noFill/>
          <a:ln w="12700" algn="ctr">
            <a:noFill/>
            <a:miter lim="800000"/>
            <a:headEnd/>
            <a:tailEnd/>
          </a:ln>
          <a:effectLst/>
        </p:spPr>
        <p:txBody>
          <a:bodyPr>
            <a:spAutoFit/>
          </a:bodyPr>
          <a:lstStyle/>
          <a:p>
            <a:pPr>
              <a:spcBef>
                <a:spcPct val="50000"/>
              </a:spcBef>
            </a:pPr>
            <a:r>
              <a:rPr lang="en-US" sz="1400"/>
              <a:t>*Click outside of the video screen to advance to the next slide</a:t>
            </a:r>
          </a:p>
        </p:txBody>
      </p:sp>
    </p:spTree>
    <p:controls>
      <p:control spid="186377" r:id="rId2" imgW="6087325" imgH="4057143"/>
    </p:controls>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p:txBody>
          <a:bodyPr/>
          <a:lstStyle/>
          <a:p>
            <a:r>
              <a:rPr lang="en-US"/>
              <a:t>Using the Internet as an IMC Tool</a:t>
            </a:r>
          </a:p>
        </p:txBody>
      </p:sp>
      <p:grpSp>
        <p:nvGrpSpPr>
          <p:cNvPr id="188420" name="Group 4"/>
          <p:cNvGrpSpPr>
            <a:grpSpLocks/>
          </p:cNvGrpSpPr>
          <p:nvPr/>
        </p:nvGrpSpPr>
        <p:grpSpPr bwMode="auto">
          <a:xfrm>
            <a:off x="4572000" y="2667000"/>
            <a:ext cx="4267200" cy="3505200"/>
            <a:chOff x="2880" y="1776"/>
            <a:chExt cx="2688" cy="2208"/>
          </a:xfrm>
        </p:grpSpPr>
        <p:sp>
          <p:nvSpPr>
            <p:cNvPr id="188421" name="Rectangle 5"/>
            <p:cNvSpPr>
              <a:spLocks noChangeArrowheads="1"/>
            </p:cNvSpPr>
            <p:nvPr/>
          </p:nvSpPr>
          <p:spPr bwMode="auto">
            <a:xfrm>
              <a:off x="4368" y="3264"/>
              <a:ext cx="1200" cy="720"/>
            </a:xfrm>
            <a:prstGeom prst="rect">
              <a:avLst/>
            </a:prstGeom>
            <a:solidFill>
              <a:srgbClr val="F8BE9E"/>
            </a:solidFill>
            <a:ln w="25400">
              <a:solidFill>
                <a:schemeClr val="tx1"/>
              </a:solidFill>
              <a:miter lim="800000"/>
              <a:headEnd/>
              <a:tailEnd/>
            </a:ln>
            <a:effectLst>
              <a:outerShdw dist="71842" dir="2700000" algn="ctr" rotWithShape="0">
                <a:schemeClr val="tx2"/>
              </a:outerShdw>
            </a:effectLst>
          </p:spPr>
          <p:txBody>
            <a:bodyPr anchor="ctr"/>
            <a:lstStyle/>
            <a:p>
              <a:pPr>
                <a:lnSpc>
                  <a:spcPct val="90000"/>
                </a:lnSpc>
                <a:spcBef>
                  <a:spcPct val="20000"/>
                </a:spcBef>
                <a:buClr>
                  <a:srgbClr val="FFFFFF"/>
                </a:buClr>
                <a:buSzPct val="125000"/>
              </a:pPr>
              <a:r>
                <a:rPr lang="en-US" sz="2000"/>
                <a:t>Builds and maintains customer relationships</a:t>
              </a:r>
            </a:p>
          </p:txBody>
        </p:sp>
        <p:sp>
          <p:nvSpPr>
            <p:cNvPr id="188422" name="Line 6"/>
            <p:cNvSpPr>
              <a:spLocks noChangeShapeType="1"/>
            </p:cNvSpPr>
            <p:nvPr/>
          </p:nvSpPr>
          <p:spPr bwMode="auto">
            <a:xfrm>
              <a:off x="2880" y="1776"/>
              <a:ext cx="2112" cy="1440"/>
            </a:xfrm>
            <a:prstGeom prst="line">
              <a:avLst/>
            </a:prstGeom>
            <a:noFill/>
            <a:ln w="28575">
              <a:solidFill>
                <a:schemeClr val="tx1"/>
              </a:solidFill>
              <a:round/>
              <a:headEnd/>
              <a:tailEnd type="triangle" w="med" len="med"/>
            </a:ln>
            <a:effectLst/>
          </p:spPr>
          <p:txBody>
            <a:bodyPr anchor="ctr"/>
            <a:lstStyle/>
            <a:p>
              <a:endParaRPr lang="en-US"/>
            </a:p>
          </p:txBody>
        </p:sp>
      </p:grpSp>
      <p:grpSp>
        <p:nvGrpSpPr>
          <p:cNvPr id="188423" name="Group 7"/>
          <p:cNvGrpSpPr>
            <a:grpSpLocks/>
          </p:cNvGrpSpPr>
          <p:nvPr/>
        </p:nvGrpSpPr>
        <p:grpSpPr bwMode="auto">
          <a:xfrm>
            <a:off x="304800" y="2667000"/>
            <a:ext cx="4267200" cy="3505200"/>
            <a:chOff x="192" y="1776"/>
            <a:chExt cx="2688" cy="2208"/>
          </a:xfrm>
        </p:grpSpPr>
        <p:sp>
          <p:nvSpPr>
            <p:cNvPr id="188424" name="Rectangle 8"/>
            <p:cNvSpPr>
              <a:spLocks noChangeArrowheads="1"/>
            </p:cNvSpPr>
            <p:nvPr/>
          </p:nvSpPr>
          <p:spPr bwMode="auto">
            <a:xfrm>
              <a:off x="192" y="3264"/>
              <a:ext cx="1200" cy="720"/>
            </a:xfrm>
            <a:prstGeom prst="rect">
              <a:avLst/>
            </a:prstGeom>
            <a:solidFill>
              <a:srgbClr val="F8BE9E"/>
            </a:solidFill>
            <a:ln w="25400">
              <a:solidFill>
                <a:schemeClr val="tx1"/>
              </a:solidFill>
              <a:miter lim="800000"/>
              <a:headEnd/>
              <a:tailEnd/>
            </a:ln>
            <a:effectLst>
              <a:outerShdw dist="71842" dir="2700000" algn="ctr" rotWithShape="0">
                <a:schemeClr val="tx2"/>
              </a:outerShdw>
            </a:effectLst>
          </p:spPr>
          <p:txBody>
            <a:bodyPr anchor="ctr"/>
            <a:lstStyle/>
            <a:p>
              <a:pPr>
                <a:lnSpc>
                  <a:spcPct val="90000"/>
                </a:lnSpc>
                <a:spcBef>
                  <a:spcPct val="20000"/>
                </a:spcBef>
                <a:buClr>
                  <a:srgbClr val="FFFFFF"/>
                </a:buClr>
                <a:buSzPct val="125000"/>
              </a:pPr>
              <a:r>
                <a:rPr lang="en-US" sz="2000"/>
                <a:t>Obtains customer database information</a:t>
              </a:r>
            </a:p>
          </p:txBody>
        </p:sp>
        <p:sp>
          <p:nvSpPr>
            <p:cNvPr id="188425" name="Line 9"/>
            <p:cNvSpPr>
              <a:spLocks noChangeShapeType="1"/>
            </p:cNvSpPr>
            <p:nvPr/>
          </p:nvSpPr>
          <p:spPr bwMode="auto">
            <a:xfrm flipH="1">
              <a:off x="768" y="1776"/>
              <a:ext cx="2112" cy="1440"/>
            </a:xfrm>
            <a:prstGeom prst="line">
              <a:avLst/>
            </a:prstGeom>
            <a:noFill/>
            <a:ln w="28575">
              <a:solidFill>
                <a:schemeClr val="tx1"/>
              </a:solidFill>
              <a:round/>
              <a:headEnd/>
              <a:tailEnd type="triangle" w="med" len="med"/>
            </a:ln>
            <a:effectLst/>
          </p:spPr>
          <p:txBody>
            <a:bodyPr anchor="ctr"/>
            <a:lstStyle/>
            <a:p>
              <a:endParaRPr lang="en-US"/>
            </a:p>
          </p:txBody>
        </p:sp>
      </p:grpSp>
      <p:grpSp>
        <p:nvGrpSpPr>
          <p:cNvPr id="188426" name="Group 10"/>
          <p:cNvGrpSpPr>
            <a:grpSpLocks/>
          </p:cNvGrpSpPr>
          <p:nvPr/>
        </p:nvGrpSpPr>
        <p:grpSpPr bwMode="auto">
          <a:xfrm>
            <a:off x="2438400" y="2667000"/>
            <a:ext cx="2133600" cy="3505200"/>
            <a:chOff x="1536" y="1776"/>
            <a:chExt cx="1344" cy="2208"/>
          </a:xfrm>
        </p:grpSpPr>
        <p:sp>
          <p:nvSpPr>
            <p:cNvPr id="188427" name="Rectangle 11"/>
            <p:cNvSpPr>
              <a:spLocks noChangeArrowheads="1"/>
            </p:cNvSpPr>
            <p:nvPr/>
          </p:nvSpPr>
          <p:spPr bwMode="auto">
            <a:xfrm>
              <a:off x="1536" y="3264"/>
              <a:ext cx="1344" cy="720"/>
            </a:xfrm>
            <a:prstGeom prst="rect">
              <a:avLst/>
            </a:prstGeom>
            <a:solidFill>
              <a:srgbClr val="F8BE9E"/>
            </a:solidFill>
            <a:ln w="25400">
              <a:solidFill>
                <a:schemeClr val="tx1"/>
              </a:solidFill>
              <a:miter lim="800000"/>
              <a:headEnd/>
              <a:tailEnd/>
            </a:ln>
            <a:effectLst>
              <a:outerShdw dist="71842" dir="2700000" algn="ctr" rotWithShape="0">
                <a:schemeClr val="tx2"/>
              </a:outerShdw>
            </a:effectLst>
          </p:spPr>
          <p:txBody>
            <a:bodyPr anchor="ctr"/>
            <a:lstStyle/>
            <a:p>
              <a:pPr>
                <a:lnSpc>
                  <a:spcPct val="90000"/>
                </a:lnSpc>
                <a:spcBef>
                  <a:spcPct val="20000"/>
                </a:spcBef>
                <a:buClr>
                  <a:srgbClr val="FFFFFF"/>
                </a:buClr>
                <a:buSzPct val="125000"/>
              </a:pPr>
              <a:r>
                <a:rPr lang="en-US" sz="2000"/>
                <a:t>Communicates and interacts with buyers</a:t>
              </a:r>
            </a:p>
          </p:txBody>
        </p:sp>
        <p:sp>
          <p:nvSpPr>
            <p:cNvPr id="188428" name="Line 12"/>
            <p:cNvSpPr>
              <a:spLocks noChangeShapeType="1"/>
            </p:cNvSpPr>
            <p:nvPr/>
          </p:nvSpPr>
          <p:spPr bwMode="auto">
            <a:xfrm flipH="1">
              <a:off x="2256" y="1776"/>
              <a:ext cx="624" cy="1440"/>
            </a:xfrm>
            <a:prstGeom prst="line">
              <a:avLst/>
            </a:prstGeom>
            <a:noFill/>
            <a:ln w="28575">
              <a:solidFill>
                <a:schemeClr val="tx1"/>
              </a:solidFill>
              <a:round/>
              <a:headEnd/>
              <a:tailEnd type="triangle" w="med" len="med"/>
            </a:ln>
            <a:effectLst/>
          </p:spPr>
          <p:txBody>
            <a:bodyPr anchor="ctr"/>
            <a:lstStyle/>
            <a:p>
              <a:endParaRPr lang="en-US"/>
            </a:p>
          </p:txBody>
        </p:sp>
      </p:grpSp>
      <p:grpSp>
        <p:nvGrpSpPr>
          <p:cNvPr id="188429" name="Group 13"/>
          <p:cNvGrpSpPr>
            <a:grpSpLocks/>
          </p:cNvGrpSpPr>
          <p:nvPr/>
        </p:nvGrpSpPr>
        <p:grpSpPr bwMode="auto">
          <a:xfrm>
            <a:off x="4572000" y="2667000"/>
            <a:ext cx="2133600" cy="3505200"/>
            <a:chOff x="2880" y="1776"/>
            <a:chExt cx="1344" cy="2208"/>
          </a:xfrm>
        </p:grpSpPr>
        <p:sp>
          <p:nvSpPr>
            <p:cNvPr id="188430" name="Rectangle 14"/>
            <p:cNvSpPr>
              <a:spLocks noChangeArrowheads="1"/>
            </p:cNvSpPr>
            <p:nvPr/>
          </p:nvSpPr>
          <p:spPr bwMode="auto">
            <a:xfrm>
              <a:off x="3024" y="3264"/>
              <a:ext cx="1200" cy="720"/>
            </a:xfrm>
            <a:prstGeom prst="rect">
              <a:avLst/>
            </a:prstGeom>
            <a:solidFill>
              <a:srgbClr val="F8BE9E"/>
            </a:solidFill>
            <a:ln w="25400">
              <a:solidFill>
                <a:schemeClr val="tx1"/>
              </a:solidFill>
              <a:miter lim="800000"/>
              <a:headEnd/>
              <a:tailEnd/>
            </a:ln>
            <a:effectLst>
              <a:outerShdw dist="71842" dir="2700000" algn="ctr" rotWithShape="0">
                <a:schemeClr val="tx2"/>
              </a:outerShdw>
            </a:effectLst>
          </p:spPr>
          <p:txBody>
            <a:bodyPr anchor="ctr"/>
            <a:lstStyle/>
            <a:p>
              <a:pPr>
                <a:lnSpc>
                  <a:spcPct val="90000"/>
                </a:lnSpc>
                <a:spcBef>
                  <a:spcPct val="20000"/>
                </a:spcBef>
                <a:buClr>
                  <a:srgbClr val="FFFFFF"/>
                </a:buClr>
                <a:buSzPct val="125000"/>
              </a:pPr>
              <a:r>
                <a:rPr lang="en-US" sz="2000"/>
                <a:t>Provides customer service and support</a:t>
              </a:r>
            </a:p>
          </p:txBody>
        </p:sp>
        <p:sp>
          <p:nvSpPr>
            <p:cNvPr id="188431" name="Line 15"/>
            <p:cNvSpPr>
              <a:spLocks noChangeShapeType="1"/>
            </p:cNvSpPr>
            <p:nvPr/>
          </p:nvSpPr>
          <p:spPr bwMode="auto">
            <a:xfrm>
              <a:off x="2880" y="1776"/>
              <a:ext cx="720" cy="1440"/>
            </a:xfrm>
            <a:prstGeom prst="line">
              <a:avLst/>
            </a:prstGeom>
            <a:noFill/>
            <a:ln w="28575">
              <a:solidFill>
                <a:schemeClr val="tx1"/>
              </a:solidFill>
              <a:round/>
              <a:headEnd/>
              <a:tailEnd type="triangle" w="med" len="med"/>
            </a:ln>
            <a:effectLst/>
          </p:spPr>
          <p:txBody>
            <a:bodyPr anchor="ctr"/>
            <a:lstStyle/>
            <a:p>
              <a:endParaRPr lang="en-US"/>
            </a:p>
          </p:txBody>
        </p:sp>
      </p:grpSp>
      <p:grpSp>
        <p:nvGrpSpPr>
          <p:cNvPr id="188432" name="Group 16"/>
          <p:cNvGrpSpPr>
            <a:grpSpLocks/>
          </p:cNvGrpSpPr>
          <p:nvPr/>
        </p:nvGrpSpPr>
        <p:grpSpPr bwMode="auto">
          <a:xfrm>
            <a:off x="1524000" y="2667000"/>
            <a:ext cx="3048000" cy="1828800"/>
            <a:chOff x="960" y="1776"/>
            <a:chExt cx="1920" cy="1152"/>
          </a:xfrm>
        </p:grpSpPr>
        <p:sp>
          <p:nvSpPr>
            <p:cNvPr id="188433" name="Line 17"/>
            <p:cNvSpPr>
              <a:spLocks noChangeShapeType="1"/>
            </p:cNvSpPr>
            <p:nvPr/>
          </p:nvSpPr>
          <p:spPr bwMode="auto">
            <a:xfrm flipH="1">
              <a:off x="1536" y="1776"/>
              <a:ext cx="1344" cy="384"/>
            </a:xfrm>
            <a:prstGeom prst="line">
              <a:avLst/>
            </a:prstGeom>
            <a:noFill/>
            <a:ln w="28575">
              <a:solidFill>
                <a:schemeClr val="tx1"/>
              </a:solidFill>
              <a:round/>
              <a:headEnd/>
              <a:tailEnd type="triangle" w="med" len="med"/>
            </a:ln>
            <a:effectLst/>
          </p:spPr>
          <p:txBody>
            <a:bodyPr anchor="ctr"/>
            <a:lstStyle/>
            <a:p>
              <a:endParaRPr lang="en-US"/>
            </a:p>
          </p:txBody>
        </p:sp>
        <p:sp>
          <p:nvSpPr>
            <p:cNvPr id="188434" name="Rectangle 18"/>
            <p:cNvSpPr>
              <a:spLocks noChangeArrowheads="1"/>
            </p:cNvSpPr>
            <p:nvPr/>
          </p:nvSpPr>
          <p:spPr bwMode="auto">
            <a:xfrm>
              <a:off x="960" y="2208"/>
              <a:ext cx="1200" cy="720"/>
            </a:xfrm>
            <a:prstGeom prst="rect">
              <a:avLst/>
            </a:prstGeom>
            <a:solidFill>
              <a:srgbClr val="F8BE9E"/>
            </a:solidFill>
            <a:ln w="25400">
              <a:solidFill>
                <a:schemeClr val="tx1"/>
              </a:solidFill>
              <a:miter lim="800000"/>
              <a:headEnd/>
              <a:tailEnd/>
            </a:ln>
            <a:effectLst>
              <a:outerShdw dist="71842" dir="2700000" algn="ctr" rotWithShape="0">
                <a:schemeClr val="tx2"/>
              </a:outerShdw>
            </a:effectLst>
          </p:spPr>
          <p:txBody>
            <a:bodyPr anchor="ctr"/>
            <a:lstStyle/>
            <a:p>
              <a:pPr>
                <a:lnSpc>
                  <a:spcPct val="90000"/>
                </a:lnSpc>
                <a:spcBef>
                  <a:spcPct val="20000"/>
                </a:spcBef>
                <a:buClr>
                  <a:srgbClr val="FFFFFF"/>
                </a:buClr>
                <a:buSzPct val="125000"/>
              </a:pPr>
              <a:r>
                <a:rPr lang="en-US" sz="2000"/>
                <a:t>Educates or informs customers</a:t>
              </a:r>
            </a:p>
          </p:txBody>
        </p:sp>
      </p:grpSp>
      <p:grpSp>
        <p:nvGrpSpPr>
          <p:cNvPr id="188435" name="Group 19"/>
          <p:cNvGrpSpPr>
            <a:grpSpLocks/>
          </p:cNvGrpSpPr>
          <p:nvPr/>
        </p:nvGrpSpPr>
        <p:grpSpPr bwMode="auto">
          <a:xfrm>
            <a:off x="3657600" y="2667000"/>
            <a:ext cx="1905000" cy="1828800"/>
            <a:chOff x="2304" y="1776"/>
            <a:chExt cx="1200" cy="1152"/>
          </a:xfrm>
        </p:grpSpPr>
        <p:sp>
          <p:nvSpPr>
            <p:cNvPr id="188436" name="Line 20"/>
            <p:cNvSpPr>
              <a:spLocks noChangeShapeType="1"/>
            </p:cNvSpPr>
            <p:nvPr/>
          </p:nvSpPr>
          <p:spPr bwMode="auto">
            <a:xfrm>
              <a:off x="2880" y="1776"/>
              <a:ext cx="0" cy="384"/>
            </a:xfrm>
            <a:prstGeom prst="line">
              <a:avLst/>
            </a:prstGeom>
            <a:noFill/>
            <a:ln w="28575">
              <a:solidFill>
                <a:schemeClr val="tx1"/>
              </a:solidFill>
              <a:round/>
              <a:headEnd/>
              <a:tailEnd type="triangle" w="med" len="med"/>
            </a:ln>
            <a:effectLst/>
          </p:spPr>
          <p:txBody>
            <a:bodyPr anchor="ctr"/>
            <a:lstStyle/>
            <a:p>
              <a:endParaRPr lang="en-US"/>
            </a:p>
          </p:txBody>
        </p:sp>
        <p:sp>
          <p:nvSpPr>
            <p:cNvPr id="188437" name="Rectangle 21"/>
            <p:cNvSpPr>
              <a:spLocks noChangeArrowheads="1"/>
            </p:cNvSpPr>
            <p:nvPr/>
          </p:nvSpPr>
          <p:spPr bwMode="auto">
            <a:xfrm>
              <a:off x="2304" y="2208"/>
              <a:ext cx="1200" cy="720"/>
            </a:xfrm>
            <a:prstGeom prst="rect">
              <a:avLst/>
            </a:prstGeom>
            <a:solidFill>
              <a:srgbClr val="F8BE9E"/>
            </a:solidFill>
            <a:ln w="25400">
              <a:solidFill>
                <a:schemeClr val="tx1"/>
              </a:solidFill>
              <a:miter lim="800000"/>
              <a:headEnd/>
              <a:tailEnd/>
            </a:ln>
            <a:effectLst>
              <a:outerShdw dist="71842" dir="2700000" algn="ctr" rotWithShape="0">
                <a:schemeClr val="tx2"/>
              </a:outerShdw>
            </a:effectLst>
          </p:spPr>
          <p:txBody>
            <a:bodyPr anchor="ctr"/>
            <a:lstStyle/>
            <a:p>
              <a:pPr>
                <a:lnSpc>
                  <a:spcPct val="90000"/>
                </a:lnSpc>
                <a:spcBef>
                  <a:spcPct val="20000"/>
                </a:spcBef>
                <a:buClr>
                  <a:srgbClr val="FFFFFF"/>
                </a:buClr>
                <a:buSzPct val="125000"/>
              </a:pPr>
              <a:r>
                <a:rPr lang="en-US" sz="2000"/>
                <a:t>A persuasive advertising medium</a:t>
              </a:r>
            </a:p>
          </p:txBody>
        </p:sp>
      </p:grpSp>
      <p:grpSp>
        <p:nvGrpSpPr>
          <p:cNvPr id="188438" name="Group 22"/>
          <p:cNvGrpSpPr>
            <a:grpSpLocks/>
          </p:cNvGrpSpPr>
          <p:nvPr/>
        </p:nvGrpSpPr>
        <p:grpSpPr bwMode="auto">
          <a:xfrm>
            <a:off x="4572000" y="2667000"/>
            <a:ext cx="3124200" cy="1828800"/>
            <a:chOff x="2880" y="1776"/>
            <a:chExt cx="1968" cy="1152"/>
          </a:xfrm>
        </p:grpSpPr>
        <p:sp>
          <p:nvSpPr>
            <p:cNvPr id="188439" name="Line 23"/>
            <p:cNvSpPr>
              <a:spLocks noChangeShapeType="1"/>
            </p:cNvSpPr>
            <p:nvPr/>
          </p:nvSpPr>
          <p:spPr bwMode="auto">
            <a:xfrm>
              <a:off x="2880" y="1776"/>
              <a:ext cx="1392" cy="384"/>
            </a:xfrm>
            <a:prstGeom prst="line">
              <a:avLst/>
            </a:prstGeom>
            <a:noFill/>
            <a:ln w="28575">
              <a:solidFill>
                <a:schemeClr val="tx1"/>
              </a:solidFill>
              <a:round/>
              <a:headEnd/>
              <a:tailEnd type="triangle" w="med" len="med"/>
            </a:ln>
            <a:effectLst/>
          </p:spPr>
          <p:txBody>
            <a:bodyPr anchor="ctr"/>
            <a:lstStyle/>
            <a:p>
              <a:endParaRPr lang="en-US"/>
            </a:p>
          </p:txBody>
        </p:sp>
        <p:sp>
          <p:nvSpPr>
            <p:cNvPr id="188440" name="Rectangle 24"/>
            <p:cNvSpPr>
              <a:spLocks noChangeArrowheads="1"/>
            </p:cNvSpPr>
            <p:nvPr/>
          </p:nvSpPr>
          <p:spPr bwMode="auto">
            <a:xfrm>
              <a:off x="3648" y="2208"/>
              <a:ext cx="1200" cy="720"/>
            </a:xfrm>
            <a:prstGeom prst="rect">
              <a:avLst/>
            </a:prstGeom>
            <a:solidFill>
              <a:srgbClr val="F8BE9E"/>
            </a:solidFill>
            <a:ln w="25400">
              <a:solidFill>
                <a:schemeClr val="tx1"/>
              </a:solidFill>
              <a:miter lim="800000"/>
              <a:headEnd/>
              <a:tailEnd/>
            </a:ln>
            <a:effectLst>
              <a:outerShdw dist="71842" dir="2700000" algn="ctr" rotWithShape="0">
                <a:schemeClr val="tx2"/>
              </a:outerShdw>
            </a:effectLst>
          </p:spPr>
          <p:txBody>
            <a:bodyPr anchor="ctr"/>
            <a:lstStyle/>
            <a:p>
              <a:pPr>
                <a:lnSpc>
                  <a:spcPct val="90000"/>
                </a:lnSpc>
                <a:spcBef>
                  <a:spcPct val="20000"/>
                </a:spcBef>
                <a:buClr>
                  <a:srgbClr val="FFFFFF"/>
                </a:buClr>
                <a:buSzPct val="125000"/>
              </a:pPr>
              <a:r>
                <a:rPr lang="en-US" sz="2000"/>
                <a:t>A sales tool or an actual sales vehicle</a:t>
              </a:r>
            </a:p>
          </p:txBody>
        </p:sp>
      </p:grpSp>
      <p:sp>
        <p:nvSpPr>
          <p:cNvPr id="188447" name="Rectangle 31"/>
          <p:cNvSpPr>
            <a:spLocks noChangeArrowheads="1"/>
          </p:cNvSpPr>
          <p:nvPr/>
        </p:nvSpPr>
        <p:spPr bwMode="auto">
          <a:xfrm>
            <a:off x="3429000" y="1143000"/>
            <a:ext cx="2438400" cy="1524000"/>
          </a:xfrm>
          <a:prstGeom prst="rect">
            <a:avLst/>
          </a:prstGeom>
          <a:solidFill>
            <a:srgbClr val="FFFFCC"/>
          </a:solidFill>
          <a:ln w="28575">
            <a:solidFill>
              <a:schemeClr val="tx1"/>
            </a:solidFill>
            <a:miter lim="800000"/>
            <a:headEnd/>
            <a:tailEnd/>
          </a:ln>
          <a:effectLst>
            <a:outerShdw dist="71842" dir="2700000" algn="ctr" rotWithShape="0">
              <a:schemeClr val="tx2"/>
            </a:outerShdw>
          </a:effectLst>
        </p:spPr>
        <p:txBody>
          <a:bodyPr anchor="ctr"/>
          <a:lstStyle/>
          <a:p>
            <a:r>
              <a:rPr lang="en-US" sz="2800"/>
              <a:t>The</a:t>
            </a:r>
            <a:br>
              <a:rPr lang="en-US" sz="2800"/>
            </a:br>
            <a:r>
              <a:rPr lang="en-US" sz="2800"/>
              <a:t>Internet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88447"/>
                                        </p:tgtEl>
                                        <p:attrNameLst>
                                          <p:attrName>style.visibility</p:attrName>
                                        </p:attrNameLst>
                                      </p:cBhvr>
                                      <p:to>
                                        <p:strVal val="visible"/>
                                      </p:to>
                                    </p:set>
                                    <p:animEffect transition="in" filter="box(out)">
                                      <p:cBhvr>
                                        <p:cTn id="7" dur="500"/>
                                        <p:tgtEl>
                                          <p:spTgt spid="18844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88432"/>
                                        </p:tgtEl>
                                        <p:attrNameLst>
                                          <p:attrName>style.visibility</p:attrName>
                                        </p:attrNameLst>
                                      </p:cBhvr>
                                      <p:to>
                                        <p:strVal val="visible"/>
                                      </p:to>
                                    </p:set>
                                    <p:animEffect transition="in" filter="wipe(up)">
                                      <p:cBhvr>
                                        <p:cTn id="11" dur="500"/>
                                        <p:tgtEl>
                                          <p:spTgt spid="188432"/>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88435"/>
                                        </p:tgtEl>
                                        <p:attrNameLst>
                                          <p:attrName>style.visibility</p:attrName>
                                        </p:attrNameLst>
                                      </p:cBhvr>
                                      <p:to>
                                        <p:strVal val="visible"/>
                                      </p:to>
                                    </p:set>
                                    <p:animEffect transition="in" filter="wipe(up)">
                                      <p:cBhvr>
                                        <p:cTn id="15" dur="500"/>
                                        <p:tgtEl>
                                          <p:spTgt spid="188435"/>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88438"/>
                                        </p:tgtEl>
                                        <p:attrNameLst>
                                          <p:attrName>style.visibility</p:attrName>
                                        </p:attrNameLst>
                                      </p:cBhvr>
                                      <p:to>
                                        <p:strVal val="visible"/>
                                      </p:to>
                                    </p:set>
                                    <p:animEffect transition="in" filter="wipe(up)">
                                      <p:cBhvr>
                                        <p:cTn id="19" dur="500"/>
                                        <p:tgtEl>
                                          <p:spTgt spid="188438"/>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88423"/>
                                        </p:tgtEl>
                                        <p:attrNameLst>
                                          <p:attrName>style.visibility</p:attrName>
                                        </p:attrNameLst>
                                      </p:cBhvr>
                                      <p:to>
                                        <p:strVal val="visible"/>
                                      </p:to>
                                    </p:set>
                                    <p:animEffect transition="in" filter="wipe(up)">
                                      <p:cBhvr>
                                        <p:cTn id="23" dur="500"/>
                                        <p:tgtEl>
                                          <p:spTgt spid="188423"/>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88426"/>
                                        </p:tgtEl>
                                        <p:attrNameLst>
                                          <p:attrName>style.visibility</p:attrName>
                                        </p:attrNameLst>
                                      </p:cBhvr>
                                      <p:to>
                                        <p:strVal val="visible"/>
                                      </p:to>
                                    </p:set>
                                    <p:animEffect transition="in" filter="wipe(up)">
                                      <p:cBhvr>
                                        <p:cTn id="27" dur="500"/>
                                        <p:tgtEl>
                                          <p:spTgt spid="188426"/>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88429"/>
                                        </p:tgtEl>
                                        <p:attrNameLst>
                                          <p:attrName>style.visibility</p:attrName>
                                        </p:attrNameLst>
                                      </p:cBhvr>
                                      <p:to>
                                        <p:strVal val="visible"/>
                                      </p:to>
                                    </p:set>
                                    <p:animEffect transition="in" filter="wipe(up)">
                                      <p:cBhvr>
                                        <p:cTn id="31" dur="500"/>
                                        <p:tgtEl>
                                          <p:spTgt spid="188429"/>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188420"/>
                                        </p:tgtEl>
                                        <p:attrNameLst>
                                          <p:attrName>style.visibility</p:attrName>
                                        </p:attrNameLst>
                                      </p:cBhvr>
                                      <p:to>
                                        <p:strVal val="visible"/>
                                      </p:to>
                                    </p:set>
                                    <p:animEffect transition="in" filter="wipe(up)">
                                      <p:cBhvr>
                                        <p:cTn id="35" dur="500"/>
                                        <p:tgtEl>
                                          <p:spTgt spid="188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47" grpId="0" animBg="1"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p:txBody>
          <a:bodyPr/>
          <a:lstStyle/>
          <a:p>
            <a:r>
              <a:rPr lang="en-US"/>
              <a:t>Sales Promotion</a:t>
            </a:r>
          </a:p>
        </p:txBody>
      </p:sp>
      <p:sp>
        <p:nvSpPr>
          <p:cNvPr id="190468" name="AutoShape 4"/>
          <p:cNvSpPr>
            <a:spLocks noChangeArrowheads="1"/>
          </p:cNvSpPr>
          <p:nvPr/>
        </p:nvSpPr>
        <p:spPr bwMode="auto">
          <a:xfrm>
            <a:off x="457200" y="4876800"/>
            <a:ext cx="4038600" cy="1077913"/>
          </a:xfrm>
          <a:prstGeom prst="cube">
            <a:avLst>
              <a:gd name="adj" fmla="val 25000"/>
            </a:avLst>
          </a:prstGeom>
          <a:solidFill>
            <a:srgbClr val="C2D6BC"/>
          </a:solidFill>
          <a:ln w="12700">
            <a:solidFill>
              <a:schemeClr val="tx1"/>
            </a:solidFill>
            <a:miter lim="800000"/>
            <a:headEnd/>
            <a:tailEnd/>
          </a:ln>
          <a:effectLst/>
        </p:spPr>
        <p:txBody>
          <a:bodyPr>
            <a:spAutoFit/>
          </a:bodyPr>
          <a:lstStyle/>
          <a:p>
            <a:pPr marL="342900" indent="-342900" eaLnBrk="1" hangingPunct="1">
              <a:spcBef>
                <a:spcPct val="20000"/>
              </a:spcBef>
            </a:pPr>
            <a:r>
              <a:rPr lang="en-US" sz="2400" b="1"/>
              <a:t>Consumer-oriented</a:t>
            </a:r>
          </a:p>
          <a:p>
            <a:pPr marL="342900" indent="-342900" eaLnBrk="1" hangingPunct="1">
              <a:spcBef>
                <a:spcPct val="20000"/>
              </a:spcBef>
            </a:pPr>
            <a:r>
              <a:rPr lang="en-US" sz="2000"/>
              <a:t>[For end-users]</a:t>
            </a:r>
          </a:p>
        </p:txBody>
      </p:sp>
      <p:sp>
        <p:nvSpPr>
          <p:cNvPr id="190469" name="AutoShape 5"/>
          <p:cNvSpPr>
            <a:spLocks noChangeArrowheads="1"/>
          </p:cNvSpPr>
          <p:nvPr/>
        </p:nvSpPr>
        <p:spPr bwMode="auto">
          <a:xfrm>
            <a:off x="4724400" y="4826000"/>
            <a:ext cx="3741738" cy="1077913"/>
          </a:xfrm>
          <a:prstGeom prst="cube">
            <a:avLst>
              <a:gd name="adj" fmla="val 25000"/>
            </a:avLst>
          </a:prstGeom>
          <a:solidFill>
            <a:srgbClr val="FFA143"/>
          </a:solidFill>
          <a:ln w="12700">
            <a:solidFill>
              <a:schemeClr val="tx1"/>
            </a:solidFill>
            <a:miter lim="800000"/>
            <a:headEnd/>
            <a:tailEnd/>
          </a:ln>
          <a:effectLst/>
        </p:spPr>
        <p:txBody>
          <a:bodyPr>
            <a:spAutoFit/>
          </a:bodyPr>
          <a:lstStyle/>
          <a:p>
            <a:pPr marL="342900" indent="-342900" eaLnBrk="1" hangingPunct="1">
              <a:spcBef>
                <a:spcPct val="20000"/>
              </a:spcBef>
            </a:pPr>
            <a:r>
              <a:rPr lang="en-US" sz="2400" b="1"/>
              <a:t>Trade-oriented</a:t>
            </a:r>
          </a:p>
          <a:p>
            <a:pPr marL="342900" indent="-342900" eaLnBrk="1" hangingPunct="1">
              <a:spcBef>
                <a:spcPct val="20000"/>
              </a:spcBef>
            </a:pPr>
            <a:r>
              <a:rPr lang="en-US" sz="2000"/>
              <a:t>[For resellers]</a:t>
            </a:r>
          </a:p>
        </p:txBody>
      </p:sp>
      <p:sp>
        <p:nvSpPr>
          <p:cNvPr id="190497" name="Rectangle 33"/>
          <p:cNvSpPr>
            <a:spLocks noChangeArrowheads="1"/>
          </p:cNvSpPr>
          <p:nvPr/>
        </p:nvSpPr>
        <p:spPr bwMode="auto">
          <a:xfrm>
            <a:off x="838200" y="1295400"/>
            <a:ext cx="3352800" cy="3657600"/>
          </a:xfrm>
          <a:prstGeom prst="rect">
            <a:avLst/>
          </a:prstGeom>
          <a:gradFill rotWithShape="1">
            <a:gsLst>
              <a:gs pos="0">
                <a:srgbClr val="FFFFFF"/>
              </a:gs>
              <a:gs pos="100000">
                <a:srgbClr val="DFEBE8"/>
              </a:gs>
            </a:gsLst>
            <a:lin ang="5400000" scaled="1"/>
          </a:gradFill>
          <a:ln w="12700">
            <a:solidFill>
              <a:schemeClr val="tx1"/>
            </a:solidFill>
            <a:miter lim="800000"/>
            <a:headEnd/>
            <a:tailEnd/>
          </a:ln>
          <a:effectLst/>
        </p:spPr>
        <p:txBody>
          <a:bodyPr wrap="none" anchor="ctr"/>
          <a:lstStyle/>
          <a:p>
            <a:endParaRPr lang="en-US"/>
          </a:p>
        </p:txBody>
      </p:sp>
      <p:sp>
        <p:nvSpPr>
          <p:cNvPr id="190498" name="Rectangle 34"/>
          <p:cNvSpPr>
            <a:spLocks noChangeArrowheads="1"/>
          </p:cNvSpPr>
          <p:nvPr/>
        </p:nvSpPr>
        <p:spPr bwMode="auto">
          <a:xfrm>
            <a:off x="5029200" y="1295400"/>
            <a:ext cx="3124200" cy="3657600"/>
          </a:xfrm>
          <a:prstGeom prst="rect">
            <a:avLst/>
          </a:prstGeom>
          <a:gradFill rotWithShape="1">
            <a:gsLst>
              <a:gs pos="0">
                <a:srgbClr val="FFFFFF"/>
              </a:gs>
              <a:gs pos="100000">
                <a:srgbClr val="F6CF9C"/>
              </a:gs>
            </a:gsLst>
            <a:lin ang="5400000" scaled="1"/>
          </a:gradFill>
          <a:ln w="12700">
            <a:solidFill>
              <a:schemeClr val="tx1"/>
            </a:solidFill>
            <a:miter lim="800000"/>
            <a:headEnd/>
            <a:tailEnd/>
          </a:ln>
          <a:effectLst/>
        </p:spPr>
        <p:txBody>
          <a:bodyPr wrap="none" anchor="ctr"/>
          <a:lstStyle/>
          <a:p>
            <a:endParaRPr lang="en-US"/>
          </a:p>
        </p:txBody>
      </p:sp>
      <p:sp>
        <p:nvSpPr>
          <p:cNvPr id="190499" name="Text Box 35"/>
          <p:cNvSpPr txBox="1">
            <a:spLocks noChangeArrowheads="1"/>
          </p:cNvSpPr>
          <p:nvPr/>
        </p:nvSpPr>
        <p:spPr bwMode="auto">
          <a:xfrm>
            <a:off x="838200" y="1447800"/>
            <a:ext cx="3276600" cy="3360738"/>
          </a:xfrm>
          <a:prstGeom prst="rect">
            <a:avLst/>
          </a:prstGeom>
          <a:noFill/>
          <a:ln w="12700">
            <a:noFill/>
            <a:miter lim="800000"/>
            <a:headEnd/>
            <a:tailEnd/>
          </a:ln>
          <a:effectLst/>
        </p:spPr>
        <p:txBody>
          <a:bodyPr>
            <a:spAutoFit/>
          </a:bodyPr>
          <a:lstStyle/>
          <a:p>
            <a:pPr>
              <a:spcAft>
                <a:spcPct val="25000"/>
              </a:spcAft>
            </a:pPr>
            <a:r>
              <a:rPr lang="en-US"/>
              <a:t>Coupons</a:t>
            </a:r>
          </a:p>
          <a:p>
            <a:pPr>
              <a:spcAft>
                <a:spcPct val="25000"/>
              </a:spcAft>
            </a:pPr>
            <a:r>
              <a:rPr lang="en-US"/>
              <a:t>Samples</a:t>
            </a:r>
          </a:p>
          <a:p>
            <a:pPr>
              <a:spcAft>
                <a:spcPct val="25000"/>
              </a:spcAft>
            </a:pPr>
            <a:r>
              <a:rPr lang="en-US"/>
              <a:t>Premiums</a:t>
            </a:r>
          </a:p>
          <a:p>
            <a:pPr>
              <a:spcAft>
                <a:spcPct val="25000"/>
              </a:spcAft>
            </a:pPr>
            <a:r>
              <a:rPr lang="en-US"/>
              <a:t>Contest/Sweepstake</a:t>
            </a:r>
          </a:p>
          <a:p>
            <a:pPr>
              <a:spcAft>
                <a:spcPct val="25000"/>
              </a:spcAft>
            </a:pPr>
            <a:r>
              <a:rPr lang="en-US"/>
              <a:t>Refunds/Rebates</a:t>
            </a:r>
          </a:p>
          <a:p>
            <a:pPr>
              <a:spcAft>
                <a:spcPct val="25000"/>
              </a:spcAft>
            </a:pPr>
            <a:r>
              <a:rPr lang="en-US"/>
              <a:t>Bonus Packs</a:t>
            </a:r>
          </a:p>
          <a:p>
            <a:pPr>
              <a:spcAft>
                <a:spcPct val="25000"/>
              </a:spcAft>
            </a:pPr>
            <a:r>
              <a:rPr lang="en-US"/>
              <a:t>Loyalty Programs</a:t>
            </a:r>
          </a:p>
          <a:p>
            <a:pPr>
              <a:spcAft>
                <a:spcPct val="25000"/>
              </a:spcAft>
            </a:pPr>
            <a:r>
              <a:rPr lang="en-US"/>
              <a:t>Events</a:t>
            </a:r>
          </a:p>
        </p:txBody>
      </p:sp>
      <p:sp>
        <p:nvSpPr>
          <p:cNvPr id="190500" name="Text Box 36"/>
          <p:cNvSpPr txBox="1">
            <a:spLocks noChangeArrowheads="1"/>
          </p:cNvSpPr>
          <p:nvPr/>
        </p:nvSpPr>
        <p:spPr bwMode="auto">
          <a:xfrm>
            <a:off x="5105400" y="1981200"/>
            <a:ext cx="2971800" cy="2439988"/>
          </a:xfrm>
          <a:prstGeom prst="rect">
            <a:avLst/>
          </a:prstGeom>
          <a:noFill/>
          <a:ln w="12700">
            <a:noFill/>
            <a:miter lim="800000"/>
            <a:headEnd/>
            <a:tailEnd/>
          </a:ln>
          <a:effectLst/>
        </p:spPr>
        <p:txBody>
          <a:bodyPr>
            <a:spAutoFit/>
          </a:bodyPr>
          <a:lstStyle/>
          <a:p>
            <a:pPr>
              <a:spcAft>
                <a:spcPct val="50000"/>
              </a:spcAft>
            </a:pPr>
            <a:r>
              <a:rPr lang="en-US"/>
              <a:t>Trade Allowances</a:t>
            </a:r>
          </a:p>
          <a:p>
            <a:pPr>
              <a:spcAft>
                <a:spcPct val="50000"/>
              </a:spcAft>
            </a:pPr>
            <a:r>
              <a:rPr lang="en-US"/>
              <a:t>POP Displays</a:t>
            </a:r>
          </a:p>
          <a:p>
            <a:pPr>
              <a:spcAft>
                <a:spcPct val="50000"/>
              </a:spcAft>
            </a:pPr>
            <a:r>
              <a:rPr lang="en-US"/>
              <a:t>Training Programs</a:t>
            </a:r>
          </a:p>
          <a:p>
            <a:pPr>
              <a:spcAft>
                <a:spcPct val="50000"/>
              </a:spcAft>
            </a:pPr>
            <a:r>
              <a:rPr lang="en-US"/>
              <a:t>Trade Shows</a:t>
            </a:r>
          </a:p>
          <a:p>
            <a:pPr>
              <a:spcAft>
                <a:spcPct val="50000"/>
              </a:spcAft>
            </a:pPr>
            <a:r>
              <a:rPr lang="en-US"/>
              <a:t>Coop Advertising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90468"/>
                                        </p:tgtEl>
                                        <p:attrNameLst>
                                          <p:attrName>style.visibility</p:attrName>
                                        </p:attrNameLst>
                                      </p:cBhvr>
                                      <p:to>
                                        <p:strVal val="visible"/>
                                      </p:to>
                                    </p:set>
                                    <p:animEffect transition="in" filter="blinds(horizontal)">
                                      <p:cBhvr>
                                        <p:cTn id="7" dur="500"/>
                                        <p:tgtEl>
                                          <p:spTgt spid="190468"/>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90469"/>
                                        </p:tgtEl>
                                        <p:attrNameLst>
                                          <p:attrName>style.visibility</p:attrName>
                                        </p:attrNameLst>
                                      </p:cBhvr>
                                      <p:to>
                                        <p:strVal val="visible"/>
                                      </p:to>
                                    </p:set>
                                    <p:animEffect transition="in" filter="blinds(horizontal)">
                                      <p:cBhvr>
                                        <p:cTn id="11" dur="500"/>
                                        <p:tgtEl>
                                          <p:spTgt spid="190469"/>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190499"/>
                                        </p:tgtEl>
                                        <p:attrNameLst>
                                          <p:attrName>style.visibility</p:attrName>
                                        </p:attrNameLst>
                                      </p:cBhvr>
                                      <p:to>
                                        <p:strVal val="visible"/>
                                      </p:to>
                                    </p:set>
                                    <p:animEffect transition="in" filter="checkerboard(across)">
                                      <p:cBhvr>
                                        <p:cTn id="16" dur="1000"/>
                                        <p:tgtEl>
                                          <p:spTgt spid="190499"/>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1" nodeType="clickEffect">
                                  <p:stCondLst>
                                    <p:cond delay="0"/>
                                  </p:stCondLst>
                                  <p:childTnLst>
                                    <p:set>
                                      <p:cBhvr>
                                        <p:cTn id="20" dur="1" fill="hold">
                                          <p:stCondLst>
                                            <p:cond delay="0"/>
                                          </p:stCondLst>
                                        </p:cTn>
                                        <p:tgtEl>
                                          <p:spTgt spid="190500"/>
                                        </p:tgtEl>
                                        <p:attrNameLst>
                                          <p:attrName>style.visibility</p:attrName>
                                        </p:attrNameLst>
                                      </p:cBhvr>
                                      <p:to>
                                        <p:strVal val="visible"/>
                                      </p:to>
                                    </p:set>
                                    <p:animEffect transition="in" filter="checkerboard(across)">
                                      <p:cBhvr>
                                        <p:cTn id="21" dur="1000"/>
                                        <p:tgtEl>
                                          <p:spTgt spid="1905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68" grpId="0" animBg="1"/>
      <p:bldP spid="190469" grpId="0" animBg="1"/>
      <p:bldP spid="190499" grpId="0"/>
      <p:bldP spid="190500"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p:txBody>
          <a:bodyPr/>
          <a:lstStyle/>
          <a:p>
            <a:r>
              <a:rPr lang="en-US"/>
              <a:t>Sales Promotion</a:t>
            </a:r>
          </a:p>
        </p:txBody>
      </p:sp>
      <p:sp>
        <p:nvSpPr>
          <p:cNvPr id="192515" name="Rectangle 3"/>
          <p:cNvSpPr>
            <a:spLocks noGrp="1" noChangeArrowheads="1"/>
          </p:cNvSpPr>
          <p:nvPr>
            <p:ph type="body" idx="1"/>
          </p:nvPr>
        </p:nvSpPr>
        <p:spPr>
          <a:xfrm>
            <a:off x="304800" y="3200400"/>
            <a:ext cx="8534400" cy="3048000"/>
          </a:xfrm>
        </p:spPr>
        <p:txBody>
          <a:bodyPr/>
          <a:lstStyle/>
          <a:p>
            <a:r>
              <a:rPr lang="en-US"/>
              <a:t>Most of the promotional budget now goes to sales promotion</a:t>
            </a:r>
          </a:p>
          <a:p>
            <a:pPr lvl="1"/>
            <a:r>
              <a:rPr lang="en-US"/>
              <a:t>Declining  brand loyalty</a:t>
            </a:r>
          </a:p>
          <a:p>
            <a:pPr lvl="1"/>
            <a:r>
              <a:rPr lang="en-US"/>
              <a:t>Increased consumer sensitivity to “deals”</a:t>
            </a:r>
          </a:p>
          <a:p>
            <a:pPr lvl="1"/>
            <a:r>
              <a:rPr lang="en-US"/>
              <a:t>Larger and more powerful retailers are demanding more trade promotion support</a:t>
            </a:r>
          </a:p>
        </p:txBody>
      </p:sp>
      <p:pic>
        <p:nvPicPr>
          <p:cNvPr id="192516" name="Picture 4" descr="MCj04347650000[1]"/>
          <p:cNvPicPr>
            <a:picLocks noChangeAspect="1" noChangeArrowheads="1"/>
          </p:cNvPicPr>
          <p:nvPr/>
        </p:nvPicPr>
        <p:blipFill>
          <a:blip r:embed="rId3" cstate="print"/>
          <a:srcRect/>
          <a:stretch>
            <a:fillRect/>
          </a:stretch>
        </p:blipFill>
        <p:spPr bwMode="auto">
          <a:xfrm>
            <a:off x="3124200" y="685800"/>
            <a:ext cx="2895600" cy="2895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2000" fill="hold"/>
                                        <p:tgtEl>
                                          <p:spTgt spid="1925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title"/>
          </p:nvPr>
        </p:nvSpPr>
        <p:spPr/>
        <p:txBody>
          <a:bodyPr/>
          <a:lstStyle/>
          <a:p>
            <a:r>
              <a:rPr lang="en-US"/>
              <a:t>Test Your Knowledge</a:t>
            </a:r>
          </a:p>
        </p:txBody>
      </p:sp>
      <p:sp>
        <p:nvSpPr>
          <p:cNvPr id="196612" name="Text Box 4"/>
          <p:cNvSpPr txBox="1">
            <a:spLocks noChangeArrowheads="1"/>
          </p:cNvSpPr>
          <p:nvPr/>
        </p:nvSpPr>
        <p:spPr bwMode="auto">
          <a:xfrm>
            <a:off x="762000" y="1295400"/>
            <a:ext cx="7924800" cy="4786313"/>
          </a:xfrm>
          <a:prstGeom prst="rect">
            <a:avLst/>
          </a:prstGeom>
          <a:noFill/>
          <a:ln w="12700">
            <a:noFill/>
            <a:miter lim="800000"/>
            <a:headEnd/>
            <a:tailEnd/>
          </a:ln>
          <a:effectLst/>
        </p:spPr>
        <p:txBody>
          <a:bodyPr>
            <a:spAutoFit/>
          </a:bodyPr>
          <a:lstStyle/>
          <a:p>
            <a:pPr algn="l">
              <a:spcAft>
                <a:spcPct val="60000"/>
              </a:spcAft>
            </a:pPr>
            <a:r>
              <a:rPr lang="en-US" sz="2800"/>
              <a:t>_____ is nonpersonal communication, neither directly paid for nor run under, identified sponsorship. </a:t>
            </a:r>
          </a:p>
          <a:p>
            <a:pPr algn="l">
              <a:spcAft>
                <a:spcPct val="60000"/>
              </a:spcAft>
            </a:pPr>
            <a:r>
              <a:rPr lang="en-US" sz="2800"/>
              <a:t>	A)	Advertising </a:t>
            </a:r>
          </a:p>
          <a:p>
            <a:pPr algn="l">
              <a:spcAft>
                <a:spcPct val="60000"/>
              </a:spcAft>
            </a:pPr>
            <a:r>
              <a:rPr lang="en-US" sz="2800"/>
              <a:t>	B)	Sales promotion </a:t>
            </a:r>
          </a:p>
          <a:p>
            <a:pPr algn="l">
              <a:spcAft>
                <a:spcPct val="60000"/>
              </a:spcAft>
            </a:pPr>
            <a:r>
              <a:rPr lang="en-US" sz="2800"/>
              <a:t>	C)	Publicity </a:t>
            </a:r>
          </a:p>
          <a:p>
            <a:pPr algn="l">
              <a:spcAft>
                <a:spcPct val="60000"/>
              </a:spcAft>
            </a:pPr>
            <a:r>
              <a:rPr lang="en-US" sz="2800"/>
              <a:t>	D)	Public relations </a:t>
            </a:r>
          </a:p>
          <a:p>
            <a:pPr algn="l"/>
            <a:r>
              <a:rPr lang="en-US" sz="2800"/>
              <a:t>	E)	Personal selling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p:txBody>
          <a:bodyPr/>
          <a:lstStyle/>
          <a:p>
            <a:r>
              <a:rPr lang="en-US"/>
              <a:t>Advertising Versus Publicity</a:t>
            </a:r>
          </a:p>
        </p:txBody>
      </p:sp>
      <p:sp>
        <p:nvSpPr>
          <p:cNvPr id="200708" name="AutoShape 4"/>
          <p:cNvSpPr>
            <a:spLocks noChangeArrowheads="1"/>
          </p:cNvSpPr>
          <p:nvPr/>
        </p:nvSpPr>
        <p:spPr bwMode="auto">
          <a:xfrm>
            <a:off x="3278188" y="1292225"/>
            <a:ext cx="2514600" cy="457200"/>
          </a:xfrm>
          <a:prstGeom prst="roundRect">
            <a:avLst>
              <a:gd name="adj" fmla="val 0"/>
            </a:avLst>
          </a:prstGeom>
          <a:solidFill>
            <a:srgbClr val="BAD4CD"/>
          </a:solidFill>
          <a:ln w="12700">
            <a:solidFill>
              <a:schemeClr val="tx1"/>
            </a:solidFill>
            <a:round/>
            <a:headEnd/>
            <a:tailEnd/>
          </a:ln>
          <a:effectLst>
            <a:outerShdw dist="71842" dir="2700000" algn="ctr" rotWithShape="0">
              <a:schemeClr val="tx1"/>
            </a:outerShdw>
          </a:effectLst>
        </p:spPr>
        <p:txBody>
          <a:bodyPr wrap="none" anchor="ctr"/>
          <a:lstStyle/>
          <a:p>
            <a:r>
              <a:rPr lang="en-US" sz="2400" b="1" i="1"/>
              <a:t>Advertising</a:t>
            </a:r>
          </a:p>
        </p:txBody>
      </p:sp>
      <p:sp>
        <p:nvSpPr>
          <p:cNvPr id="200709" name="AutoShape 5"/>
          <p:cNvSpPr>
            <a:spLocks noChangeArrowheads="1"/>
          </p:cNvSpPr>
          <p:nvPr/>
        </p:nvSpPr>
        <p:spPr bwMode="auto">
          <a:xfrm flipV="1">
            <a:off x="6008688" y="1292225"/>
            <a:ext cx="2514600" cy="457200"/>
          </a:xfrm>
          <a:prstGeom prst="roundRect">
            <a:avLst>
              <a:gd name="adj" fmla="val 0"/>
            </a:avLst>
          </a:prstGeom>
          <a:solidFill>
            <a:srgbClr val="FDED73"/>
          </a:solidFill>
          <a:ln w="12700">
            <a:solidFill>
              <a:schemeClr val="tx1"/>
            </a:solidFill>
            <a:round/>
            <a:headEnd/>
            <a:tailEnd/>
          </a:ln>
          <a:effectLst>
            <a:outerShdw dist="71842" dir="2700000" algn="ctr" rotWithShape="0">
              <a:schemeClr val="tx1"/>
            </a:outerShdw>
          </a:effectLst>
        </p:spPr>
        <p:txBody>
          <a:bodyPr rot="10800000" wrap="none" anchor="ctr"/>
          <a:lstStyle/>
          <a:p>
            <a:r>
              <a:rPr lang="en-US" sz="2400" b="1" i="1"/>
              <a:t>Publicity</a:t>
            </a:r>
          </a:p>
        </p:txBody>
      </p:sp>
      <p:sp>
        <p:nvSpPr>
          <p:cNvPr id="200710" name="AutoShape 6"/>
          <p:cNvSpPr>
            <a:spLocks noChangeArrowheads="1"/>
          </p:cNvSpPr>
          <p:nvPr/>
        </p:nvSpPr>
        <p:spPr bwMode="auto">
          <a:xfrm flipV="1">
            <a:off x="6008688" y="5788025"/>
            <a:ext cx="2514600" cy="457200"/>
          </a:xfrm>
          <a:prstGeom prst="roundRect">
            <a:avLst>
              <a:gd name="adj" fmla="val 0"/>
            </a:avLst>
          </a:prstGeom>
          <a:solidFill>
            <a:srgbClr val="FFEFA9"/>
          </a:solidFill>
          <a:ln w="12700">
            <a:solidFill>
              <a:schemeClr val="tx1"/>
            </a:solidFill>
            <a:round/>
            <a:headEnd/>
            <a:tailEnd/>
          </a:ln>
          <a:effectLst>
            <a:outerShdw dist="71842" dir="2700000" algn="ctr" rotWithShape="0">
              <a:schemeClr val="tx1"/>
            </a:outerShdw>
          </a:effectLst>
        </p:spPr>
        <p:txBody>
          <a:bodyPr rot="10800000" wrap="none" anchor="ctr"/>
          <a:lstStyle/>
          <a:p>
            <a:r>
              <a:rPr lang="en-US" sz="2400"/>
              <a:t>Tentative</a:t>
            </a:r>
          </a:p>
        </p:txBody>
      </p:sp>
      <p:sp>
        <p:nvSpPr>
          <p:cNvPr id="200711" name="AutoShape 7"/>
          <p:cNvSpPr>
            <a:spLocks noChangeArrowheads="1"/>
          </p:cNvSpPr>
          <p:nvPr/>
        </p:nvSpPr>
        <p:spPr bwMode="auto">
          <a:xfrm flipV="1">
            <a:off x="6008688" y="5145088"/>
            <a:ext cx="2514600" cy="457200"/>
          </a:xfrm>
          <a:prstGeom prst="roundRect">
            <a:avLst>
              <a:gd name="adj" fmla="val 0"/>
            </a:avLst>
          </a:prstGeom>
          <a:solidFill>
            <a:srgbClr val="FFEFA9"/>
          </a:solidFill>
          <a:ln w="12700">
            <a:solidFill>
              <a:schemeClr val="tx1"/>
            </a:solidFill>
            <a:round/>
            <a:headEnd/>
            <a:tailEnd/>
          </a:ln>
          <a:effectLst>
            <a:outerShdw dist="71842" dir="2700000" algn="ctr" rotWithShape="0">
              <a:schemeClr val="tx1"/>
            </a:outerShdw>
          </a:effectLst>
        </p:spPr>
        <p:txBody>
          <a:bodyPr rot="10800000" wrap="none" anchor="ctr"/>
          <a:lstStyle/>
          <a:p>
            <a:r>
              <a:rPr lang="en-US" sz="2400"/>
              <a:t>Low</a:t>
            </a:r>
          </a:p>
        </p:txBody>
      </p:sp>
      <p:sp>
        <p:nvSpPr>
          <p:cNvPr id="200712" name="AutoShape 8"/>
          <p:cNvSpPr>
            <a:spLocks noChangeArrowheads="1"/>
          </p:cNvSpPr>
          <p:nvPr/>
        </p:nvSpPr>
        <p:spPr bwMode="auto">
          <a:xfrm flipV="1">
            <a:off x="6019800" y="4502150"/>
            <a:ext cx="2514600" cy="457200"/>
          </a:xfrm>
          <a:prstGeom prst="roundRect">
            <a:avLst>
              <a:gd name="adj" fmla="val 0"/>
            </a:avLst>
          </a:prstGeom>
          <a:solidFill>
            <a:srgbClr val="FFEFA9"/>
          </a:solidFill>
          <a:ln w="12700">
            <a:solidFill>
              <a:schemeClr val="tx1"/>
            </a:solidFill>
            <a:round/>
            <a:headEnd/>
            <a:tailEnd/>
          </a:ln>
          <a:effectLst>
            <a:outerShdw dist="71842" dir="2700000" algn="ctr" rotWithShape="0">
              <a:schemeClr val="tx1"/>
            </a:outerShdw>
          </a:effectLst>
        </p:spPr>
        <p:txBody>
          <a:bodyPr rot="10800000" wrap="none" anchor="ctr"/>
          <a:lstStyle/>
          <a:p>
            <a:r>
              <a:rPr lang="en-US">
                <a:cs typeface="Times New Roman" pitchFamily="18" charset="0"/>
              </a:rPr>
              <a:t>Low/Unspecified</a:t>
            </a:r>
            <a:r>
              <a:rPr lang="en-US"/>
              <a:t> </a:t>
            </a:r>
          </a:p>
        </p:txBody>
      </p:sp>
      <p:sp>
        <p:nvSpPr>
          <p:cNvPr id="200713" name="AutoShape 9"/>
          <p:cNvSpPr>
            <a:spLocks noChangeArrowheads="1"/>
          </p:cNvSpPr>
          <p:nvPr/>
        </p:nvSpPr>
        <p:spPr bwMode="auto">
          <a:xfrm flipV="1">
            <a:off x="6008688" y="3860800"/>
            <a:ext cx="2514600" cy="457200"/>
          </a:xfrm>
          <a:prstGeom prst="roundRect">
            <a:avLst>
              <a:gd name="adj" fmla="val 0"/>
            </a:avLst>
          </a:prstGeom>
          <a:solidFill>
            <a:srgbClr val="FFEFA9"/>
          </a:solidFill>
          <a:ln w="12700">
            <a:solidFill>
              <a:schemeClr val="tx1"/>
            </a:solidFill>
            <a:round/>
            <a:headEnd/>
            <a:tailEnd/>
          </a:ln>
          <a:effectLst>
            <a:outerShdw dist="71842" dir="2700000" algn="ctr" rotWithShape="0">
              <a:schemeClr val="tx1"/>
            </a:outerShdw>
          </a:effectLst>
        </p:spPr>
        <p:txBody>
          <a:bodyPr rot="10800000" wrap="none" anchor="ctr"/>
          <a:lstStyle/>
          <a:p>
            <a:r>
              <a:rPr lang="en-US" sz="2400">
                <a:cs typeface="Times New Roman" pitchFamily="18" charset="0"/>
              </a:rPr>
              <a:t>Uncontrollable</a:t>
            </a:r>
            <a:r>
              <a:rPr lang="en-US" sz="2400"/>
              <a:t> </a:t>
            </a:r>
          </a:p>
        </p:txBody>
      </p:sp>
      <p:sp>
        <p:nvSpPr>
          <p:cNvPr id="200714" name="AutoShape 10"/>
          <p:cNvSpPr>
            <a:spLocks noChangeArrowheads="1"/>
          </p:cNvSpPr>
          <p:nvPr/>
        </p:nvSpPr>
        <p:spPr bwMode="auto">
          <a:xfrm>
            <a:off x="3278188" y="1933575"/>
            <a:ext cx="2514600" cy="457200"/>
          </a:xfrm>
          <a:prstGeom prst="roundRect">
            <a:avLst>
              <a:gd name="adj" fmla="val 0"/>
            </a:avLst>
          </a:prstGeom>
          <a:solidFill>
            <a:srgbClr val="DFEBE8"/>
          </a:solidFill>
          <a:ln w="12700">
            <a:solidFill>
              <a:schemeClr val="tx1"/>
            </a:solidFill>
            <a:round/>
            <a:headEnd/>
            <a:tailEnd/>
          </a:ln>
          <a:effectLst>
            <a:outerShdw dist="71842" dir="2700000" algn="ctr" rotWithShape="0">
              <a:schemeClr val="tx1"/>
            </a:outerShdw>
          </a:effectLst>
        </p:spPr>
        <p:txBody>
          <a:bodyPr wrap="none" anchor="ctr"/>
          <a:lstStyle/>
          <a:p>
            <a:r>
              <a:rPr lang="en-US" sz="2400"/>
              <a:t>Great</a:t>
            </a:r>
          </a:p>
        </p:txBody>
      </p:sp>
      <p:sp>
        <p:nvSpPr>
          <p:cNvPr id="200715" name="AutoShape 11"/>
          <p:cNvSpPr>
            <a:spLocks noChangeArrowheads="1"/>
          </p:cNvSpPr>
          <p:nvPr/>
        </p:nvSpPr>
        <p:spPr bwMode="auto">
          <a:xfrm>
            <a:off x="3278188" y="2576513"/>
            <a:ext cx="2514600" cy="457200"/>
          </a:xfrm>
          <a:prstGeom prst="roundRect">
            <a:avLst>
              <a:gd name="adj" fmla="val 0"/>
            </a:avLst>
          </a:prstGeom>
          <a:solidFill>
            <a:srgbClr val="DFEBE8"/>
          </a:solidFill>
          <a:ln w="12700">
            <a:solidFill>
              <a:schemeClr val="tx1"/>
            </a:solidFill>
            <a:round/>
            <a:headEnd/>
            <a:tailEnd/>
          </a:ln>
          <a:effectLst>
            <a:outerShdw dist="71842" dir="2700000" algn="ctr" rotWithShape="0">
              <a:schemeClr val="tx1"/>
            </a:outerShdw>
          </a:effectLst>
        </p:spPr>
        <p:txBody>
          <a:bodyPr wrap="none" anchor="ctr"/>
          <a:lstStyle/>
          <a:p>
            <a:r>
              <a:rPr lang="en-US" sz="2400"/>
              <a:t>Lower</a:t>
            </a:r>
          </a:p>
        </p:txBody>
      </p:sp>
      <p:sp>
        <p:nvSpPr>
          <p:cNvPr id="200716" name="AutoShape 12"/>
          <p:cNvSpPr>
            <a:spLocks noChangeArrowheads="1"/>
          </p:cNvSpPr>
          <p:nvPr/>
        </p:nvSpPr>
        <p:spPr bwMode="auto">
          <a:xfrm>
            <a:off x="3278188" y="3219450"/>
            <a:ext cx="2514600" cy="457200"/>
          </a:xfrm>
          <a:prstGeom prst="roundRect">
            <a:avLst>
              <a:gd name="adj" fmla="val 0"/>
            </a:avLst>
          </a:prstGeom>
          <a:solidFill>
            <a:srgbClr val="DFEBE8"/>
          </a:solidFill>
          <a:ln w="12700">
            <a:solidFill>
              <a:schemeClr val="tx1"/>
            </a:solidFill>
            <a:round/>
            <a:headEnd/>
            <a:tailEnd/>
          </a:ln>
          <a:effectLst>
            <a:outerShdw dist="71842" dir="2700000" algn="ctr" rotWithShape="0">
              <a:schemeClr val="tx1"/>
            </a:outerShdw>
          </a:effectLst>
        </p:spPr>
        <p:txBody>
          <a:bodyPr wrap="none" anchor="ctr"/>
          <a:lstStyle/>
          <a:p>
            <a:r>
              <a:rPr lang="en-US" sz="2400">
                <a:cs typeface="Times New Roman" pitchFamily="18" charset="0"/>
              </a:rPr>
              <a:t>Measurable</a:t>
            </a:r>
            <a:r>
              <a:rPr lang="en-US" sz="2400"/>
              <a:t> </a:t>
            </a:r>
          </a:p>
        </p:txBody>
      </p:sp>
      <p:sp>
        <p:nvSpPr>
          <p:cNvPr id="200717" name="AutoShape 13"/>
          <p:cNvSpPr>
            <a:spLocks noChangeArrowheads="1"/>
          </p:cNvSpPr>
          <p:nvPr/>
        </p:nvSpPr>
        <p:spPr bwMode="auto">
          <a:xfrm>
            <a:off x="3278188" y="3862388"/>
            <a:ext cx="2514600" cy="457200"/>
          </a:xfrm>
          <a:prstGeom prst="roundRect">
            <a:avLst>
              <a:gd name="adj" fmla="val 0"/>
            </a:avLst>
          </a:prstGeom>
          <a:solidFill>
            <a:srgbClr val="DFEBE8"/>
          </a:solidFill>
          <a:ln w="12700">
            <a:solidFill>
              <a:schemeClr val="tx1"/>
            </a:solidFill>
            <a:round/>
            <a:headEnd/>
            <a:tailEnd/>
          </a:ln>
          <a:effectLst>
            <a:outerShdw dist="71842" dir="2700000" algn="ctr" rotWithShape="0">
              <a:schemeClr val="tx1"/>
            </a:outerShdw>
          </a:effectLst>
        </p:spPr>
        <p:txBody>
          <a:bodyPr wrap="none" anchor="ctr"/>
          <a:lstStyle/>
          <a:p>
            <a:r>
              <a:rPr lang="en-US" sz="2400"/>
              <a:t>Schedulable</a:t>
            </a:r>
          </a:p>
        </p:txBody>
      </p:sp>
      <p:sp>
        <p:nvSpPr>
          <p:cNvPr id="200718" name="AutoShape 14"/>
          <p:cNvSpPr>
            <a:spLocks noChangeArrowheads="1"/>
          </p:cNvSpPr>
          <p:nvPr/>
        </p:nvSpPr>
        <p:spPr bwMode="auto">
          <a:xfrm>
            <a:off x="3278188" y="4505325"/>
            <a:ext cx="2514600" cy="457200"/>
          </a:xfrm>
          <a:prstGeom prst="roundRect">
            <a:avLst>
              <a:gd name="adj" fmla="val 0"/>
            </a:avLst>
          </a:prstGeom>
          <a:solidFill>
            <a:srgbClr val="DFEBE8"/>
          </a:solidFill>
          <a:ln w="12700">
            <a:solidFill>
              <a:schemeClr val="tx1"/>
            </a:solidFill>
            <a:round/>
            <a:headEnd/>
            <a:tailEnd/>
          </a:ln>
          <a:effectLst>
            <a:outerShdw dist="71842" dir="2700000" algn="ctr" rotWithShape="0">
              <a:schemeClr val="tx1"/>
            </a:outerShdw>
          </a:effectLst>
        </p:spPr>
        <p:txBody>
          <a:bodyPr wrap="none" anchor="ctr"/>
          <a:lstStyle/>
          <a:p>
            <a:r>
              <a:rPr lang="en-US" sz="2400">
                <a:cs typeface="Times New Roman" pitchFamily="18" charset="0"/>
              </a:rPr>
              <a:t>High/Specific</a:t>
            </a:r>
            <a:r>
              <a:rPr lang="en-US" sz="2400"/>
              <a:t> </a:t>
            </a:r>
          </a:p>
        </p:txBody>
      </p:sp>
      <p:sp>
        <p:nvSpPr>
          <p:cNvPr id="200719" name="AutoShape 15"/>
          <p:cNvSpPr>
            <a:spLocks noChangeArrowheads="1"/>
          </p:cNvSpPr>
          <p:nvPr/>
        </p:nvSpPr>
        <p:spPr bwMode="auto">
          <a:xfrm>
            <a:off x="3278188" y="5148263"/>
            <a:ext cx="2514600" cy="457200"/>
          </a:xfrm>
          <a:prstGeom prst="roundRect">
            <a:avLst>
              <a:gd name="adj" fmla="val 0"/>
            </a:avLst>
          </a:prstGeom>
          <a:solidFill>
            <a:srgbClr val="DFEBE8"/>
          </a:solidFill>
          <a:ln w="12700">
            <a:solidFill>
              <a:schemeClr val="tx1"/>
            </a:solidFill>
            <a:round/>
            <a:headEnd/>
            <a:tailEnd/>
          </a:ln>
          <a:effectLst>
            <a:outerShdw dist="71842" dir="2700000" algn="ctr" rotWithShape="0">
              <a:schemeClr val="tx1"/>
            </a:outerShdw>
          </a:effectLst>
        </p:spPr>
        <p:txBody>
          <a:bodyPr wrap="none" anchor="ctr"/>
          <a:lstStyle/>
          <a:p>
            <a:r>
              <a:rPr lang="en-US" sz="2400"/>
              <a:t>High</a:t>
            </a:r>
          </a:p>
        </p:txBody>
      </p:sp>
      <p:sp>
        <p:nvSpPr>
          <p:cNvPr id="200720" name="AutoShape 16"/>
          <p:cNvSpPr>
            <a:spLocks noChangeArrowheads="1"/>
          </p:cNvSpPr>
          <p:nvPr/>
        </p:nvSpPr>
        <p:spPr bwMode="auto">
          <a:xfrm>
            <a:off x="3278188" y="5791200"/>
            <a:ext cx="2514600" cy="457200"/>
          </a:xfrm>
          <a:prstGeom prst="roundRect">
            <a:avLst>
              <a:gd name="adj" fmla="val 0"/>
            </a:avLst>
          </a:prstGeom>
          <a:solidFill>
            <a:srgbClr val="DFEBE8"/>
          </a:solidFill>
          <a:ln w="12700">
            <a:solidFill>
              <a:schemeClr val="tx1"/>
            </a:solidFill>
            <a:round/>
            <a:headEnd/>
            <a:tailEnd/>
          </a:ln>
          <a:effectLst>
            <a:outerShdw dist="71842" dir="2700000" algn="ctr" rotWithShape="0">
              <a:schemeClr val="tx1"/>
            </a:outerShdw>
          </a:effectLst>
        </p:spPr>
        <p:txBody>
          <a:bodyPr wrap="none" anchor="ctr"/>
          <a:lstStyle/>
          <a:p>
            <a:r>
              <a:rPr lang="en-US" sz="2400"/>
              <a:t>Specifiable</a:t>
            </a:r>
          </a:p>
        </p:txBody>
      </p:sp>
      <p:sp>
        <p:nvSpPr>
          <p:cNvPr id="200721" name="AutoShape 17"/>
          <p:cNvSpPr>
            <a:spLocks noChangeArrowheads="1"/>
          </p:cNvSpPr>
          <p:nvPr/>
        </p:nvSpPr>
        <p:spPr bwMode="auto">
          <a:xfrm flipV="1">
            <a:off x="6008688" y="3217863"/>
            <a:ext cx="2514600" cy="457200"/>
          </a:xfrm>
          <a:prstGeom prst="roundRect">
            <a:avLst>
              <a:gd name="adj" fmla="val 0"/>
            </a:avLst>
          </a:prstGeom>
          <a:solidFill>
            <a:srgbClr val="FFEFA9"/>
          </a:solidFill>
          <a:ln w="12700">
            <a:solidFill>
              <a:schemeClr val="tx1"/>
            </a:solidFill>
            <a:round/>
            <a:headEnd/>
            <a:tailEnd/>
          </a:ln>
          <a:effectLst>
            <a:outerShdw dist="71842" dir="2700000" algn="ctr" rotWithShape="0">
              <a:schemeClr val="tx1"/>
            </a:outerShdw>
          </a:effectLst>
        </p:spPr>
        <p:txBody>
          <a:bodyPr rot="10800000" wrap="none" anchor="ctr"/>
          <a:lstStyle/>
          <a:p>
            <a:r>
              <a:rPr lang="en-US" sz="2400"/>
              <a:t>Undetermined</a:t>
            </a:r>
          </a:p>
        </p:txBody>
      </p:sp>
      <p:sp>
        <p:nvSpPr>
          <p:cNvPr id="200722" name="AutoShape 18"/>
          <p:cNvSpPr>
            <a:spLocks noChangeArrowheads="1"/>
          </p:cNvSpPr>
          <p:nvPr/>
        </p:nvSpPr>
        <p:spPr bwMode="auto">
          <a:xfrm flipV="1">
            <a:off x="6008688" y="2576513"/>
            <a:ext cx="2514600" cy="457200"/>
          </a:xfrm>
          <a:prstGeom prst="roundRect">
            <a:avLst>
              <a:gd name="adj" fmla="val 0"/>
            </a:avLst>
          </a:prstGeom>
          <a:solidFill>
            <a:srgbClr val="FFEFA9"/>
          </a:solidFill>
          <a:ln w="12700">
            <a:solidFill>
              <a:schemeClr val="tx1"/>
            </a:solidFill>
            <a:round/>
            <a:headEnd/>
            <a:tailEnd/>
          </a:ln>
          <a:effectLst>
            <a:outerShdw dist="71842" dir="2700000" algn="ctr" rotWithShape="0">
              <a:schemeClr val="tx1"/>
            </a:outerShdw>
          </a:effectLst>
        </p:spPr>
        <p:txBody>
          <a:bodyPr rot="10800000" wrap="none" anchor="ctr"/>
          <a:lstStyle/>
          <a:p>
            <a:r>
              <a:rPr lang="en-US" sz="2400"/>
              <a:t>Higher</a:t>
            </a:r>
          </a:p>
        </p:txBody>
      </p:sp>
      <p:sp>
        <p:nvSpPr>
          <p:cNvPr id="200723" name="AutoShape 19"/>
          <p:cNvSpPr>
            <a:spLocks noChangeArrowheads="1"/>
          </p:cNvSpPr>
          <p:nvPr/>
        </p:nvSpPr>
        <p:spPr bwMode="auto">
          <a:xfrm flipV="1">
            <a:off x="6008688" y="1933575"/>
            <a:ext cx="2514600" cy="457200"/>
          </a:xfrm>
          <a:prstGeom prst="roundRect">
            <a:avLst>
              <a:gd name="adj" fmla="val 0"/>
            </a:avLst>
          </a:prstGeom>
          <a:solidFill>
            <a:srgbClr val="FFEFA9"/>
          </a:solidFill>
          <a:ln w="12700">
            <a:solidFill>
              <a:schemeClr val="tx1"/>
            </a:solidFill>
            <a:round/>
            <a:headEnd/>
            <a:tailEnd/>
          </a:ln>
          <a:effectLst>
            <a:outerShdw dist="71842" dir="2700000" algn="ctr" rotWithShape="0">
              <a:schemeClr val="tx1"/>
            </a:outerShdw>
          </a:effectLst>
        </p:spPr>
        <p:txBody>
          <a:bodyPr rot="10800000" wrap="none" anchor="ctr"/>
          <a:lstStyle/>
          <a:p>
            <a:r>
              <a:rPr lang="en-US" sz="2400"/>
              <a:t>Little</a:t>
            </a:r>
          </a:p>
        </p:txBody>
      </p:sp>
      <p:sp>
        <p:nvSpPr>
          <p:cNvPr id="200724" name="AutoShape 20"/>
          <p:cNvSpPr>
            <a:spLocks noChangeArrowheads="1"/>
          </p:cNvSpPr>
          <p:nvPr/>
        </p:nvSpPr>
        <p:spPr bwMode="auto">
          <a:xfrm>
            <a:off x="598488" y="1292225"/>
            <a:ext cx="2514600" cy="457200"/>
          </a:xfrm>
          <a:prstGeom prst="roundRect">
            <a:avLst>
              <a:gd name="adj" fmla="val 0"/>
            </a:avLst>
          </a:prstGeom>
          <a:solidFill>
            <a:srgbClr val="FFAE85"/>
          </a:solidFill>
          <a:ln w="12700">
            <a:solidFill>
              <a:schemeClr val="tx1"/>
            </a:solidFill>
            <a:round/>
            <a:headEnd/>
            <a:tailEnd/>
          </a:ln>
          <a:effectLst>
            <a:outerShdw dist="71842" dir="2700000" algn="ctr" rotWithShape="0">
              <a:schemeClr val="tx1"/>
            </a:outerShdw>
          </a:effectLst>
        </p:spPr>
        <p:txBody>
          <a:bodyPr wrap="none" anchor="ctr"/>
          <a:lstStyle/>
          <a:p>
            <a:r>
              <a:rPr lang="en-US" sz="2400" b="1"/>
              <a:t>Factor</a:t>
            </a:r>
          </a:p>
        </p:txBody>
      </p:sp>
      <p:sp>
        <p:nvSpPr>
          <p:cNvPr id="200725" name="AutoShape 21"/>
          <p:cNvSpPr>
            <a:spLocks noChangeArrowheads="1"/>
          </p:cNvSpPr>
          <p:nvPr/>
        </p:nvSpPr>
        <p:spPr bwMode="auto">
          <a:xfrm>
            <a:off x="598488" y="1933575"/>
            <a:ext cx="2514600" cy="457200"/>
          </a:xfrm>
          <a:prstGeom prst="roundRect">
            <a:avLst>
              <a:gd name="adj" fmla="val 0"/>
            </a:avLst>
          </a:prstGeom>
          <a:solidFill>
            <a:srgbClr val="FFDEBD"/>
          </a:solidFill>
          <a:ln w="12700">
            <a:solidFill>
              <a:schemeClr val="tx1"/>
            </a:solidFill>
            <a:round/>
            <a:headEnd/>
            <a:tailEnd/>
          </a:ln>
          <a:effectLst>
            <a:outerShdw dist="71842" dir="2700000" algn="ctr" rotWithShape="0">
              <a:schemeClr val="tx1"/>
            </a:outerShdw>
          </a:effectLst>
        </p:spPr>
        <p:txBody>
          <a:bodyPr wrap="none" anchor="ctr"/>
          <a:lstStyle/>
          <a:p>
            <a:r>
              <a:rPr lang="en-US" sz="2400" b="1"/>
              <a:t>Control</a:t>
            </a:r>
          </a:p>
        </p:txBody>
      </p:sp>
      <p:sp>
        <p:nvSpPr>
          <p:cNvPr id="200726" name="AutoShape 22"/>
          <p:cNvSpPr>
            <a:spLocks noChangeArrowheads="1"/>
          </p:cNvSpPr>
          <p:nvPr/>
        </p:nvSpPr>
        <p:spPr bwMode="auto">
          <a:xfrm>
            <a:off x="598488" y="2576513"/>
            <a:ext cx="2514600" cy="457200"/>
          </a:xfrm>
          <a:prstGeom prst="roundRect">
            <a:avLst>
              <a:gd name="adj" fmla="val 0"/>
            </a:avLst>
          </a:prstGeom>
          <a:solidFill>
            <a:srgbClr val="FFDEBD"/>
          </a:solidFill>
          <a:ln w="12700">
            <a:solidFill>
              <a:schemeClr val="tx1"/>
            </a:solidFill>
            <a:round/>
            <a:headEnd/>
            <a:tailEnd/>
          </a:ln>
          <a:effectLst>
            <a:outerShdw dist="71842" dir="2700000" algn="ctr" rotWithShape="0">
              <a:schemeClr val="tx1"/>
            </a:outerShdw>
          </a:effectLst>
        </p:spPr>
        <p:txBody>
          <a:bodyPr wrap="none" anchor="ctr"/>
          <a:lstStyle/>
          <a:p>
            <a:r>
              <a:rPr lang="en-US" sz="2400" b="1"/>
              <a:t>Credibility</a:t>
            </a:r>
          </a:p>
        </p:txBody>
      </p:sp>
      <p:sp>
        <p:nvSpPr>
          <p:cNvPr id="200727" name="AutoShape 23"/>
          <p:cNvSpPr>
            <a:spLocks noChangeArrowheads="1"/>
          </p:cNvSpPr>
          <p:nvPr/>
        </p:nvSpPr>
        <p:spPr bwMode="auto">
          <a:xfrm>
            <a:off x="598488" y="3217863"/>
            <a:ext cx="2514600" cy="457200"/>
          </a:xfrm>
          <a:prstGeom prst="roundRect">
            <a:avLst>
              <a:gd name="adj" fmla="val 0"/>
            </a:avLst>
          </a:prstGeom>
          <a:solidFill>
            <a:srgbClr val="FFDEBD"/>
          </a:solidFill>
          <a:ln w="12700">
            <a:solidFill>
              <a:schemeClr val="tx1"/>
            </a:solidFill>
            <a:round/>
            <a:headEnd/>
            <a:tailEnd/>
          </a:ln>
          <a:effectLst>
            <a:outerShdw dist="71842" dir="2700000" algn="ctr" rotWithShape="0">
              <a:schemeClr val="tx1"/>
            </a:outerShdw>
          </a:effectLst>
        </p:spPr>
        <p:txBody>
          <a:bodyPr wrap="none" anchor="ctr"/>
          <a:lstStyle/>
          <a:p>
            <a:r>
              <a:rPr lang="en-US" sz="2400" b="1"/>
              <a:t>Reach</a:t>
            </a:r>
          </a:p>
        </p:txBody>
      </p:sp>
      <p:sp>
        <p:nvSpPr>
          <p:cNvPr id="200728" name="AutoShape 24"/>
          <p:cNvSpPr>
            <a:spLocks noChangeArrowheads="1"/>
          </p:cNvSpPr>
          <p:nvPr/>
        </p:nvSpPr>
        <p:spPr bwMode="auto">
          <a:xfrm>
            <a:off x="598488" y="3860800"/>
            <a:ext cx="2514600" cy="457200"/>
          </a:xfrm>
          <a:prstGeom prst="roundRect">
            <a:avLst>
              <a:gd name="adj" fmla="val 0"/>
            </a:avLst>
          </a:prstGeom>
          <a:solidFill>
            <a:srgbClr val="FFDEBD"/>
          </a:solidFill>
          <a:ln w="12700">
            <a:solidFill>
              <a:schemeClr val="tx1"/>
            </a:solidFill>
            <a:round/>
            <a:headEnd/>
            <a:tailEnd/>
          </a:ln>
          <a:effectLst>
            <a:outerShdw dist="71842" dir="2700000" algn="ctr" rotWithShape="0">
              <a:schemeClr val="tx1"/>
            </a:outerShdw>
          </a:effectLst>
        </p:spPr>
        <p:txBody>
          <a:bodyPr wrap="none" anchor="ctr"/>
          <a:lstStyle/>
          <a:p>
            <a:r>
              <a:rPr lang="en-US" sz="2400" b="1"/>
              <a:t>Frequency</a:t>
            </a:r>
          </a:p>
        </p:txBody>
      </p:sp>
      <p:sp>
        <p:nvSpPr>
          <p:cNvPr id="200729" name="AutoShape 25"/>
          <p:cNvSpPr>
            <a:spLocks noChangeArrowheads="1"/>
          </p:cNvSpPr>
          <p:nvPr/>
        </p:nvSpPr>
        <p:spPr bwMode="auto">
          <a:xfrm>
            <a:off x="598488" y="4502150"/>
            <a:ext cx="2514600" cy="457200"/>
          </a:xfrm>
          <a:prstGeom prst="roundRect">
            <a:avLst>
              <a:gd name="adj" fmla="val 0"/>
            </a:avLst>
          </a:prstGeom>
          <a:solidFill>
            <a:srgbClr val="FFDEBD"/>
          </a:solidFill>
          <a:ln w="12700">
            <a:solidFill>
              <a:schemeClr val="tx1"/>
            </a:solidFill>
            <a:round/>
            <a:headEnd/>
            <a:tailEnd/>
          </a:ln>
          <a:effectLst>
            <a:outerShdw dist="71842" dir="2700000" algn="ctr" rotWithShape="0">
              <a:schemeClr val="tx1"/>
            </a:outerShdw>
          </a:effectLst>
        </p:spPr>
        <p:txBody>
          <a:bodyPr wrap="none" anchor="ctr"/>
          <a:lstStyle/>
          <a:p>
            <a:r>
              <a:rPr lang="en-US" sz="2400" b="1"/>
              <a:t>Cost</a:t>
            </a:r>
          </a:p>
        </p:txBody>
      </p:sp>
      <p:sp>
        <p:nvSpPr>
          <p:cNvPr id="200730" name="AutoShape 26"/>
          <p:cNvSpPr>
            <a:spLocks noChangeArrowheads="1"/>
          </p:cNvSpPr>
          <p:nvPr/>
        </p:nvSpPr>
        <p:spPr bwMode="auto">
          <a:xfrm>
            <a:off x="598488" y="5145088"/>
            <a:ext cx="2514600" cy="457200"/>
          </a:xfrm>
          <a:prstGeom prst="roundRect">
            <a:avLst>
              <a:gd name="adj" fmla="val 0"/>
            </a:avLst>
          </a:prstGeom>
          <a:solidFill>
            <a:srgbClr val="FFDEBD"/>
          </a:solidFill>
          <a:ln w="12700">
            <a:solidFill>
              <a:schemeClr val="tx1"/>
            </a:solidFill>
            <a:round/>
            <a:headEnd/>
            <a:tailEnd/>
          </a:ln>
          <a:effectLst>
            <a:outerShdw dist="71842" dir="2700000" algn="ctr" rotWithShape="0">
              <a:schemeClr val="tx1"/>
            </a:outerShdw>
          </a:effectLst>
        </p:spPr>
        <p:txBody>
          <a:bodyPr wrap="none" anchor="ctr"/>
          <a:lstStyle/>
          <a:p>
            <a:r>
              <a:rPr lang="en-US" sz="2400" b="1"/>
              <a:t>Flexibility</a:t>
            </a:r>
          </a:p>
        </p:txBody>
      </p:sp>
      <p:sp>
        <p:nvSpPr>
          <p:cNvPr id="200731" name="AutoShape 27"/>
          <p:cNvSpPr>
            <a:spLocks noChangeArrowheads="1"/>
          </p:cNvSpPr>
          <p:nvPr/>
        </p:nvSpPr>
        <p:spPr bwMode="auto">
          <a:xfrm>
            <a:off x="598488" y="5788025"/>
            <a:ext cx="2514600" cy="457200"/>
          </a:xfrm>
          <a:prstGeom prst="roundRect">
            <a:avLst>
              <a:gd name="adj" fmla="val 0"/>
            </a:avLst>
          </a:prstGeom>
          <a:solidFill>
            <a:srgbClr val="FFDEBD"/>
          </a:solidFill>
          <a:ln w="12700">
            <a:solidFill>
              <a:schemeClr val="tx1"/>
            </a:solidFill>
            <a:round/>
            <a:headEnd/>
            <a:tailEnd/>
          </a:ln>
          <a:effectLst>
            <a:outerShdw dist="71842" dir="2700000" algn="ctr" rotWithShape="0">
              <a:schemeClr val="tx1"/>
            </a:outerShdw>
          </a:effectLst>
        </p:spPr>
        <p:txBody>
          <a:bodyPr wrap="none" anchor="ctr"/>
          <a:lstStyle/>
          <a:p>
            <a:r>
              <a:rPr lang="en-US" sz="2400" b="1"/>
              <a:t>Timing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0714"/>
                                        </p:tgtEl>
                                        <p:attrNameLst>
                                          <p:attrName>style.visibility</p:attrName>
                                        </p:attrNameLst>
                                      </p:cBhvr>
                                      <p:to>
                                        <p:strVal val="visible"/>
                                      </p:to>
                                    </p:set>
                                    <p:animEffect transition="in" filter="wipe(left)">
                                      <p:cBhvr>
                                        <p:cTn id="7" dur="2000"/>
                                        <p:tgtEl>
                                          <p:spTgt spid="200714"/>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200723"/>
                                        </p:tgtEl>
                                        <p:attrNameLst>
                                          <p:attrName>style.visibility</p:attrName>
                                        </p:attrNameLst>
                                      </p:cBhvr>
                                      <p:to>
                                        <p:strVal val="visible"/>
                                      </p:to>
                                    </p:set>
                                    <p:animEffect transition="in" filter="wipe(left)">
                                      <p:cBhvr>
                                        <p:cTn id="11" dur="2000"/>
                                        <p:tgtEl>
                                          <p:spTgt spid="200723"/>
                                        </p:tgtEl>
                                      </p:cBhvr>
                                    </p:animEffect>
                                  </p:childTnLst>
                                </p:cTn>
                              </p:par>
                            </p:childTnLst>
                          </p:cTn>
                        </p:par>
                        <p:par>
                          <p:cTn id="12" fill="hold">
                            <p:stCondLst>
                              <p:cond delay="4000"/>
                            </p:stCondLst>
                            <p:childTnLst>
                              <p:par>
                                <p:cTn id="13" presetID="22" presetClass="entr" presetSubtype="8" fill="hold" grpId="0" nodeType="afterEffect">
                                  <p:stCondLst>
                                    <p:cond delay="0"/>
                                  </p:stCondLst>
                                  <p:childTnLst>
                                    <p:set>
                                      <p:cBhvr>
                                        <p:cTn id="14" dur="1" fill="hold">
                                          <p:stCondLst>
                                            <p:cond delay="0"/>
                                          </p:stCondLst>
                                        </p:cTn>
                                        <p:tgtEl>
                                          <p:spTgt spid="200715"/>
                                        </p:tgtEl>
                                        <p:attrNameLst>
                                          <p:attrName>style.visibility</p:attrName>
                                        </p:attrNameLst>
                                      </p:cBhvr>
                                      <p:to>
                                        <p:strVal val="visible"/>
                                      </p:to>
                                    </p:set>
                                    <p:animEffect transition="in" filter="wipe(left)">
                                      <p:cBhvr>
                                        <p:cTn id="15" dur="2000"/>
                                        <p:tgtEl>
                                          <p:spTgt spid="200715"/>
                                        </p:tgtEl>
                                      </p:cBhvr>
                                    </p:animEffect>
                                  </p:childTnLst>
                                </p:cTn>
                              </p:par>
                            </p:childTnLst>
                          </p:cTn>
                        </p:par>
                        <p:par>
                          <p:cTn id="16" fill="hold">
                            <p:stCondLst>
                              <p:cond delay="6000"/>
                            </p:stCondLst>
                            <p:childTnLst>
                              <p:par>
                                <p:cTn id="17" presetID="22" presetClass="entr" presetSubtype="8" fill="hold" grpId="0" nodeType="afterEffect">
                                  <p:stCondLst>
                                    <p:cond delay="0"/>
                                  </p:stCondLst>
                                  <p:childTnLst>
                                    <p:set>
                                      <p:cBhvr>
                                        <p:cTn id="18" dur="1" fill="hold">
                                          <p:stCondLst>
                                            <p:cond delay="0"/>
                                          </p:stCondLst>
                                        </p:cTn>
                                        <p:tgtEl>
                                          <p:spTgt spid="200722"/>
                                        </p:tgtEl>
                                        <p:attrNameLst>
                                          <p:attrName>style.visibility</p:attrName>
                                        </p:attrNameLst>
                                      </p:cBhvr>
                                      <p:to>
                                        <p:strVal val="visible"/>
                                      </p:to>
                                    </p:set>
                                    <p:animEffect transition="in" filter="wipe(left)">
                                      <p:cBhvr>
                                        <p:cTn id="19" dur="2000"/>
                                        <p:tgtEl>
                                          <p:spTgt spid="200722"/>
                                        </p:tgtEl>
                                      </p:cBhvr>
                                    </p:animEffect>
                                  </p:childTnLst>
                                </p:cTn>
                              </p:par>
                            </p:childTnLst>
                          </p:cTn>
                        </p:par>
                        <p:par>
                          <p:cTn id="20" fill="hold">
                            <p:stCondLst>
                              <p:cond delay="8000"/>
                            </p:stCondLst>
                            <p:childTnLst>
                              <p:par>
                                <p:cTn id="21" presetID="22" presetClass="entr" presetSubtype="8" fill="hold" grpId="0" nodeType="afterEffect">
                                  <p:stCondLst>
                                    <p:cond delay="0"/>
                                  </p:stCondLst>
                                  <p:childTnLst>
                                    <p:set>
                                      <p:cBhvr>
                                        <p:cTn id="22" dur="1" fill="hold">
                                          <p:stCondLst>
                                            <p:cond delay="0"/>
                                          </p:stCondLst>
                                        </p:cTn>
                                        <p:tgtEl>
                                          <p:spTgt spid="200716"/>
                                        </p:tgtEl>
                                        <p:attrNameLst>
                                          <p:attrName>style.visibility</p:attrName>
                                        </p:attrNameLst>
                                      </p:cBhvr>
                                      <p:to>
                                        <p:strVal val="visible"/>
                                      </p:to>
                                    </p:set>
                                    <p:animEffect transition="in" filter="wipe(left)">
                                      <p:cBhvr>
                                        <p:cTn id="23" dur="2000"/>
                                        <p:tgtEl>
                                          <p:spTgt spid="200716"/>
                                        </p:tgtEl>
                                      </p:cBhvr>
                                    </p:animEffect>
                                  </p:childTnLst>
                                </p:cTn>
                              </p:par>
                            </p:childTnLst>
                          </p:cTn>
                        </p:par>
                        <p:par>
                          <p:cTn id="24" fill="hold">
                            <p:stCondLst>
                              <p:cond delay="10000"/>
                            </p:stCondLst>
                            <p:childTnLst>
                              <p:par>
                                <p:cTn id="25" presetID="22" presetClass="entr" presetSubtype="8" fill="hold" grpId="0" nodeType="afterEffect">
                                  <p:stCondLst>
                                    <p:cond delay="0"/>
                                  </p:stCondLst>
                                  <p:childTnLst>
                                    <p:set>
                                      <p:cBhvr>
                                        <p:cTn id="26" dur="1" fill="hold">
                                          <p:stCondLst>
                                            <p:cond delay="0"/>
                                          </p:stCondLst>
                                        </p:cTn>
                                        <p:tgtEl>
                                          <p:spTgt spid="200721"/>
                                        </p:tgtEl>
                                        <p:attrNameLst>
                                          <p:attrName>style.visibility</p:attrName>
                                        </p:attrNameLst>
                                      </p:cBhvr>
                                      <p:to>
                                        <p:strVal val="visible"/>
                                      </p:to>
                                    </p:set>
                                    <p:animEffect transition="in" filter="wipe(left)">
                                      <p:cBhvr>
                                        <p:cTn id="27" dur="2000"/>
                                        <p:tgtEl>
                                          <p:spTgt spid="200721"/>
                                        </p:tgtEl>
                                      </p:cBhvr>
                                    </p:animEffect>
                                  </p:childTnLst>
                                </p:cTn>
                              </p:par>
                            </p:childTnLst>
                          </p:cTn>
                        </p:par>
                        <p:par>
                          <p:cTn id="28" fill="hold">
                            <p:stCondLst>
                              <p:cond delay="12000"/>
                            </p:stCondLst>
                            <p:childTnLst>
                              <p:par>
                                <p:cTn id="29" presetID="22" presetClass="entr" presetSubtype="8" fill="hold" grpId="0" nodeType="afterEffect">
                                  <p:stCondLst>
                                    <p:cond delay="0"/>
                                  </p:stCondLst>
                                  <p:childTnLst>
                                    <p:set>
                                      <p:cBhvr>
                                        <p:cTn id="30" dur="1" fill="hold">
                                          <p:stCondLst>
                                            <p:cond delay="0"/>
                                          </p:stCondLst>
                                        </p:cTn>
                                        <p:tgtEl>
                                          <p:spTgt spid="200717"/>
                                        </p:tgtEl>
                                        <p:attrNameLst>
                                          <p:attrName>style.visibility</p:attrName>
                                        </p:attrNameLst>
                                      </p:cBhvr>
                                      <p:to>
                                        <p:strVal val="visible"/>
                                      </p:to>
                                    </p:set>
                                    <p:animEffect transition="in" filter="wipe(left)">
                                      <p:cBhvr>
                                        <p:cTn id="31" dur="2000"/>
                                        <p:tgtEl>
                                          <p:spTgt spid="200717"/>
                                        </p:tgtEl>
                                      </p:cBhvr>
                                    </p:animEffect>
                                  </p:childTnLst>
                                </p:cTn>
                              </p:par>
                            </p:childTnLst>
                          </p:cTn>
                        </p:par>
                        <p:par>
                          <p:cTn id="32" fill="hold">
                            <p:stCondLst>
                              <p:cond delay="14000"/>
                            </p:stCondLst>
                            <p:childTnLst>
                              <p:par>
                                <p:cTn id="33" presetID="22" presetClass="entr" presetSubtype="8" fill="hold" grpId="0" nodeType="afterEffect">
                                  <p:stCondLst>
                                    <p:cond delay="0"/>
                                  </p:stCondLst>
                                  <p:childTnLst>
                                    <p:set>
                                      <p:cBhvr>
                                        <p:cTn id="34" dur="1" fill="hold">
                                          <p:stCondLst>
                                            <p:cond delay="0"/>
                                          </p:stCondLst>
                                        </p:cTn>
                                        <p:tgtEl>
                                          <p:spTgt spid="200713"/>
                                        </p:tgtEl>
                                        <p:attrNameLst>
                                          <p:attrName>style.visibility</p:attrName>
                                        </p:attrNameLst>
                                      </p:cBhvr>
                                      <p:to>
                                        <p:strVal val="visible"/>
                                      </p:to>
                                    </p:set>
                                    <p:animEffect transition="in" filter="wipe(left)">
                                      <p:cBhvr>
                                        <p:cTn id="35" dur="2000"/>
                                        <p:tgtEl>
                                          <p:spTgt spid="200713"/>
                                        </p:tgtEl>
                                      </p:cBhvr>
                                    </p:animEffect>
                                  </p:childTnLst>
                                </p:cTn>
                              </p:par>
                            </p:childTnLst>
                          </p:cTn>
                        </p:par>
                        <p:par>
                          <p:cTn id="36" fill="hold">
                            <p:stCondLst>
                              <p:cond delay="16000"/>
                            </p:stCondLst>
                            <p:childTnLst>
                              <p:par>
                                <p:cTn id="37" presetID="22" presetClass="entr" presetSubtype="8" fill="hold" grpId="0" nodeType="afterEffect">
                                  <p:stCondLst>
                                    <p:cond delay="0"/>
                                  </p:stCondLst>
                                  <p:childTnLst>
                                    <p:set>
                                      <p:cBhvr>
                                        <p:cTn id="38" dur="1" fill="hold">
                                          <p:stCondLst>
                                            <p:cond delay="0"/>
                                          </p:stCondLst>
                                        </p:cTn>
                                        <p:tgtEl>
                                          <p:spTgt spid="200718"/>
                                        </p:tgtEl>
                                        <p:attrNameLst>
                                          <p:attrName>style.visibility</p:attrName>
                                        </p:attrNameLst>
                                      </p:cBhvr>
                                      <p:to>
                                        <p:strVal val="visible"/>
                                      </p:to>
                                    </p:set>
                                    <p:animEffect transition="in" filter="wipe(left)">
                                      <p:cBhvr>
                                        <p:cTn id="39" dur="2000"/>
                                        <p:tgtEl>
                                          <p:spTgt spid="200718"/>
                                        </p:tgtEl>
                                      </p:cBhvr>
                                    </p:animEffect>
                                  </p:childTnLst>
                                </p:cTn>
                              </p:par>
                            </p:childTnLst>
                          </p:cTn>
                        </p:par>
                        <p:par>
                          <p:cTn id="40" fill="hold">
                            <p:stCondLst>
                              <p:cond delay="18000"/>
                            </p:stCondLst>
                            <p:childTnLst>
                              <p:par>
                                <p:cTn id="41" presetID="22" presetClass="entr" presetSubtype="8" fill="hold" grpId="0" nodeType="afterEffect">
                                  <p:stCondLst>
                                    <p:cond delay="0"/>
                                  </p:stCondLst>
                                  <p:childTnLst>
                                    <p:set>
                                      <p:cBhvr>
                                        <p:cTn id="42" dur="1" fill="hold">
                                          <p:stCondLst>
                                            <p:cond delay="0"/>
                                          </p:stCondLst>
                                        </p:cTn>
                                        <p:tgtEl>
                                          <p:spTgt spid="200712"/>
                                        </p:tgtEl>
                                        <p:attrNameLst>
                                          <p:attrName>style.visibility</p:attrName>
                                        </p:attrNameLst>
                                      </p:cBhvr>
                                      <p:to>
                                        <p:strVal val="visible"/>
                                      </p:to>
                                    </p:set>
                                    <p:animEffect transition="in" filter="wipe(left)">
                                      <p:cBhvr>
                                        <p:cTn id="43" dur="2000"/>
                                        <p:tgtEl>
                                          <p:spTgt spid="200712"/>
                                        </p:tgtEl>
                                      </p:cBhvr>
                                    </p:animEffect>
                                  </p:childTnLst>
                                </p:cTn>
                              </p:par>
                            </p:childTnLst>
                          </p:cTn>
                        </p:par>
                        <p:par>
                          <p:cTn id="44" fill="hold">
                            <p:stCondLst>
                              <p:cond delay="20000"/>
                            </p:stCondLst>
                            <p:childTnLst>
                              <p:par>
                                <p:cTn id="45" presetID="22" presetClass="entr" presetSubtype="8" fill="hold" grpId="0" nodeType="afterEffect">
                                  <p:stCondLst>
                                    <p:cond delay="0"/>
                                  </p:stCondLst>
                                  <p:childTnLst>
                                    <p:set>
                                      <p:cBhvr>
                                        <p:cTn id="46" dur="1" fill="hold">
                                          <p:stCondLst>
                                            <p:cond delay="0"/>
                                          </p:stCondLst>
                                        </p:cTn>
                                        <p:tgtEl>
                                          <p:spTgt spid="200719"/>
                                        </p:tgtEl>
                                        <p:attrNameLst>
                                          <p:attrName>style.visibility</p:attrName>
                                        </p:attrNameLst>
                                      </p:cBhvr>
                                      <p:to>
                                        <p:strVal val="visible"/>
                                      </p:to>
                                    </p:set>
                                    <p:animEffect transition="in" filter="wipe(left)">
                                      <p:cBhvr>
                                        <p:cTn id="47" dur="2000"/>
                                        <p:tgtEl>
                                          <p:spTgt spid="200719"/>
                                        </p:tgtEl>
                                      </p:cBhvr>
                                    </p:animEffect>
                                  </p:childTnLst>
                                </p:cTn>
                              </p:par>
                            </p:childTnLst>
                          </p:cTn>
                        </p:par>
                        <p:par>
                          <p:cTn id="48" fill="hold">
                            <p:stCondLst>
                              <p:cond delay="22000"/>
                            </p:stCondLst>
                            <p:childTnLst>
                              <p:par>
                                <p:cTn id="49" presetID="22" presetClass="entr" presetSubtype="8" fill="hold" grpId="0" nodeType="afterEffect">
                                  <p:stCondLst>
                                    <p:cond delay="0"/>
                                  </p:stCondLst>
                                  <p:childTnLst>
                                    <p:set>
                                      <p:cBhvr>
                                        <p:cTn id="50" dur="1" fill="hold">
                                          <p:stCondLst>
                                            <p:cond delay="0"/>
                                          </p:stCondLst>
                                        </p:cTn>
                                        <p:tgtEl>
                                          <p:spTgt spid="200711"/>
                                        </p:tgtEl>
                                        <p:attrNameLst>
                                          <p:attrName>style.visibility</p:attrName>
                                        </p:attrNameLst>
                                      </p:cBhvr>
                                      <p:to>
                                        <p:strVal val="visible"/>
                                      </p:to>
                                    </p:set>
                                    <p:animEffect transition="in" filter="wipe(left)">
                                      <p:cBhvr>
                                        <p:cTn id="51" dur="2000"/>
                                        <p:tgtEl>
                                          <p:spTgt spid="200711"/>
                                        </p:tgtEl>
                                      </p:cBhvr>
                                    </p:animEffect>
                                  </p:childTnLst>
                                </p:cTn>
                              </p:par>
                            </p:childTnLst>
                          </p:cTn>
                        </p:par>
                        <p:par>
                          <p:cTn id="52" fill="hold">
                            <p:stCondLst>
                              <p:cond delay="24000"/>
                            </p:stCondLst>
                            <p:childTnLst>
                              <p:par>
                                <p:cTn id="53" presetID="22" presetClass="entr" presetSubtype="8" fill="hold" grpId="0" nodeType="afterEffect">
                                  <p:stCondLst>
                                    <p:cond delay="0"/>
                                  </p:stCondLst>
                                  <p:childTnLst>
                                    <p:set>
                                      <p:cBhvr>
                                        <p:cTn id="54" dur="1" fill="hold">
                                          <p:stCondLst>
                                            <p:cond delay="0"/>
                                          </p:stCondLst>
                                        </p:cTn>
                                        <p:tgtEl>
                                          <p:spTgt spid="200720"/>
                                        </p:tgtEl>
                                        <p:attrNameLst>
                                          <p:attrName>style.visibility</p:attrName>
                                        </p:attrNameLst>
                                      </p:cBhvr>
                                      <p:to>
                                        <p:strVal val="visible"/>
                                      </p:to>
                                    </p:set>
                                    <p:animEffect transition="in" filter="wipe(left)">
                                      <p:cBhvr>
                                        <p:cTn id="55" dur="2000"/>
                                        <p:tgtEl>
                                          <p:spTgt spid="200720"/>
                                        </p:tgtEl>
                                      </p:cBhvr>
                                    </p:animEffect>
                                  </p:childTnLst>
                                </p:cTn>
                              </p:par>
                            </p:childTnLst>
                          </p:cTn>
                        </p:par>
                        <p:par>
                          <p:cTn id="56" fill="hold">
                            <p:stCondLst>
                              <p:cond delay="26000"/>
                            </p:stCondLst>
                            <p:childTnLst>
                              <p:par>
                                <p:cTn id="57" presetID="22" presetClass="entr" presetSubtype="8" fill="hold" grpId="0" nodeType="afterEffect">
                                  <p:stCondLst>
                                    <p:cond delay="0"/>
                                  </p:stCondLst>
                                  <p:childTnLst>
                                    <p:set>
                                      <p:cBhvr>
                                        <p:cTn id="58" dur="1" fill="hold">
                                          <p:stCondLst>
                                            <p:cond delay="0"/>
                                          </p:stCondLst>
                                        </p:cTn>
                                        <p:tgtEl>
                                          <p:spTgt spid="200710"/>
                                        </p:tgtEl>
                                        <p:attrNameLst>
                                          <p:attrName>style.visibility</p:attrName>
                                        </p:attrNameLst>
                                      </p:cBhvr>
                                      <p:to>
                                        <p:strVal val="visible"/>
                                      </p:to>
                                    </p:set>
                                    <p:animEffect transition="in" filter="wipe(left)">
                                      <p:cBhvr>
                                        <p:cTn id="59" dur="2000"/>
                                        <p:tgtEl>
                                          <p:spTgt spid="2007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10" grpId="0" animBg="1" autoUpdateAnimBg="0"/>
      <p:bldP spid="200711" grpId="0" animBg="1" autoUpdateAnimBg="0"/>
      <p:bldP spid="200712" grpId="0" animBg="1" autoUpdateAnimBg="0"/>
      <p:bldP spid="200713" grpId="0" animBg="1" autoUpdateAnimBg="0"/>
      <p:bldP spid="200714" grpId="0" animBg="1" autoUpdateAnimBg="0"/>
      <p:bldP spid="200715" grpId="0" animBg="1" autoUpdateAnimBg="0"/>
      <p:bldP spid="200716" grpId="0" animBg="1" autoUpdateAnimBg="0"/>
      <p:bldP spid="200717" grpId="0" animBg="1" autoUpdateAnimBg="0"/>
      <p:bldP spid="200718" grpId="0" animBg="1" autoUpdateAnimBg="0"/>
      <p:bldP spid="200719" grpId="0" animBg="1" autoUpdateAnimBg="0"/>
      <p:bldP spid="200720" grpId="0" animBg="1" autoUpdateAnimBg="0"/>
      <p:bldP spid="200721" grpId="0" animBg="1" autoUpdateAnimBg="0"/>
      <p:bldP spid="200722" grpId="0" animBg="1" autoUpdateAnimBg="0"/>
      <p:bldP spid="200723" grpId="0" animBg="1"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p:txBody>
          <a:bodyPr/>
          <a:lstStyle/>
          <a:p>
            <a:r>
              <a:rPr lang="en-US"/>
              <a:t>Publicity Vehicles</a:t>
            </a:r>
          </a:p>
        </p:txBody>
      </p:sp>
      <p:grpSp>
        <p:nvGrpSpPr>
          <p:cNvPr id="198660" name="Group 4"/>
          <p:cNvGrpSpPr>
            <a:grpSpLocks/>
          </p:cNvGrpSpPr>
          <p:nvPr/>
        </p:nvGrpSpPr>
        <p:grpSpPr bwMode="auto">
          <a:xfrm>
            <a:off x="5943600" y="2743200"/>
            <a:ext cx="2895600" cy="990600"/>
            <a:chOff x="3744" y="1776"/>
            <a:chExt cx="1824" cy="624"/>
          </a:xfrm>
        </p:grpSpPr>
        <p:sp>
          <p:nvSpPr>
            <p:cNvPr id="198661" name="Rectangle 5"/>
            <p:cNvSpPr>
              <a:spLocks noChangeArrowheads="1"/>
            </p:cNvSpPr>
            <p:nvPr/>
          </p:nvSpPr>
          <p:spPr bwMode="auto">
            <a:xfrm>
              <a:off x="4048" y="1776"/>
              <a:ext cx="1520" cy="624"/>
            </a:xfrm>
            <a:prstGeom prst="rect">
              <a:avLst/>
            </a:prstGeom>
            <a:solidFill>
              <a:srgbClr val="C4C9FC"/>
            </a:solidFill>
            <a:ln w="25400">
              <a:solidFill>
                <a:schemeClr val="tx1"/>
              </a:solidFill>
              <a:miter lim="800000"/>
              <a:headEnd/>
              <a:tailEnd/>
            </a:ln>
            <a:effectLst>
              <a:outerShdw dist="71842" dir="2700000" algn="ctr" rotWithShape="0">
                <a:schemeClr val="tx1"/>
              </a:outerShdw>
            </a:effectLst>
          </p:spPr>
          <p:txBody>
            <a:bodyPr anchor="ctr"/>
            <a:lstStyle/>
            <a:p>
              <a:r>
                <a:rPr lang="en-US" sz="2400">
                  <a:cs typeface="Times New Roman" pitchFamily="18" charset="0"/>
                </a:rPr>
                <a:t>Interviews</a:t>
              </a:r>
              <a:endParaRPr lang="en-US" sz="2400"/>
            </a:p>
          </p:txBody>
        </p:sp>
        <p:sp>
          <p:nvSpPr>
            <p:cNvPr id="198662" name="Line 6"/>
            <p:cNvSpPr>
              <a:spLocks noChangeShapeType="1"/>
            </p:cNvSpPr>
            <p:nvPr/>
          </p:nvSpPr>
          <p:spPr bwMode="auto">
            <a:xfrm flipV="1">
              <a:off x="3744" y="2064"/>
              <a:ext cx="288" cy="192"/>
            </a:xfrm>
            <a:prstGeom prst="line">
              <a:avLst/>
            </a:prstGeom>
            <a:noFill/>
            <a:ln w="28575">
              <a:solidFill>
                <a:schemeClr val="tx1"/>
              </a:solidFill>
              <a:round/>
              <a:headEnd/>
              <a:tailEnd type="triangle" w="med" len="med"/>
            </a:ln>
            <a:effectLst/>
          </p:spPr>
          <p:txBody>
            <a:bodyPr wrap="none" anchor="ctr"/>
            <a:lstStyle/>
            <a:p>
              <a:endParaRPr lang="en-US"/>
            </a:p>
          </p:txBody>
        </p:sp>
      </p:grpSp>
      <p:grpSp>
        <p:nvGrpSpPr>
          <p:cNvPr id="198664" name="Group 8"/>
          <p:cNvGrpSpPr>
            <a:grpSpLocks/>
          </p:cNvGrpSpPr>
          <p:nvPr/>
        </p:nvGrpSpPr>
        <p:grpSpPr bwMode="auto">
          <a:xfrm>
            <a:off x="3378200" y="1143000"/>
            <a:ext cx="2413000" cy="1752600"/>
            <a:chOff x="2128" y="768"/>
            <a:chExt cx="1520" cy="1104"/>
          </a:xfrm>
        </p:grpSpPr>
        <p:sp>
          <p:nvSpPr>
            <p:cNvPr id="198665" name="Rectangle 9"/>
            <p:cNvSpPr>
              <a:spLocks noChangeArrowheads="1"/>
            </p:cNvSpPr>
            <p:nvPr/>
          </p:nvSpPr>
          <p:spPr bwMode="auto">
            <a:xfrm>
              <a:off x="2128" y="768"/>
              <a:ext cx="1520" cy="624"/>
            </a:xfrm>
            <a:prstGeom prst="rect">
              <a:avLst/>
            </a:prstGeom>
            <a:solidFill>
              <a:srgbClr val="C4E4B2"/>
            </a:solidFill>
            <a:ln w="25400">
              <a:solidFill>
                <a:schemeClr val="tx1"/>
              </a:solidFill>
              <a:miter lim="800000"/>
              <a:headEnd/>
              <a:tailEnd/>
            </a:ln>
            <a:effectLst>
              <a:outerShdw dist="71842" dir="2700000" algn="ctr" rotWithShape="0">
                <a:schemeClr val="tx1"/>
              </a:outerShdw>
            </a:effectLst>
          </p:spPr>
          <p:txBody>
            <a:bodyPr anchor="ctr"/>
            <a:lstStyle/>
            <a:p>
              <a:r>
                <a:rPr lang="en-US" sz="2400"/>
                <a:t>Feature</a:t>
              </a:r>
            </a:p>
            <a:p>
              <a:r>
                <a:rPr lang="en-US" sz="2400"/>
                <a:t>Articles</a:t>
              </a:r>
            </a:p>
          </p:txBody>
        </p:sp>
        <p:sp>
          <p:nvSpPr>
            <p:cNvPr id="198666" name="Line 10"/>
            <p:cNvSpPr>
              <a:spLocks noChangeShapeType="1"/>
            </p:cNvSpPr>
            <p:nvPr/>
          </p:nvSpPr>
          <p:spPr bwMode="auto">
            <a:xfrm flipV="1">
              <a:off x="2880" y="1440"/>
              <a:ext cx="0" cy="432"/>
            </a:xfrm>
            <a:prstGeom prst="line">
              <a:avLst/>
            </a:prstGeom>
            <a:noFill/>
            <a:ln w="25400">
              <a:solidFill>
                <a:schemeClr val="tx1"/>
              </a:solidFill>
              <a:round/>
              <a:headEnd/>
              <a:tailEnd type="triangle" w="med" len="med"/>
            </a:ln>
            <a:effectLst/>
          </p:spPr>
          <p:txBody>
            <a:bodyPr anchor="ctr"/>
            <a:lstStyle/>
            <a:p>
              <a:endParaRPr lang="en-US"/>
            </a:p>
          </p:txBody>
        </p:sp>
      </p:grpSp>
      <p:grpSp>
        <p:nvGrpSpPr>
          <p:cNvPr id="198667" name="Group 11"/>
          <p:cNvGrpSpPr>
            <a:grpSpLocks/>
          </p:cNvGrpSpPr>
          <p:nvPr/>
        </p:nvGrpSpPr>
        <p:grpSpPr bwMode="auto">
          <a:xfrm>
            <a:off x="5105400" y="4572000"/>
            <a:ext cx="2413000" cy="1676400"/>
            <a:chOff x="3216" y="2928"/>
            <a:chExt cx="1520" cy="1056"/>
          </a:xfrm>
        </p:grpSpPr>
        <p:sp>
          <p:nvSpPr>
            <p:cNvPr id="198668" name="Rectangle 12"/>
            <p:cNvSpPr>
              <a:spLocks noChangeArrowheads="1"/>
            </p:cNvSpPr>
            <p:nvPr/>
          </p:nvSpPr>
          <p:spPr bwMode="auto">
            <a:xfrm>
              <a:off x="3216" y="3360"/>
              <a:ext cx="1520" cy="624"/>
            </a:xfrm>
            <a:prstGeom prst="rect">
              <a:avLst/>
            </a:prstGeom>
            <a:solidFill>
              <a:srgbClr val="CCECFF"/>
            </a:solidFill>
            <a:ln w="25400">
              <a:solidFill>
                <a:schemeClr val="tx1"/>
              </a:solidFill>
              <a:miter lim="800000"/>
              <a:headEnd/>
              <a:tailEnd/>
            </a:ln>
            <a:effectLst>
              <a:outerShdw dist="71842" dir="2700000" algn="ctr" rotWithShape="0">
                <a:schemeClr val="tx1"/>
              </a:outerShdw>
            </a:effectLst>
          </p:spPr>
          <p:txBody>
            <a:bodyPr anchor="ctr"/>
            <a:lstStyle/>
            <a:p>
              <a:r>
                <a:rPr lang="en-US" sz="2400"/>
                <a:t>Special</a:t>
              </a:r>
            </a:p>
            <a:p>
              <a:r>
                <a:rPr lang="en-US" sz="2400"/>
                <a:t>Events</a:t>
              </a:r>
            </a:p>
          </p:txBody>
        </p:sp>
        <p:sp>
          <p:nvSpPr>
            <p:cNvPr id="198669" name="Line 13"/>
            <p:cNvSpPr>
              <a:spLocks noChangeShapeType="1"/>
            </p:cNvSpPr>
            <p:nvPr/>
          </p:nvSpPr>
          <p:spPr bwMode="auto">
            <a:xfrm>
              <a:off x="3360" y="2928"/>
              <a:ext cx="672" cy="384"/>
            </a:xfrm>
            <a:prstGeom prst="line">
              <a:avLst/>
            </a:prstGeom>
            <a:noFill/>
            <a:ln w="28575">
              <a:solidFill>
                <a:schemeClr val="tx1"/>
              </a:solidFill>
              <a:round/>
              <a:headEnd/>
              <a:tailEnd type="triangle" w="med" len="med"/>
            </a:ln>
            <a:effectLst/>
          </p:spPr>
          <p:txBody>
            <a:bodyPr wrap="none" anchor="ctr"/>
            <a:lstStyle/>
            <a:p>
              <a:endParaRPr lang="en-US"/>
            </a:p>
          </p:txBody>
        </p:sp>
      </p:grpSp>
      <p:grpSp>
        <p:nvGrpSpPr>
          <p:cNvPr id="198670" name="Group 14"/>
          <p:cNvGrpSpPr>
            <a:grpSpLocks/>
          </p:cNvGrpSpPr>
          <p:nvPr/>
        </p:nvGrpSpPr>
        <p:grpSpPr bwMode="auto">
          <a:xfrm>
            <a:off x="1625600" y="4572000"/>
            <a:ext cx="2413000" cy="1676400"/>
            <a:chOff x="1024" y="2928"/>
            <a:chExt cx="1520" cy="1056"/>
          </a:xfrm>
        </p:grpSpPr>
        <p:sp>
          <p:nvSpPr>
            <p:cNvPr id="198671" name="Rectangle 15"/>
            <p:cNvSpPr>
              <a:spLocks noChangeArrowheads="1"/>
            </p:cNvSpPr>
            <p:nvPr/>
          </p:nvSpPr>
          <p:spPr bwMode="auto">
            <a:xfrm>
              <a:off x="1024" y="3360"/>
              <a:ext cx="1520" cy="624"/>
            </a:xfrm>
            <a:prstGeom prst="rect">
              <a:avLst/>
            </a:prstGeom>
            <a:solidFill>
              <a:srgbClr val="F8BE9E"/>
            </a:solidFill>
            <a:ln w="25400">
              <a:solidFill>
                <a:schemeClr val="tx1"/>
              </a:solidFill>
              <a:miter lim="800000"/>
              <a:headEnd/>
              <a:tailEnd/>
            </a:ln>
            <a:effectLst>
              <a:outerShdw dist="71842" dir="2700000" algn="ctr" rotWithShape="0">
                <a:schemeClr val="tx1"/>
              </a:outerShdw>
            </a:effectLst>
          </p:spPr>
          <p:txBody>
            <a:bodyPr anchor="ctr"/>
            <a:lstStyle/>
            <a:p>
              <a:pPr>
                <a:lnSpc>
                  <a:spcPct val="90000"/>
                </a:lnSpc>
                <a:spcBef>
                  <a:spcPct val="20000"/>
                </a:spcBef>
                <a:buClr>
                  <a:srgbClr val="FFFFFF"/>
                </a:buClr>
                <a:buSzPct val="125000"/>
              </a:pPr>
              <a:r>
                <a:rPr lang="en-US" sz="2400"/>
                <a:t>Press</a:t>
              </a:r>
            </a:p>
            <a:p>
              <a:pPr>
                <a:lnSpc>
                  <a:spcPct val="90000"/>
                </a:lnSpc>
                <a:spcBef>
                  <a:spcPct val="20000"/>
                </a:spcBef>
                <a:buClr>
                  <a:srgbClr val="FFFFFF"/>
                </a:buClr>
                <a:buSzPct val="125000"/>
              </a:pPr>
              <a:r>
                <a:rPr lang="en-US" sz="2400"/>
                <a:t>Conferences</a:t>
              </a:r>
            </a:p>
          </p:txBody>
        </p:sp>
        <p:sp>
          <p:nvSpPr>
            <p:cNvPr id="198672" name="Line 16"/>
            <p:cNvSpPr>
              <a:spLocks noChangeShapeType="1"/>
            </p:cNvSpPr>
            <p:nvPr/>
          </p:nvSpPr>
          <p:spPr bwMode="auto">
            <a:xfrm flipH="1">
              <a:off x="1776" y="2928"/>
              <a:ext cx="672" cy="384"/>
            </a:xfrm>
            <a:prstGeom prst="line">
              <a:avLst/>
            </a:prstGeom>
            <a:noFill/>
            <a:ln w="28575">
              <a:solidFill>
                <a:schemeClr val="tx1"/>
              </a:solidFill>
              <a:round/>
              <a:headEnd/>
              <a:tailEnd type="triangle" w="med" len="med"/>
            </a:ln>
            <a:effectLst/>
          </p:spPr>
          <p:txBody>
            <a:bodyPr wrap="none" anchor="ctr"/>
            <a:lstStyle/>
            <a:p>
              <a:endParaRPr lang="en-US"/>
            </a:p>
          </p:txBody>
        </p:sp>
      </p:grpSp>
      <p:grpSp>
        <p:nvGrpSpPr>
          <p:cNvPr id="198673" name="Group 17"/>
          <p:cNvGrpSpPr>
            <a:grpSpLocks/>
          </p:cNvGrpSpPr>
          <p:nvPr/>
        </p:nvGrpSpPr>
        <p:grpSpPr bwMode="auto">
          <a:xfrm>
            <a:off x="279400" y="2743200"/>
            <a:ext cx="2921000" cy="990600"/>
            <a:chOff x="176" y="1776"/>
            <a:chExt cx="1840" cy="624"/>
          </a:xfrm>
        </p:grpSpPr>
        <p:sp>
          <p:nvSpPr>
            <p:cNvPr id="198674" name="Rectangle 18"/>
            <p:cNvSpPr>
              <a:spLocks noChangeArrowheads="1"/>
            </p:cNvSpPr>
            <p:nvPr/>
          </p:nvSpPr>
          <p:spPr bwMode="auto">
            <a:xfrm>
              <a:off x="176" y="1776"/>
              <a:ext cx="1520" cy="624"/>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r>
                <a:rPr lang="en-US" sz="2400"/>
                <a:t>News</a:t>
              </a:r>
            </a:p>
            <a:p>
              <a:r>
                <a:rPr lang="en-US" sz="2400"/>
                <a:t>Releases</a:t>
              </a:r>
            </a:p>
          </p:txBody>
        </p:sp>
        <p:sp>
          <p:nvSpPr>
            <p:cNvPr id="198675" name="Line 19"/>
            <p:cNvSpPr>
              <a:spLocks noChangeShapeType="1"/>
            </p:cNvSpPr>
            <p:nvPr/>
          </p:nvSpPr>
          <p:spPr bwMode="auto">
            <a:xfrm flipH="1" flipV="1">
              <a:off x="1728" y="2064"/>
              <a:ext cx="288" cy="144"/>
            </a:xfrm>
            <a:prstGeom prst="line">
              <a:avLst/>
            </a:prstGeom>
            <a:noFill/>
            <a:ln w="28575">
              <a:solidFill>
                <a:schemeClr val="tx1"/>
              </a:solidFill>
              <a:round/>
              <a:headEnd/>
              <a:tailEnd type="triangle" w="med" len="med"/>
            </a:ln>
            <a:effectLst/>
          </p:spPr>
          <p:txBody>
            <a:bodyPr wrap="none" anchor="ctr"/>
            <a:lstStyle/>
            <a:p>
              <a:endParaRPr lang="en-US"/>
            </a:p>
          </p:txBody>
        </p:sp>
      </p:grpSp>
      <p:sp>
        <p:nvSpPr>
          <p:cNvPr id="198679" name="Rectangle 23"/>
          <p:cNvSpPr>
            <a:spLocks noChangeArrowheads="1"/>
          </p:cNvSpPr>
          <p:nvPr/>
        </p:nvSpPr>
        <p:spPr bwMode="auto">
          <a:xfrm>
            <a:off x="3200400" y="2895600"/>
            <a:ext cx="2743200" cy="1676400"/>
          </a:xfrm>
          <a:prstGeom prst="rect">
            <a:avLst/>
          </a:prstGeom>
          <a:gradFill rotWithShape="1">
            <a:gsLst>
              <a:gs pos="0">
                <a:srgbClr val="64A4D0">
                  <a:gamma/>
                  <a:shade val="76078"/>
                  <a:invGamma/>
                </a:srgbClr>
              </a:gs>
              <a:gs pos="50000">
                <a:srgbClr val="64A4D0"/>
              </a:gs>
              <a:gs pos="100000">
                <a:srgbClr val="64A4D0">
                  <a:gamma/>
                  <a:shade val="76078"/>
                  <a:invGamma/>
                </a:srgbClr>
              </a:gs>
            </a:gsLst>
            <a:lin ang="5400000" scaled="1"/>
          </a:gradFill>
          <a:ln w="28575">
            <a:solidFill>
              <a:schemeClr val="tx1"/>
            </a:solidFill>
            <a:miter lim="800000"/>
            <a:headEnd/>
            <a:tailEnd/>
          </a:ln>
          <a:effectLst>
            <a:outerShdw dist="71842" dir="2700000" algn="ctr" rotWithShape="0">
              <a:schemeClr val="tx2"/>
            </a:outerShdw>
          </a:effectLst>
        </p:spPr>
        <p:txBody>
          <a:bodyPr anchor="ctr"/>
          <a:lstStyle/>
          <a:p>
            <a:pPr>
              <a:lnSpc>
                <a:spcPct val="90000"/>
              </a:lnSpc>
            </a:pPr>
            <a:r>
              <a:rPr lang="en-US" sz="2800" b="1">
                <a:solidFill>
                  <a:srgbClr val="000000"/>
                </a:solidFill>
              </a:rPr>
              <a:t>Publicity</a:t>
            </a:r>
            <a:br>
              <a:rPr lang="en-US" sz="2800" b="1">
                <a:solidFill>
                  <a:srgbClr val="000000"/>
                </a:solidFill>
              </a:rPr>
            </a:br>
            <a:r>
              <a:rPr lang="en-US" sz="2800" b="1">
                <a:solidFill>
                  <a:srgbClr val="000000"/>
                </a:solidFill>
              </a:rPr>
              <a:t>Vehicles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98679"/>
                                        </p:tgtEl>
                                        <p:attrNameLst>
                                          <p:attrName>style.visibility</p:attrName>
                                        </p:attrNameLst>
                                      </p:cBhvr>
                                      <p:to>
                                        <p:strVal val="visible"/>
                                      </p:to>
                                    </p:set>
                                    <p:animEffect transition="in" filter="box(out)">
                                      <p:cBhvr>
                                        <p:cTn id="7" dur="500"/>
                                        <p:tgtEl>
                                          <p:spTgt spid="19867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98673"/>
                                        </p:tgtEl>
                                        <p:attrNameLst>
                                          <p:attrName>style.visibility</p:attrName>
                                        </p:attrNameLst>
                                      </p:cBhvr>
                                      <p:to>
                                        <p:strVal val="visible"/>
                                      </p:to>
                                    </p:set>
                                    <p:animEffect transition="in" filter="wipe(right)">
                                      <p:cBhvr>
                                        <p:cTn id="11" dur="500"/>
                                        <p:tgtEl>
                                          <p:spTgt spid="19867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98664"/>
                                        </p:tgtEl>
                                        <p:attrNameLst>
                                          <p:attrName>style.visibility</p:attrName>
                                        </p:attrNameLst>
                                      </p:cBhvr>
                                      <p:to>
                                        <p:strVal val="visible"/>
                                      </p:to>
                                    </p:set>
                                    <p:animEffect transition="in" filter="wipe(down)">
                                      <p:cBhvr>
                                        <p:cTn id="15" dur="500"/>
                                        <p:tgtEl>
                                          <p:spTgt spid="19866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98660"/>
                                        </p:tgtEl>
                                        <p:attrNameLst>
                                          <p:attrName>style.visibility</p:attrName>
                                        </p:attrNameLst>
                                      </p:cBhvr>
                                      <p:to>
                                        <p:strVal val="visible"/>
                                      </p:to>
                                    </p:set>
                                    <p:animEffect transition="in" filter="wipe(left)">
                                      <p:cBhvr>
                                        <p:cTn id="19" dur="500"/>
                                        <p:tgtEl>
                                          <p:spTgt spid="198660"/>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98667"/>
                                        </p:tgtEl>
                                        <p:attrNameLst>
                                          <p:attrName>style.visibility</p:attrName>
                                        </p:attrNameLst>
                                      </p:cBhvr>
                                      <p:to>
                                        <p:strVal val="visible"/>
                                      </p:to>
                                    </p:set>
                                    <p:animEffect transition="in" filter="wipe(up)">
                                      <p:cBhvr>
                                        <p:cTn id="23" dur="500"/>
                                        <p:tgtEl>
                                          <p:spTgt spid="198667"/>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98670"/>
                                        </p:tgtEl>
                                        <p:attrNameLst>
                                          <p:attrName>style.visibility</p:attrName>
                                        </p:attrNameLst>
                                      </p:cBhvr>
                                      <p:to>
                                        <p:strVal val="visible"/>
                                      </p:to>
                                    </p:set>
                                    <p:animEffect transition="in" filter="wipe(up)">
                                      <p:cBhvr>
                                        <p:cTn id="27" dur="500"/>
                                        <p:tgtEl>
                                          <p:spTgt spid="1986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79" grpId="0" animBg="1"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p:txBody>
          <a:bodyPr/>
          <a:lstStyle/>
          <a:p>
            <a:r>
              <a:rPr lang="en-US"/>
              <a:t>Public Relations</a:t>
            </a:r>
          </a:p>
        </p:txBody>
      </p:sp>
      <p:sp>
        <p:nvSpPr>
          <p:cNvPr id="202755" name="Rectangle 3"/>
          <p:cNvSpPr>
            <a:spLocks noGrp="1" noChangeArrowheads="1"/>
          </p:cNvSpPr>
          <p:nvPr>
            <p:ph type="body" idx="1"/>
          </p:nvPr>
        </p:nvSpPr>
        <p:spPr>
          <a:xfrm>
            <a:off x="304800" y="4038600"/>
            <a:ext cx="8534400" cy="2209800"/>
          </a:xfrm>
        </p:spPr>
        <p:txBody>
          <a:bodyPr/>
          <a:lstStyle/>
          <a:p>
            <a:pPr algn="ctr">
              <a:buFontTx/>
              <a:buNone/>
            </a:pPr>
            <a:r>
              <a:rPr lang="en-US"/>
              <a:t>Systematically planning and </a:t>
            </a:r>
            <a:br>
              <a:rPr lang="en-US"/>
            </a:br>
            <a:r>
              <a:rPr lang="en-US"/>
              <a:t>distributing information in an attempt to control and manage image and the nature of the publicity received.</a:t>
            </a:r>
          </a:p>
        </p:txBody>
      </p:sp>
      <p:pic>
        <p:nvPicPr>
          <p:cNvPr id="202758" name="Picture 6" descr="MCj03550470000[1]"/>
          <p:cNvPicPr>
            <a:picLocks noChangeAspect="1" noChangeArrowheads="1"/>
          </p:cNvPicPr>
          <p:nvPr/>
        </p:nvPicPr>
        <p:blipFill>
          <a:blip r:embed="rId3" cstate="print"/>
          <a:srcRect/>
          <a:stretch>
            <a:fillRect/>
          </a:stretch>
        </p:blipFill>
        <p:spPr bwMode="auto">
          <a:xfrm>
            <a:off x="3429000" y="1143000"/>
            <a:ext cx="2228850" cy="2819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2755">
                                            <p:txEl>
                                              <p:pRg st="0" end="0"/>
                                            </p:txEl>
                                          </p:spTgt>
                                        </p:tgtEl>
                                        <p:attrNameLst>
                                          <p:attrName>style.visibility</p:attrName>
                                        </p:attrNameLst>
                                      </p:cBhvr>
                                      <p:to>
                                        <p:strVal val="visible"/>
                                      </p:to>
                                    </p:set>
                                    <p:animEffect transition="in" filter="blinds(horizontal)">
                                      <p:cBhvr>
                                        <p:cTn id="7" dur="500"/>
                                        <p:tgtEl>
                                          <p:spTgt spid="2027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755"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p:txBody>
          <a:bodyPr/>
          <a:lstStyle/>
          <a:p>
            <a:r>
              <a:rPr lang="en-US"/>
              <a:t>Public Relations Tools</a:t>
            </a:r>
          </a:p>
        </p:txBody>
      </p:sp>
      <p:sp>
        <p:nvSpPr>
          <p:cNvPr id="204804" name="AutoShape 4" descr="Parchment"/>
          <p:cNvSpPr>
            <a:spLocks noChangeArrowheads="1"/>
          </p:cNvSpPr>
          <p:nvPr/>
        </p:nvSpPr>
        <p:spPr bwMode="auto">
          <a:xfrm>
            <a:off x="4648200" y="3733800"/>
            <a:ext cx="2797175" cy="895350"/>
          </a:xfrm>
          <a:prstGeom prst="cube">
            <a:avLst>
              <a:gd name="adj" fmla="val 8458"/>
            </a:avLst>
          </a:prstGeom>
          <a:blipFill dpi="0" rotWithShape="1">
            <a:blip r:embed="rId3" cstate="print"/>
            <a:srcRect/>
            <a:tile tx="0" ty="0" sx="100000" sy="100000" flip="none" algn="tl"/>
          </a:blipFill>
          <a:ln w="12700">
            <a:solidFill>
              <a:schemeClr val="tx1"/>
            </a:solidFill>
            <a:miter lim="800000"/>
            <a:headEnd/>
            <a:tailEnd/>
          </a:ln>
          <a:effectLst>
            <a:outerShdw dist="107763" dir="13500000" algn="ctr" rotWithShape="0">
              <a:schemeClr val="bg2">
                <a:alpha val="50000"/>
              </a:schemeClr>
            </a:outerShdw>
          </a:effectLst>
        </p:spPr>
        <p:txBody>
          <a:bodyPr anchor="ctr"/>
          <a:lstStyle/>
          <a:p>
            <a:pPr>
              <a:lnSpc>
                <a:spcPct val="90000"/>
              </a:lnSpc>
              <a:spcBef>
                <a:spcPct val="20000"/>
              </a:spcBef>
              <a:buClr>
                <a:srgbClr val="FFFFFF"/>
              </a:buClr>
              <a:buSzPct val="125000"/>
            </a:pPr>
            <a:r>
              <a:rPr lang="en-US" sz="2400">
                <a:cs typeface="Times New Roman" pitchFamily="18" charset="0"/>
              </a:rPr>
              <a:t>Corporate Advertising</a:t>
            </a:r>
            <a:endParaRPr lang="en-US" sz="2400"/>
          </a:p>
        </p:txBody>
      </p:sp>
      <p:sp>
        <p:nvSpPr>
          <p:cNvPr id="204806" name="AutoShape 6" descr="Parchment"/>
          <p:cNvSpPr>
            <a:spLocks noChangeArrowheads="1"/>
          </p:cNvSpPr>
          <p:nvPr/>
        </p:nvSpPr>
        <p:spPr bwMode="auto">
          <a:xfrm>
            <a:off x="3048000" y="1295400"/>
            <a:ext cx="2797175" cy="914400"/>
          </a:xfrm>
          <a:prstGeom prst="cube">
            <a:avLst>
              <a:gd name="adj" fmla="val 8458"/>
            </a:avLst>
          </a:prstGeom>
          <a:blipFill dpi="0" rotWithShape="1">
            <a:blip r:embed="rId3" cstate="print"/>
            <a:srcRect/>
            <a:tile tx="0" ty="0" sx="100000" sy="100000" flip="none" algn="tl"/>
          </a:blipFill>
          <a:ln w="12700">
            <a:solidFill>
              <a:schemeClr val="tx1"/>
            </a:solidFill>
            <a:miter lim="800000"/>
            <a:headEnd/>
            <a:tailEnd/>
          </a:ln>
          <a:effectLst/>
        </p:spPr>
        <p:txBody>
          <a:bodyPr anchor="ctr"/>
          <a:lstStyle/>
          <a:p>
            <a:pPr indent="6350">
              <a:lnSpc>
                <a:spcPct val="90000"/>
              </a:lnSpc>
              <a:spcBef>
                <a:spcPct val="20000"/>
              </a:spcBef>
              <a:buClr>
                <a:srgbClr val="FFFFFF"/>
              </a:buClr>
              <a:buSzPct val="125000"/>
            </a:pPr>
            <a:r>
              <a:rPr lang="en-US" sz="2400">
                <a:cs typeface="Times New Roman" pitchFamily="18" charset="0"/>
              </a:rPr>
              <a:t>Cause-related Marketing</a:t>
            </a:r>
          </a:p>
        </p:txBody>
      </p:sp>
      <p:sp>
        <p:nvSpPr>
          <p:cNvPr id="204808" name="AutoShape 8" descr="Parchment"/>
          <p:cNvSpPr>
            <a:spLocks noChangeArrowheads="1"/>
          </p:cNvSpPr>
          <p:nvPr/>
        </p:nvSpPr>
        <p:spPr bwMode="auto">
          <a:xfrm>
            <a:off x="1219200" y="2514600"/>
            <a:ext cx="2797175" cy="908050"/>
          </a:xfrm>
          <a:prstGeom prst="cube">
            <a:avLst>
              <a:gd name="adj" fmla="val 8458"/>
            </a:avLst>
          </a:prstGeom>
          <a:blipFill dpi="0" rotWithShape="1">
            <a:blip r:embed="rId3" cstate="print"/>
            <a:srcRect/>
            <a:tile tx="0" ty="0" sx="100000" sy="100000" flip="none" algn="tl"/>
          </a:blipFill>
          <a:ln w="12700">
            <a:solidFill>
              <a:schemeClr val="tx1"/>
            </a:solidFill>
            <a:miter lim="800000"/>
            <a:headEnd/>
            <a:tailEnd/>
          </a:ln>
          <a:effectLst>
            <a:outerShdw dist="107763" dir="18900000" algn="ctr" rotWithShape="0">
              <a:schemeClr val="bg2">
                <a:alpha val="50000"/>
              </a:schemeClr>
            </a:outerShdw>
          </a:effectLst>
        </p:spPr>
        <p:txBody>
          <a:bodyPr anchor="ctr"/>
          <a:lstStyle/>
          <a:p>
            <a:pPr marL="342900" indent="-342900"/>
            <a:r>
              <a:rPr lang="en-US" sz="2400"/>
              <a:t>Publicity</a:t>
            </a:r>
          </a:p>
          <a:p>
            <a:pPr marL="342900" indent="-342900"/>
            <a:r>
              <a:rPr lang="en-US" sz="2400"/>
              <a:t>Vehicles</a:t>
            </a:r>
          </a:p>
        </p:txBody>
      </p:sp>
      <p:sp>
        <p:nvSpPr>
          <p:cNvPr id="204809" name="AutoShape 9" descr="Parchment"/>
          <p:cNvSpPr>
            <a:spLocks noChangeArrowheads="1"/>
          </p:cNvSpPr>
          <p:nvPr/>
        </p:nvSpPr>
        <p:spPr bwMode="auto">
          <a:xfrm>
            <a:off x="1219200" y="3733800"/>
            <a:ext cx="2797175" cy="895350"/>
          </a:xfrm>
          <a:prstGeom prst="cube">
            <a:avLst>
              <a:gd name="adj" fmla="val 8458"/>
            </a:avLst>
          </a:prstGeom>
          <a:blipFill dpi="0" rotWithShape="1">
            <a:blip r:embed="rId3" cstate="print"/>
            <a:srcRect/>
            <a:tile tx="0" ty="0" sx="100000" sy="100000" flip="none" algn="tl"/>
          </a:blipFill>
          <a:ln w="12700">
            <a:solidFill>
              <a:schemeClr val="tx1"/>
            </a:solidFill>
            <a:miter lim="800000"/>
            <a:headEnd/>
            <a:tailEnd/>
          </a:ln>
          <a:effectLst>
            <a:outerShdw dist="107763" dir="18900000" algn="ctr" rotWithShape="0">
              <a:schemeClr val="bg2">
                <a:alpha val="50000"/>
              </a:schemeClr>
            </a:outerShdw>
          </a:effectLst>
        </p:spPr>
        <p:txBody>
          <a:bodyPr anchor="ctr"/>
          <a:lstStyle/>
          <a:p>
            <a:pPr marL="342900" indent="-342900">
              <a:lnSpc>
                <a:spcPct val="90000"/>
              </a:lnSpc>
              <a:spcBef>
                <a:spcPct val="20000"/>
              </a:spcBef>
              <a:buClr>
                <a:srgbClr val="FFFFFF"/>
              </a:buClr>
              <a:buSzPct val="125000"/>
            </a:pPr>
            <a:r>
              <a:rPr lang="en-US" sz="2400"/>
              <a:t>Community</a:t>
            </a:r>
          </a:p>
          <a:p>
            <a:pPr marL="342900" indent="-342900">
              <a:lnSpc>
                <a:spcPct val="90000"/>
              </a:lnSpc>
              <a:spcBef>
                <a:spcPct val="20000"/>
              </a:spcBef>
              <a:buClr>
                <a:srgbClr val="FFFFFF"/>
              </a:buClr>
              <a:buSzPct val="125000"/>
            </a:pPr>
            <a:r>
              <a:rPr lang="en-US" sz="2400"/>
              <a:t>Activities</a:t>
            </a:r>
          </a:p>
        </p:txBody>
      </p:sp>
      <p:sp>
        <p:nvSpPr>
          <p:cNvPr id="204810" name="AutoShape 10" descr="Parchment"/>
          <p:cNvSpPr>
            <a:spLocks noChangeArrowheads="1"/>
          </p:cNvSpPr>
          <p:nvPr/>
        </p:nvSpPr>
        <p:spPr bwMode="auto">
          <a:xfrm>
            <a:off x="1219200" y="4876800"/>
            <a:ext cx="2797175" cy="990600"/>
          </a:xfrm>
          <a:prstGeom prst="cube">
            <a:avLst>
              <a:gd name="adj" fmla="val 8458"/>
            </a:avLst>
          </a:prstGeom>
          <a:blipFill dpi="0" rotWithShape="1">
            <a:blip r:embed="rId3" cstate="print"/>
            <a:srcRect/>
            <a:tile tx="0" ty="0" sx="100000" sy="100000" flip="none" algn="tl"/>
          </a:blipFill>
          <a:ln w="12700">
            <a:solidFill>
              <a:schemeClr val="tx1"/>
            </a:solidFill>
            <a:miter lim="800000"/>
            <a:headEnd/>
            <a:tailEnd/>
          </a:ln>
          <a:effectLst>
            <a:outerShdw dist="107763" dir="18900000" algn="ctr" rotWithShape="0">
              <a:schemeClr val="bg2">
                <a:alpha val="50000"/>
              </a:schemeClr>
            </a:outerShdw>
          </a:effectLst>
        </p:spPr>
        <p:txBody>
          <a:bodyPr anchor="ctr"/>
          <a:lstStyle/>
          <a:p>
            <a:pPr marL="342900" indent="-342900">
              <a:lnSpc>
                <a:spcPct val="90000"/>
              </a:lnSpc>
              <a:spcBef>
                <a:spcPct val="20000"/>
              </a:spcBef>
              <a:buClr>
                <a:srgbClr val="FFFFFF"/>
              </a:buClr>
              <a:buSzPct val="125000"/>
            </a:pPr>
            <a:r>
              <a:rPr lang="en-US" sz="2400"/>
              <a:t>Public Affairs</a:t>
            </a:r>
          </a:p>
          <a:p>
            <a:pPr marL="342900" indent="-342900">
              <a:lnSpc>
                <a:spcPct val="90000"/>
              </a:lnSpc>
              <a:spcBef>
                <a:spcPct val="20000"/>
              </a:spcBef>
              <a:buClr>
                <a:srgbClr val="FFFFFF"/>
              </a:buClr>
              <a:buSzPct val="125000"/>
            </a:pPr>
            <a:r>
              <a:rPr lang="en-US" sz="2400"/>
              <a:t>Activities</a:t>
            </a:r>
          </a:p>
        </p:txBody>
      </p:sp>
      <p:sp>
        <p:nvSpPr>
          <p:cNvPr id="204811" name="AutoShape 11" descr="Parchment"/>
          <p:cNvSpPr>
            <a:spLocks noChangeArrowheads="1"/>
          </p:cNvSpPr>
          <p:nvPr/>
        </p:nvSpPr>
        <p:spPr bwMode="auto">
          <a:xfrm>
            <a:off x="4572000" y="2514600"/>
            <a:ext cx="2797175" cy="908050"/>
          </a:xfrm>
          <a:prstGeom prst="cube">
            <a:avLst>
              <a:gd name="adj" fmla="val 8458"/>
            </a:avLst>
          </a:prstGeom>
          <a:blipFill dpi="0" rotWithShape="1">
            <a:blip r:embed="rId3" cstate="print"/>
            <a:srcRect/>
            <a:tile tx="0" ty="0" sx="100000" sy="100000" flip="none" algn="tl"/>
          </a:blipFill>
          <a:ln w="12700">
            <a:solidFill>
              <a:schemeClr val="tx1"/>
            </a:solidFill>
            <a:miter lim="800000"/>
            <a:headEnd/>
            <a:tailEnd/>
          </a:ln>
          <a:effectLst>
            <a:outerShdw dist="107763" dir="13500000" algn="ctr" rotWithShape="0">
              <a:schemeClr val="bg2">
                <a:alpha val="50000"/>
              </a:schemeClr>
            </a:outerShdw>
          </a:effectLst>
        </p:spPr>
        <p:txBody>
          <a:bodyPr anchor="ctr"/>
          <a:lstStyle/>
          <a:p>
            <a:pPr marL="342900" indent="-342900"/>
            <a:r>
              <a:rPr lang="en-US" sz="2400"/>
              <a:t>Special</a:t>
            </a:r>
          </a:p>
          <a:p>
            <a:pPr marL="342900" indent="-342900"/>
            <a:r>
              <a:rPr lang="en-US" sz="2400"/>
              <a:t>Publications</a:t>
            </a:r>
          </a:p>
        </p:txBody>
      </p:sp>
      <p:sp>
        <p:nvSpPr>
          <p:cNvPr id="204812" name="AutoShape 12" descr="Parchment"/>
          <p:cNvSpPr>
            <a:spLocks noChangeArrowheads="1"/>
          </p:cNvSpPr>
          <p:nvPr/>
        </p:nvSpPr>
        <p:spPr bwMode="auto">
          <a:xfrm>
            <a:off x="4648200" y="4876800"/>
            <a:ext cx="2743200" cy="990600"/>
          </a:xfrm>
          <a:prstGeom prst="cube">
            <a:avLst>
              <a:gd name="adj" fmla="val 8458"/>
            </a:avLst>
          </a:prstGeom>
          <a:blipFill dpi="0" rotWithShape="1">
            <a:blip r:embed="rId3" cstate="print"/>
            <a:srcRect/>
            <a:tile tx="0" ty="0" sx="100000" sy="100000" flip="none" algn="tl"/>
          </a:blipFill>
          <a:ln w="12700">
            <a:solidFill>
              <a:schemeClr val="tx1"/>
            </a:solidFill>
            <a:miter lim="800000"/>
            <a:headEnd/>
            <a:tailEnd/>
          </a:ln>
          <a:effectLst>
            <a:outerShdw dist="107763" dir="13500000" algn="ctr" rotWithShape="0">
              <a:schemeClr val="bg2">
                <a:alpha val="50000"/>
              </a:schemeClr>
            </a:outerShdw>
          </a:effectLst>
        </p:spPr>
        <p:txBody>
          <a:bodyPr anchor="ctr"/>
          <a:lstStyle/>
          <a:p>
            <a:pPr marL="342900" indent="-342900">
              <a:lnSpc>
                <a:spcPct val="90000"/>
              </a:lnSpc>
              <a:spcBef>
                <a:spcPct val="20000"/>
              </a:spcBef>
              <a:buClr>
                <a:srgbClr val="FFFFFF"/>
              </a:buClr>
              <a:buSzPct val="125000"/>
            </a:pPr>
            <a:r>
              <a:rPr lang="en-US" sz="2400"/>
              <a:t>Special Event</a:t>
            </a:r>
          </a:p>
          <a:p>
            <a:pPr marL="342900" indent="-342900">
              <a:lnSpc>
                <a:spcPct val="90000"/>
              </a:lnSpc>
              <a:spcBef>
                <a:spcPct val="20000"/>
              </a:spcBef>
              <a:buClr>
                <a:srgbClr val="FFFFFF"/>
              </a:buClr>
              <a:buSzPct val="125000"/>
            </a:pPr>
            <a:r>
              <a:rPr lang="en-US" sz="2400"/>
              <a:t>Sponsorship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204806"/>
                                        </p:tgtEl>
                                        <p:attrNameLst>
                                          <p:attrName>style.visibility</p:attrName>
                                        </p:attrNameLst>
                                      </p:cBhvr>
                                      <p:to>
                                        <p:strVal val="visible"/>
                                      </p:to>
                                    </p:set>
                                    <p:animEffect transition="in" filter="box(out)">
                                      <p:cBhvr>
                                        <p:cTn id="7" dur="1000"/>
                                        <p:tgtEl>
                                          <p:spTgt spid="204806"/>
                                        </p:tgtEl>
                                      </p:cBhvr>
                                    </p:animEffect>
                                  </p:childTnLst>
                                </p:cTn>
                              </p:par>
                            </p:childTnLst>
                          </p:cTn>
                        </p:par>
                        <p:par>
                          <p:cTn id="8" fill="hold">
                            <p:stCondLst>
                              <p:cond delay="1000"/>
                            </p:stCondLst>
                            <p:childTnLst>
                              <p:par>
                                <p:cTn id="9" presetID="4" presetClass="entr" presetSubtype="32" fill="hold" grpId="0" nodeType="afterEffect">
                                  <p:stCondLst>
                                    <p:cond delay="0"/>
                                  </p:stCondLst>
                                  <p:childTnLst>
                                    <p:set>
                                      <p:cBhvr>
                                        <p:cTn id="10" dur="1" fill="hold">
                                          <p:stCondLst>
                                            <p:cond delay="0"/>
                                          </p:stCondLst>
                                        </p:cTn>
                                        <p:tgtEl>
                                          <p:spTgt spid="204808"/>
                                        </p:tgtEl>
                                        <p:attrNameLst>
                                          <p:attrName>style.visibility</p:attrName>
                                        </p:attrNameLst>
                                      </p:cBhvr>
                                      <p:to>
                                        <p:strVal val="visible"/>
                                      </p:to>
                                    </p:set>
                                    <p:animEffect transition="in" filter="box(out)">
                                      <p:cBhvr>
                                        <p:cTn id="11" dur="1000"/>
                                        <p:tgtEl>
                                          <p:spTgt spid="204808"/>
                                        </p:tgtEl>
                                      </p:cBhvr>
                                    </p:animEffect>
                                  </p:childTnLst>
                                </p:cTn>
                              </p:par>
                            </p:childTnLst>
                          </p:cTn>
                        </p:par>
                        <p:par>
                          <p:cTn id="12" fill="hold">
                            <p:stCondLst>
                              <p:cond delay="2000"/>
                            </p:stCondLst>
                            <p:childTnLst>
                              <p:par>
                                <p:cTn id="13" presetID="4" presetClass="entr" presetSubtype="32" fill="hold" grpId="0" nodeType="afterEffect">
                                  <p:stCondLst>
                                    <p:cond delay="0"/>
                                  </p:stCondLst>
                                  <p:childTnLst>
                                    <p:set>
                                      <p:cBhvr>
                                        <p:cTn id="14" dur="1" fill="hold">
                                          <p:stCondLst>
                                            <p:cond delay="0"/>
                                          </p:stCondLst>
                                        </p:cTn>
                                        <p:tgtEl>
                                          <p:spTgt spid="204811"/>
                                        </p:tgtEl>
                                        <p:attrNameLst>
                                          <p:attrName>style.visibility</p:attrName>
                                        </p:attrNameLst>
                                      </p:cBhvr>
                                      <p:to>
                                        <p:strVal val="visible"/>
                                      </p:to>
                                    </p:set>
                                    <p:animEffect transition="in" filter="box(out)">
                                      <p:cBhvr>
                                        <p:cTn id="15" dur="1000"/>
                                        <p:tgtEl>
                                          <p:spTgt spid="204811"/>
                                        </p:tgtEl>
                                      </p:cBhvr>
                                    </p:animEffect>
                                  </p:childTnLst>
                                </p:cTn>
                              </p:par>
                            </p:childTnLst>
                          </p:cTn>
                        </p:par>
                        <p:par>
                          <p:cTn id="16" fill="hold">
                            <p:stCondLst>
                              <p:cond delay="3000"/>
                            </p:stCondLst>
                            <p:childTnLst>
                              <p:par>
                                <p:cTn id="17" presetID="4" presetClass="entr" presetSubtype="32" fill="hold" grpId="0" nodeType="afterEffect">
                                  <p:stCondLst>
                                    <p:cond delay="0"/>
                                  </p:stCondLst>
                                  <p:childTnLst>
                                    <p:set>
                                      <p:cBhvr>
                                        <p:cTn id="18" dur="1" fill="hold">
                                          <p:stCondLst>
                                            <p:cond delay="0"/>
                                          </p:stCondLst>
                                        </p:cTn>
                                        <p:tgtEl>
                                          <p:spTgt spid="204809"/>
                                        </p:tgtEl>
                                        <p:attrNameLst>
                                          <p:attrName>style.visibility</p:attrName>
                                        </p:attrNameLst>
                                      </p:cBhvr>
                                      <p:to>
                                        <p:strVal val="visible"/>
                                      </p:to>
                                    </p:set>
                                    <p:animEffect transition="in" filter="box(out)">
                                      <p:cBhvr>
                                        <p:cTn id="19" dur="1000"/>
                                        <p:tgtEl>
                                          <p:spTgt spid="204809"/>
                                        </p:tgtEl>
                                      </p:cBhvr>
                                    </p:animEffect>
                                  </p:childTnLst>
                                </p:cTn>
                              </p:par>
                            </p:childTnLst>
                          </p:cTn>
                        </p:par>
                        <p:par>
                          <p:cTn id="20" fill="hold">
                            <p:stCondLst>
                              <p:cond delay="4000"/>
                            </p:stCondLst>
                            <p:childTnLst>
                              <p:par>
                                <p:cTn id="21" presetID="4" presetClass="entr" presetSubtype="32" fill="hold" grpId="0" nodeType="afterEffect">
                                  <p:stCondLst>
                                    <p:cond delay="0"/>
                                  </p:stCondLst>
                                  <p:childTnLst>
                                    <p:set>
                                      <p:cBhvr>
                                        <p:cTn id="22" dur="1" fill="hold">
                                          <p:stCondLst>
                                            <p:cond delay="0"/>
                                          </p:stCondLst>
                                        </p:cTn>
                                        <p:tgtEl>
                                          <p:spTgt spid="204804"/>
                                        </p:tgtEl>
                                        <p:attrNameLst>
                                          <p:attrName>style.visibility</p:attrName>
                                        </p:attrNameLst>
                                      </p:cBhvr>
                                      <p:to>
                                        <p:strVal val="visible"/>
                                      </p:to>
                                    </p:set>
                                    <p:animEffect transition="in" filter="box(out)">
                                      <p:cBhvr>
                                        <p:cTn id="23" dur="1000"/>
                                        <p:tgtEl>
                                          <p:spTgt spid="204804"/>
                                        </p:tgtEl>
                                      </p:cBhvr>
                                    </p:animEffect>
                                  </p:childTnLst>
                                </p:cTn>
                              </p:par>
                            </p:childTnLst>
                          </p:cTn>
                        </p:par>
                        <p:par>
                          <p:cTn id="24" fill="hold">
                            <p:stCondLst>
                              <p:cond delay="5000"/>
                            </p:stCondLst>
                            <p:childTnLst>
                              <p:par>
                                <p:cTn id="25" presetID="4" presetClass="entr" presetSubtype="32" fill="hold" grpId="0" nodeType="afterEffect">
                                  <p:stCondLst>
                                    <p:cond delay="0"/>
                                  </p:stCondLst>
                                  <p:childTnLst>
                                    <p:set>
                                      <p:cBhvr>
                                        <p:cTn id="26" dur="1" fill="hold">
                                          <p:stCondLst>
                                            <p:cond delay="0"/>
                                          </p:stCondLst>
                                        </p:cTn>
                                        <p:tgtEl>
                                          <p:spTgt spid="204810"/>
                                        </p:tgtEl>
                                        <p:attrNameLst>
                                          <p:attrName>style.visibility</p:attrName>
                                        </p:attrNameLst>
                                      </p:cBhvr>
                                      <p:to>
                                        <p:strVal val="visible"/>
                                      </p:to>
                                    </p:set>
                                    <p:animEffect transition="in" filter="box(out)">
                                      <p:cBhvr>
                                        <p:cTn id="27" dur="1000"/>
                                        <p:tgtEl>
                                          <p:spTgt spid="204810"/>
                                        </p:tgtEl>
                                      </p:cBhvr>
                                    </p:animEffect>
                                  </p:childTnLst>
                                </p:cTn>
                              </p:par>
                            </p:childTnLst>
                          </p:cTn>
                        </p:par>
                        <p:par>
                          <p:cTn id="28" fill="hold">
                            <p:stCondLst>
                              <p:cond delay="6000"/>
                            </p:stCondLst>
                            <p:childTnLst>
                              <p:par>
                                <p:cTn id="29" presetID="4" presetClass="entr" presetSubtype="32" fill="hold" grpId="0" nodeType="afterEffect">
                                  <p:stCondLst>
                                    <p:cond delay="0"/>
                                  </p:stCondLst>
                                  <p:childTnLst>
                                    <p:set>
                                      <p:cBhvr>
                                        <p:cTn id="30" dur="1" fill="hold">
                                          <p:stCondLst>
                                            <p:cond delay="0"/>
                                          </p:stCondLst>
                                        </p:cTn>
                                        <p:tgtEl>
                                          <p:spTgt spid="204812"/>
                                        </p:tgtEl>
                                        <p:attrNameLst>
                                          <p:attrName>style.visibility</p:attrName>
                                        </p:attrNameLst>
                                      </p:cBhvr>
                                      <p:to>
                                        <p:strVal val="visible"/>
                                      </p:to>
                                    </p:set>
                                    <p:animEffect transition="in" filter="box(out)">
                                      <p:cBhvr>
                                        <p:cTn id="31" dur="1000"/>
                                        <p:tgtEl>
                                          <p:spTgt spid="2048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04" grpId="0" animBg="1" autoUpdateAnimBg="0"/>
      <p:bldP spid="204806" grpId="0" animBg="1" autoUpdateAnimBg="0"/>
      <p:bldP spid="204808" grpId="0" animBg="1" autoUpdateAnimBg="0"/>
      <p:bldP spid="204809" grpId="0" animBg="1" autoUpdateAnimBg="0"/>
      <p:bldP spid="204810" grpId="0" animBg="1" autoUpdateAnimBg="0"/>
      <p:bldP spid="204811" grpId="0" animBg="1" autoUpdateAnimBg="0"/>
      <p:bldP spid="204812"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r>
              <a:rPr lang="en-US"/>
              <a:t>Google Adwords</a:t>
            </a:r>
          </a:p>
        </p:txBody>
      </p:sp>
      <p:sp>
        <p:nvSpPr>
          <p:cNvPr id="131075" name="Rectangle 3"/>
          <p:cNvSpPr>
            <a:spLocks noGrp="1" noChangeArrowheads="1"/>
          </p:cNvSpPr>
          <p:nvPr>
            <p:ph type="body" idx="1"/>
          </p:nvPr>
        </p:nvSpPr>
        <p:spPr/>
        <p:txBody>
          <a:bodyPr/>
          <a:lstStyle/>
          <a:p>
            <a:r>
              <a:rPr lang="en-US"/>
              <a:t>Keyword-targeting advertising</a:t>
            </a:r>
          </a:p>
          <a:p>
            <a:pPr lvl="1"/>
            <a:r>
              <a:rPr lang="en-US"/>
              <a:t>Text ads at top or side of search results</a:t>
            </a:r>
          </a:p>
          <a:p>
            <a:pPr lvl="1"/>
            <a:r>
              <a:rPr lang="en-US"/>
              <a:t>Advertisers compete for top spot</a:t>
            </a:r>
          </a:p>
          <a:p>
            <a:pPr lvl="1"/>
            <a:r>
              <a:rPr lang="en-US"/>
              <a:t>Cost is “per click” (CPC)</a:t>
            </a:r>
          </a:p>
          <a:p>
            <a:r>
              <a:rPr lang="en-US"/>
              <a:t>Contextual ads</a:t>
            </a:r>
          </a:p>
          <a:p>
            <a:pPr lvl="1"/>
            <a:r>
              <a:rPr lang="en-US"/>
              <a:t>Appear on other relevant Web sites</a:t>
            </a:r>
          </a:p>
          <a:p>
            <a:r>
              <a:rPr lang="en-US"/>
              <a:t>Site-targeted</a:t>
            </a:r>
          </a:p>
          <a:p>
            <a:pPr lvl="1"/>
            <a:r>
              <a:rPr lang="en-US"/>
              <a:t>Generates sales and branding</a:t>
            </a:r>
          </a:p>
          <a:p>
            <a:pPr lvl="1"/>
            <a:r>
              <a:rPr lang="en-US"/>
              <a:t>Cost is per thousand impressions (CPM)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1075">
                                            <p:txEl>
                                              <p:pRg st="0" end="0"/>
                                            </p:txEl>
                                          </p:spTgt>
                                        </p:tgtEl>
                                        <p:attrNameLst>
                                          <p:attrName>style.visibility</p:attrName>
                                        </p:attrNameLst>
                                      </p:cBhvr>
                                      <p:to>
                                        <p:strVal val="visible"/>
                                      </p:to>
                                    </p:set>
                                    <p:animEffect transition="in" filter="wipe(left)">
                                      <p:cBhvr>
                                        <p:cTn id="7" dur="1000"/>
                                        <p:tgtEl>
                                          <p:spTgt spid="131075">
                                            <p:txEl>
                                              <p:pRg st="0" end="0"/>
                                            </p:txEl>
                                          </p:spTgt>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131075">
                                            <p:txEl>
                                              <p:pRg st="1" end="1"/>
                                            </p:txEl>
                                          </p:spTgt>
                                        </p:tgtEl>
                                        <p:attrNameLst>
                                          <p:attrName>style.visibility</p:attrName>
                                        </p:attrNameLst>
                                      </p:cBhvr>
                                      <p:to>
                                        <p:strVal val="visible"/>
                                      </p:to>
                                    </p:set>
                                    <p:animEffect transition="in" filter="wipe(up)">
                                      <p:cBhvr>
                                        <p:cTn id="11" dur="1000"/>
                                        <p:tgtEl>
                                          <p:spTgt spid="131075">
                                            <p:txEl>
                                              <p:pRg st="1" end="1"/>
                                            </p:txEl>
                                          </p:spTgt>
                                        </p:tgtEl>
                                      </p:cBhvr>
                                    </p:animEffect>
                                  </p:childTnLst>
                                </p:cTn>
                              </p:par>
                            </p:childTnLst>
                          </p:cTn>
                        </p:par>
                        <p:par>
                          <p:cTn id="12" fill="hold">
                            <p:stCondLst>
                              <p:cond delay="2000"/>
                            </p:stCondLst>
                            <p:childTnLst>
                              <p:par>
                                <p:cTn id="13" presetID="22" presetClass="entr" presetSubtype="1" fill="hold" grpId="0" nodeType="afterEffect">
                                  <p:stCondLst>
                                    <p:cond delay="0"/>
                                  </p:stCondLst>
                                  <p:childTnLst>
                                    <p:set>
                                      <p:cBhvr>
                                        <p:cTn id="14" dur="1" fill="hold">
                                          <p:stCondLst>
                                            <p:cond delay="0"/>
                                          </p:stCondLst>
                                        </p:cTn>
                                        <p:tgtEl>
                                          <p:spTgt spid="131075">
                                            <p:txEl>
                                              <p:pRg st="2" end="2"/>
                                            </p:txEl>
                                          </p:spTgt>
                                        </p:tgtEl>
                                        <p:attrNameLst>
                                          <p:attrName>style.visibility</p:attrName>
                                        </p:attrNameLst>
                                      </p:cBhvr>
                                      <p:to>
                                        <p:strVal val="visible"/>
                                      </p:to>
                                    </p:set>
                                    <p:animEffect transition="in" filter="wipe(up)">
                                      <p:cBhvr>
                                        <p:cTn id="15" dur="1000"/>
                                        <p:tgtEl>
                                          <p:spTgt spid="131075">
                                            <p:txEl>
                                              <p:pRg st="2" end="2"/>
                                            </p:txEl>
                                          </p:spTgt>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131075">
                                            <p:txEl>
                                              <p:pRg st="3" end="3"/>
                                            </p:txEl>
                                          </p:spTgt>
                                        </p:tgtEl>
                                        <p:attrNameLst>
                                          <p:attrName>style.visibility</p:attrName>
                                        </p:attrNameLst>
                                      </p:cBhvr>
                                      <p:to>
                                        <p:strVal val="visible"/>
                                      </p:to>
                                    </p:set>
                                    <p:animEffect transition="in" filter="wipe(up)">
                                      <p:cBhvr>
                                        <p:cTn id="19" dur="1000"/>
                                        <p:tgtEl>
                                          <p:spTgt spid="131075">
                                            <p:txEl>
                                              <p:pRg st="3" end="3"/>
                                            </p:txEl>
                                          </p:spTgt>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131075">
                                            <p:txEl>
                                              <p:pRg st="4" end="4"/>
                                            </p:txEl>
                                          </p:spTgt>
                                        </p:tgtEl>
                                        <p:attrNameLst>
                                          <p:attrName>style.visibility</p:attrName>
                                        </p:attrNameLst>
                                      </p:cBhvr>
                                      <p:to>
                                        <p:strVal val="visible"/>
                                      </p:to>
                                    </p:set>
                                    <p:animEffect transition="in" filter="wipe(left)">
                                      <p:cBhvr>
                                        <p:cTn id="23" dur="1000"/>
                                        <p:tgtEl>
                                          <p:spTgt spid="131075">
                                            <p:txEl>
                                              <p:pRg st="4" end="4"/>
                                            </p:txEl>
                                          </p:spTgt>
                                        </p:tgtEl>
                                      </p:cBhvr>
                                    </p:animEffect>
                                  </p:childTnLst>
                                </p:cTn>
                              </p:par>
                            </p:childTnLst>
                          </p:cTn>
                        </p:par>
                        <p:par>
                          <p:cTn id="24" fill="hold">
                            <p:stCondLst>
                              <p:cond delay="5000"/>
                            </p:stCondLst>
                            <p:childTnLst>
                              <p:par>
                                <p:cTn id="25" presetID="22" presetClass="entr" presetSubtype="1" fill="hold" grpId="0" nodeType="afterEffect">
                                  <p:stCondLst>
                                    <p:cond delay="0"/>
                                  </p:stCondLst>
                                  <p:childTnLst>
                                    <p:set>
                                      <p:cBhvr>
                                        <p:cTn id="26" dur="1" fill="hold">
                                          <p:stCondLst>
                                            <p:cond delay="0"/>
                                          </p:stCondLst>
                                        </p:cTn>
                                        <p:tgtEl>
                                          <p:spTgt spid="131075">
                                            <p:txEl>
                                              <p:pRg st="5" end="5"/>
                                            </p:txEl>
                                          </p:spTgt>
                                        </p:tgtEl>
                                        <p:attrNameLst>
                                          <p:attrName>style.visibility</p:attrName>
                                        </p:attrNameLst>
                                      </p:cBhvr>
                                      <p:to>
                                        <p:strVal val="visible"/>
                                      </p:to>
                                    </p:set>
                                    <p:animEffect transition="in" filter="wipe(up)">
                                      <p:cBhvr>
                                        <p:cTn id="27" dur="1000"/>
                                        <p:tgtEl>
                                          <p:spTgt spid="131075">
                                            <p:txEl>
                                              <p:pRg st="5" end="5"/>
                                            </p:txEl>
                                          </p:spTgt>
                                        </p:tgtEl>
                                      </p:cBhvr>
                                    </p:animEffect>
                                  </p:childTnLst>
                                </p:cTn>
                              </p:par>
                            </p:childTnLst>
                          </p:cTn>
                        </p:par>
                        <p:par>
                          <p:cTn id="28" fill="hold">
                            <p:stCondLst>
                              <p:cond delay="6000"/>
                            </p:stCondLst>
                            <p:childTnLst>
                              <p:par>
                                <p:cTn id="29" presetID="22" presetClass="entr" presetSubtype="8" fill="hold" grpId="0" nodeType="afterEffect">
                                  <p:stCondLst>
                                    <p:cond delay="0"/>
                                  </p:stCondLst>
                                  <p:childTnLst>
                                    <p:set>
                                      <p:cBhvr>
                                        <p:cTn id="30" dur="1" fill="hold">
                                          <p:stCondLst>
                                            <p:cond delay="0"/>
                                          </p:stCondLst>
                                        </p:cTn>
                                        <p:tgtEl>
                                          <p:spTgt spid="131075">
                                            <p:txEl>
                                              <p:pRg st="6" end="6"/>
                                            </p:txEl>
                                          </p:spTgt>
                                        </p:tgtEl>
                                        <p:attrNameLst>
                                          <p:attrName>style.visibility</p:attrName>
                                        </p:attrNameLst>
                                      </p:cBhvr>
                                      <p:to>
                                        <p:strVal val="visible"/>
                                      </p:to>
                                    </p:set>
                                    <p:animEffect transition="in" filter="wipe(left)">
                                      <p:cBhvr>
                                        <p:cTn id="31" dur="1000"/>
                                        <p:tgtEl>
                                          <p:spTgt spid="131075">
                                            <p:txEl>
                                              <p:pRg st="6" end="6"/>
                                            </p:txEl>
                                          </p:spTgt>
                                        </p:tgtEl>
                                      </p:cBhvr>
                                    </p:animEffect>
                                  </p:childTnLst>
                                </p:cTn>
                              </p:par>
                            </p:childTnLst>
                          </p:cTn>
                        </p:par>
                        <p:par>
                          <p:cTn id="32" fill="hold">
                            <p:stCondLst>
                              <p:cond delay="7000"/>
                            </p:stCondLst>
                            <p:childTnLst>
                              <p:par>
                                <p:cTn id="33" presetID="22" presetClass="entr" presetSubtype="1" fill="hold" grpId="0" nodeType="afterEffect">
                                  <p:stCondLst>
                                    <p:cond delay="0"/>
                                  </p:stCondLst>
                                  <p:childTnLst>
                                    <p:set>
                                      <p:cBhvr>
                                        <p:cTn id="34" dur="1" fill="hold">
                                          <p:stCondLst>
                                            <p:cond delay="0"/>
                                          </p:stCondLst>
                                        </p:cTn>
                                        <p:tgtEl>
                                          <p:spTgt spid="131075">
                                            <p:txEl>
                                              <p:pRg st="7" end="7"/>
                                            </p:txEl>
                                          </p:spTgt>
                                        </p:tgtEl>
                                        <p:attrNameLst>
                                          <p:attrName>style.visibility</p:attrName>
                                        </p:attrNameLst>
                                      </p:cBhvr>
                                      <p:to>
                                        <p:strVal val="visible"/>
                                      </p:to>
                                    </p:set>
                                    <p:animEffect transition="in" filter="wipe(up)">
                                      <p:cBhvr>
                                        <p:cTn id="35" dur="1000"/>
                                        <p:tgtEl>
                                          <p:spTgt spid="131075">
                                            <p:txEl>
                                              <p:pRg st="7" end="7"/>
                                            </p:txEl>
                                          </p:spTgt>
                                        </p:tgtEl>
                                      </p:cBhvr>
                                    </p:animEffect>
                                  </p:childTnLst>
                                </p:cTn>
                              </p:par>
                            </p:childTnLst>
                          </p:cTn>
                        </p:par>
                        <p:par>
                          <p:cTn id="36" fill="hold">
                            <p:stCondLst>
                              <p:cond delay="8000"/>
                            </p:stCondLst>
                            <p:childTnLst>
                              <p:par>
                                <p:cTn id="37" presetID="22" presetClass="entr" presetSubtype="1" fill="hold" grpId="0" nodeType="afterEffect">
                                  <p:stCondLst>
                                    <p:cond delay="0"/>
                                  </p:stCondLst>
                                  <p:childTnLst>
                                    <p:set>
                                      <p:cBhvr>
                                        <p:cTn id="38" dur="1" fill="hold">
                                          <p:stCondLst>
                                            <p:cond delay="0"/>
                                          </p:stCondLst>
                                        </p:cTn>
                                        <p:tgtEl>
                                          <p:spTgt spid="131075">
                                            <p:txEl>
                                              <p:pRg st="8" end="8"/>
                                            </p:txEl>
                                          </p:spTgt>
                                        </p:tgtEl>
                                        <p:attrNameLst>
                                          <p:attrName>style.visibility</p:attrName>
                                        </p:attrNameLst>
                                      </p:cBhvr>
                                      <p:to>
                                        <p:strVal val="visible"/>
                                      </p:to>
                                    </p:set>
                                    <p:animEffect transition="in" filter="wipe(up)">
                                      <p:cBhvr>
                                        <p:cTn id="39" dur="1000"/>
                                        <p:tgtEl>
                                          <p:spTgt spid="13107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5"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p:txBody>
          <a:bodyPr/>
          <a:lstStyle/>
          <a:p>
            <a:r>
              <a:rPr lang="en-US"/>
              <a:t>Personal Selling</a:t>
            </a:r>
          </a:p>
        </p:txBody>
      </p:sp>
      <p:sp>
        <p:nvSpPr>
          <p:cNvPr id="206851" name="Rectangle 3"/>
          <p:cNvSpPr>
            <a:spLocks noGrp="1" noChangeArrowheads="1"/>
          </p:cNvSpPr>
          <p:nvPr>
            <p:ph type="body" idx="1"/>
          </p:nvPr>
        </p:nvSpPr>
        <p:spPr>
          <a:xfrm>
            <a:off x="304800" y="4267200"/>
            <a:ext cx="8534400" cy="1981200"/>
          </a:xfrm>
        </p:spPr>
        <p:txBody>
          <a:bodyPr/>
          <a:lstStyle/>
          <a:p>
            <a:r>
              <a:rPr lang="en-US"/>
              <a:t>Person-to-person communication</a:t>
            </a:r>
          </a:p>
          <a:p>
            <a:pPr lvl="1"/>
            <a:r>
              <a:rPr lang="en-US"/>
              <a:t>A seller attempts to assist and/or persuade prospective buyers to make a purchase or act on an idea</a:t>
            </a:r>
          </a:p>
        </p:txBody>
      </p:sp>
      <p:pic>
        <p:nvPicPr>
          <p:cNvPr id="206853" name="Picture 5" descr="MCj03516090000[1]"/>
          <p:cNvPicPr>
            <a:picLocks noChangeAspect="1" noChangeArrowheads="1"/>
          </p:cNvPicPr>
          <p:nvPr/>
        </p:nvPicPr>
        <p:blipFill>
          <a:blip r:embed="rId3" cstate="print"/>
          <a:srcRect/>
          <a:stretch>
            <a:fillRect/>
          </a:stretch>
        </p:blipFill>
        <p:spPr bwMode="auto">
          <a:xfrm>
            <a:off x="3048000" y="1219200"/>
            <a:ext cx="2790825" cy="29527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6851">
                                            <p:txEl>
                                              <p:pRg st="0" end="0"/>
                                            </p:txEl>
                                          </p:spTgt>
                                        </p:tgtEl>
                                        <p:attrNameLst>
                                          <p:attrName>style.visibility</p:attrName>
                                        </p:attrNameLst>
                                      </p:cBhvr>
                                      <p:to>
                                        <p:strVal val="visible"/>
                                      </p:to>
                                    </p:set>
                                    <p:animEffect transition="in" filter="wipe(left)">
                                      <p:cBhvr>
                                        <p:cTn id="7" dur="1000"/>
                                        <p:tgtEl>
                                          <p:spTgt spid="206851">
                                            <p:txEl>
                                              <p:pRg st="0" end="0"/>
                                            </p:txEl>
                                          </p:spTgt>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206851">
                                            <p:txEl>
                                              <p:pRg st="1" end="1"/>
                                            </p:txEl>
                                          </p:spTgt>
                                        </p:tgtEl>
                                        <p:attrNameLst>
                                          <p:attrName>style.visibility</p:attrName>
                                        </p:attrNameLst>
                                      </p:cBhvr>
                                      <p:to>
                                        <p:strVal val="visible"/>
                                      </p:to>
                                    </p:set>
                                    <p:animEffect transition="in" filter="wipe(left)">
                                      <p:cBhvr>
                                        <p:cTn id="11" dur="1000"/>
                                        <p:tgtEl>
                                          <p:spTgt spid="20685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1"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p:txBody>
          <a:bodyPr/>
          <a:lstStyle/>
          <a:p>
            <a:r>
              <a:rPr lang="en-US"/>
              <a:t>IMC Audience Contact Tools</a:t>
            </a:r>
          </a:p>
        </p:txBody>
      </p:sp>
      <p:sp>
        <p:nvSpPr>
          <p:cNvPr id="210948" name="Rectangle 4"/>
          <p:cNvSpPr>
            <a:spLocks noChangeArrowheads="1"/>
          </p:cNvSpPr>
          <p:nvPr/>
        </p:nvSpPr>
        <p:spPr bwMode="auto">
          <a:xfrm>
            <a:off x="2921000" y="2971800"/>
            <a:ext cx="3327400" cy="1676400"/>
          </a:xfrm>
          <a:prstGeom prst="rect">
            <a:avLst/>
          </a:prstGeom>
          <a:solidFill>
            <a:srgbClr val="FFFFCC"/>
          </a:solidFill>
          <a:ln w="28575">
            <a:solidFill>
              <a:schemeClr val="tx1"/>
            </a:solidFill>
            <a:miter lim="800000"/>
            <a:headEnd/>
            <a:tailEnd/>
          </a:ln>
          <a:effectLst>
            <a:outerShdw dist="71842" dir="2700000" algn="ctr" rotWithShape="0">
              <a:schemeClr val="tx2"/>
            </a:outerShdw>
          </a:effectLst>
        </p:spPr>
        <p:txBody>
          <a:bodyPr anchor="ctr"/>
          <a:lstStyle/>
          <a:p>
            <a:r>
              <a:rPr lang="en-US" sz="2800">
                <a:solidFill>
                  <a:srgbClr val="292929"/>
                </a:solidFill>
              </a:rPr>
              <a:t>Target Audience</a:t>
            </a:r>
          </a:p>
        </p:txBody>
      </p:sp>
      <p:grpSp>
        <p:nvGrpSpPr>
          <p:cNvPr id="210988" name="Group 44"/>
          <p:cNvGrpSpPr>
            <a:grpSpLocks/>
          </p:cNvGrpSpPr>
          <p:nvPr/>
        </p:nvGrpSpPr>
        <p:grpSpPr bwMode="auto">
          <a:xfrm>
            <a:off x="304800" y="1219200"/>
            <a:ext cx="8610600" cy="5105400"/>
            <a:chOff x="192" y="768"/>
            <a:chExt cx="5424" cy="3216"/>
          </a:xfrm>
        </p:grpSpPr>
        <p:grpSp>
          <p:nvGrpSpPr>
            <p:cNvPr id="210950" name="Group 6"/>
            <p:cNvGrpSpPr>
              <a:grpSpLocks/>
            </p:cNvGrpSpPr>
            <p:nvPr/>
          </p:nvGrpSpPr>
          <p:grpSpPr bwMode="auto">
            <a:xfrm>
              <a:off x="192" y="768"/>
              <a:ext cx="1648" cy="1056"/>
              <a:chOff x="176" y="768"/>
              <a:chExt cx="1648" cy="1056"/>
            </a:xfrm>
          </p:grpSpPr>
          <p:sp>
            <p:nvSpPr>
              <p:cNvPr id="210951" name="Rectangle 7"/>
              <p:cNvSpPr>
                <a:spLocks noChangeArrowheads="1"/>
              </p:cNvSpPr>
              <p:nvPr/>
            </p:nvSpPr>
            <p:spPr bwMode="auto">
              <a:xfrm>
                <a:off x="176" y="768"/>
                <a:ext cx="1200" cy="624"/>
              </a:xfrm>
              <a:prstGeom prst="rect">
                <a:avLst/>
              </a:prstGeom>
              <a:solidFill>
                <a:srgbClr val="A1C189"/>
              </a:solidFill>
              <a:ln w="25400">
                <a:solidFill>
                  <a:schemeClr val="tx1"/>
                </a:solidFill>
                <a:miter lim="800000"/>
                <a:headEnd/>
                <a:tailEnd/>
              </a:ln>
              <a:effectLst>
                <a:outerShdw dist="71842" dir="2700000" algn="ctr" rotWithShape="0">
                  <a:schemeClr val="tx2"/>
                </a:outerShdw>
              </a:effectLst>
            </p:spPr>
            <p:txBody>
              <a:bodyPr anchor="ctr"/>
              <a:lstStyle/>
              <a:p>
                <a:r>
                  <a:rPr lang="en-US" sz="2000"/>
                  <a:t>Broadcast media</a:t>
                </a:r>
              </a:p>
            </p:txBody>
          </p:sp>
          <p:sp>
            <p:nvSpPr>
              <p:cNvPr id="210952" name="Line 8"/>
              <p:cNvSpPr>
                <a:spLocks noChangeShapeType="1"/>
              </p:cNvSpPr>
              <p:nvPr/>
            </p:nvSpPr>
            <p:spPr bwMode="auto">
              <a:xfrm flipH="1" flipV="1">
                <a:off x="1440" y="1440"/>
                <a:ext cx="384" cy="384"/>
              </a:xfrm>
              <a:prstGeom prst="line">
                <a:avLst/>
              </a:prstGeom>
              <a:noFill/>
              <a:ln w="28575">
                <a:solidFill>
                  <a:schemeClr val="tx1"/>
                </a:solidFill>
                <a:round/>
                <a:headEnd type="triangle" w="med" len="med"/>
                <a:tailEnd type="triangle" w="med" len="med"/>
              </a:ln>
              <a:effectLst/>
            </p:spPr>
            <p:txBody>
              <a:bodyPr wrap="none" anchor="ctr"/>
              <a:lstStyle/>
              <a:p>
                <a:endParaRPr lang="en-US"/>
              </a:p>
            </p:txBody>
          </p:sp>
        </p:grpSp>
        <p:grpSp>
          <p:nvGrpSpPr>
            <p:cNvPr id="210953" name="Group 9"/>
            <p:cNvGrpSpPr>
              <a:grpSpLocks/>
            </p:cNvGrpSpPr>
            <p:nvPr/>
          </p:nvGrpSpPr>
          <p:grpSpPr bwMode="auto">
            <a:xfrm>
              <a:off x="1584" y="768"/>
              <a:ext cx="1200" cy="1056"/>
              <a:chOff x="1568" y="768"/>
              <a:chExt cx="1200" cy="1056"/>
            </a:xfrm>
          </p:grpSpPr>
          <p:sp>
            <p:nvSpPr>
              <p:cNvPr id="210954" name="Rectangle 10"/>
              <p:cNvSpPr>
                <a:spLocks noChangeArrowheads="1"/>
              </p:cNvSpPr>
              <p:nvPr/>
            </p:nvSpPr>
            <p:spPr bwMode="auto">
              <a:xfrm>
                <a:off x="1568" y="768"/>
                <a:ext cx="1200" cy="624"/>
              </a:xfrm>
              <a:prstGeom prst="rect">
                <a:avLst/>
              </a:prstGeom>
              <a:solidFill>
                <a:srgbClr val="A1C189"/>
              </a:solidFill>
              <a:ln w="25400">
                <a:solidFill>
                  <a:schemeClr val="tx1"/>
                </a:solidFill>
                <a:miter lim="800000"/>
                <a:headEnd/>
                <a:tailEnd/>
              </a:ln>
              <a:effectLst>
                <a:outerShdw dist="71842" dir="2700000" algn="ctr" rotWithShape="0">
                  <a:schemeClr val="tx2"/>
                </a:outerShdw>
              </a:effectLst>
            </p:spPr>
            <p:txBody>
              <a:bodyPr anchor="ctr"/>
              <a:lstStyle/>
              <a:p>
                <a:r>
                  <a:rPr lang="en-US" sz="2000"/>
                  <a:t>Print media </a:t>
                </a:r>
              </a:p>
            </p:txBody>
          </p:sp>
          <p:sp>
            <p:nvSpPr>
              <p:cNvPr id="210955" name="Line 11"/>
              <p:cNvSpPr>
                <a:spLocks noChangeShapeType="1"/>
              </p:cNvSpPr>
              <p:nvPr/>
            </p:nvSpPr>
            <p:spPr bwMode="auto">
              <a:xfrm flipH="1" flipV="1">
                <a:off x="2256" y="1440"/>
                <a:ext cx="192" cy="384"/>
              </a:xfrm>
              <a:prstGeom prst="line">
                <a:avLst/>
              </a:prstGeom>
              <a:noFill/>
              <a:ln w="28575">
                <a:solidFill>
                  <a:schemeClr val="tx1"/>
                </a:solidFill>
                <a:round/>
                <a:headEnd type="triangle" w="med" len="med"/>
                <a:tailEnd type="triangle" w="med" len="med"/>
              </a:ln>
              <a:effectLst/>
            </p:spPr>
            <p:txBody>
              <a:bodyPr wrap="none" anchor="ctr"/>
              <a:lstStyle/>
              <a:p>
                <a:endParaRPr lang="en-US"/>
              </a:p>
            </p:txBody>
          </p:sp>
        </p:grpSp>
        <p:grpSp>
          <p:nvGrpSpPr>
            <p:cNvPr id="210956" name="Group 12"/>
            <p:cNvGrpSpPr>
              <a:grpSpLocks/>
            </p:cNvGrpSpPr>
            <p:nvPr/>
          </p:nvGrpSpPr>
          <p:grpSpPr bwMode="auto">
            <a:xfrm>
              <a:off x="3024" y="768"/>
              <a:ext cx="1200" cy="1056"/>
              <a:chOff x="3008" y="768"/>
              <a:chExt cx="1200" cy="1056"/>
            </a:xfrm>
          </p:grpSpPr>
          <p:sp>
            <p:nvSpPr>
              <p:cNvPr id="210957" name="Rectangle 13"/>
              <p:cNvSpPr>
                <a:spLocks noChangeArrowheads="1"/>
              </p:cNvSpPr>
              <p:nvPr/>
            </p:nvSpPr>
            <p:spPr bwMode="auto">
              <a:xfrm>
                <a:off x="3008" y="768"/>
                <a:ext cx="1200" cy="624"/>
              </a:xfrm>
              <a:prstGeom prst="rect">
                <a:avLst/>
              </a:prstGeom>
              <a:solidFill>
                <a:srgbClr val="A1C189"/>
              </a:solidFill>
              <a:ln w="25400">
                <a:solidFill>
                  <a:schemeClr val="tx1"/>
                </a:solidFill>
                <a:miter lim="800000"/>
                <a:headEnd/>
                <a:tailEnd/>
              </a:ln>
              <a:effectLst>
                <a:outerShdw dist="71842" dir="2700000" algn="ctr" rotWithShape="0">
                  <a:schemeClr val="tx2"/>
                </a:outerShdw>
              </a:effectLst>
            </p:spPr>
            <p:txBody>
              <a:bodyPr anchor="ctr"/>
              <a:lstStyle/>
              <a:p>
                <a:r>
                  <a:rPr lang="en-US" sz="2000"/>
                  <a:t>Public Relations/</a:t>
                </a:r>
                <a:br>
                  <a:rPr lang="en-US" sz="2000"/>
                </a:br>
                <a:r>
                  <a:rPr lang="en-US" sz="2000"/>
                  <a:t>publicity</a:t>
                </a:r>
              </a:p>
            </p:txBody>
          </p:sp>
          <p:sp>
            <p:nvSpPr>
              <p:cNvPr id="210958" name="Line 14"/>
              <p:cNvSpPr>
                <a:spLocks noChangeShapeType="1"/>
              </p:cNvSpPr>
              <p:nvPr/>
            </p:nvSpPr>
            <p:spPr bwMode="auto">
              <a:xfrm flipV="1">
                <a:off x="3312" y="1440"/>
                <a:ext cx="240" cy="384"/>
              </a:xfrm>
              <a:prstGeom prst="line">
                <a:avLst/>
              </a:prstGeom>
              <a:noFill/>
              <a:ln w="28575">
                <a:solidFill>
                  <a:schemeClr val="tx1"/>
                </a:solidFill>
                <a:round/>
                <a:headEnd type="triangle" w="med" len="med"/>
                <a:tailEnd type="triangle" w="med" len="med"/>
              </a:ln>
              <a:effectLst/>
            </p:spPr>
            <p:txBody>
              <a:bodyPr wrap="none" anchor="ctr"/>
              <a:lstStyle/>
              <a:p>
                <a:endParaRPr lang="en-US"/>
              </a:p>
            </p:txBody>
          </p:sp>
        </p:grpSp>
        <p:grpSp>
          <p:nvGrpSpPr>
            <p:cNvPr id="210959" name="Group 15"/>
            <p:cNvGrpSpPr>
              <a:grpSpLocks/>
            </p:cNvGrpSpPr>
            <p:nvPr/>
          </p:nvGrpSpPr>
          <p:grpSpPr bwMode="auto">
            <a:xfrm>
              <a:off x="3952" y="768"/>
              <a:ext cx="1664" cy="1056"/>
              <a:chOff x="3936" y="768"/>
              <a:chExt cx="1664" cy="1056"/>
            </a:xfrm>
          </p:grpSpPr>
          <p:sp>
            <p:nvSpPr>
              <p:cNvPr id="210960" name="Rectangle 16"/>
              <p:cNvSpPr>
                <a:spLocks noChangeArrowheads="1"/>
              </p:cNvSpPr>
              <p:nvPr/>
            </p:nvSpPr>
            <p:spPr bwMode="auto">
              <a:xfrm>
                <a:off x="4400" y="768"/>
                <a:ext cx="1200" cy="624"/>
              </a:xfrm>
              <a:prstGeom prst="rect">
                <a:avLst/>
              </a:prstGeom>
              <a:solidFill>
                <a:srgbClr val="A1C189"/>
              </a:solidFill>
              <a:ln w="25400">
                <a:solidFill>
                  <a:schemeClr val="tx1"/>
                </a:solidFill>
                <a:miter lim="800000"/>
                <a:headEnd/>
                <a:tailEnd/>
              </a:ln>
              <a:effectLst>
                <a:outerShdw dist="71842" dir="2700000" algn="ctr" rotWithShape="0">
                  <a:schemeClr val="tx2"/>
                </a:outerShdw>
              </a:effectLst>
            </p:spPr>
            <p:txBody>
              <a:bodyPr anchor="ctr"/>
              <a:lstStyle/>
              <a:p>
                <a:r>
                  <a:rPr lang="en-US" sz="2000"/>
                  <a:t>Internet/</a:t>
                </a:r>
                <a:br>
                  <a:rPr lang="en-US" sz="2000"/>
                </a:br>
                <a:r>
                  <a:rPr lang="en-US" sz="2000"/>
                  <a:t>interactive</a:t>
                </a:r>
              </a:p>
            </p:txBody>
          </p:sp>
          <p:sp>
            <p:nvSpPr>
              <p:cNvPr id="210961" name="Line 17"/>
              <p:cNvSpPr>
                <a:spLocks noChangeShapeType="1"/>
              </p:cNvSpPr>
              <p:nvPr/>
            </p:nvSpPr>
            <p:spPr bwMode="auto">
              <a:xfrm flipV="1">
                <a:off x="3936" y="1392"/>
                <a:ext cx="432" cy="432"/>
              </a:xfrm>
              <a:prstGeom prst="line">
                <a:avLst/>
              </a:prstGeom>
              <a:noFill/>
              <a:ln w="28575">
                <a:solidFill>
                  <a:schemeClr val="tx1"/>
                </a:solidFill>
                <a:round/>
                <a:headEnd type="triangle" w="med" len="med"/>
                <a:tailEnd type="triangle" w="med" len="med"/>
              </a:ln>
              <a:effectLst/>
            </p:spPr>
            <p:txBody>
              <a:bodyPr wrap="none" anchor="ctr"/>
              <a:lstStyle/>
              <a:p>
                <a:endParaRPr lang="en-US"/>
              </a:p>
            </p:txBody>
          </p:sp>
        </p:grpSp>
        <p:grpSp>
          <p:nvGrpSpPr>
            <p:cNvPr id="210962" name="Group 18"/>
            <p:cNvGrpSpPr>
              <a:grpSpLocks/>
            </p:cNvGrpSpPr>
            <p:nvPr/>
          </p:nvGrpSpPr>
          <p:grpSpPr bwMode="auto">
            <a:xfrm>
              <a:off x="4000" y="1632"/>
              <a:ext cx="1616" cy="624"/>
              <a:chOff x="3984" y="1632"/>
              <a:chExt cx="1616" cy="624"/>
            </a:xfrm>
          </p:grpSpPr>
          <p:sp>
            <p:nvSpPr>
              <p:cNvPr id="210963" name="Rectangle 19"/>
              <p:cNvSpPr>
                <a:spLocks noChangeArrowheads="1"/>
              </p:cNvSpPr>
              <p:nvPr/>
            </p:nvSpPr>
            <p:spPr bwMode="auto">
              <a:xfrm>
                <a:off x="4400" y="1632"/>
                <a:ext cx="1200" cy="624"/>
              </a:xfrm>
              <a:prstGeom prst="rect">
                <a:avLst/>
              </a:prstGeom>
              <a:solidFill>
                <a:srgbClr val="A1C189"/>
              </a:solidFill>
              <a:ln w="25400">
                <a:solidFill>
                  <a:schemeClr val="tx1"/>
                </a:solidFill>
                <a:miter lim="800000"/>
                <a:headEnd/>
                <a:tailEnd/>
              </a:ln>
              <a:effectLst>
                <a:outerShdw dist="71842" dir="2700000" algn="ctr" rotWithShape="0">
                  <a:schemeClr val="tx2"/>
                </a:outerShdw>
              </a:effectLst>
            </p:spPr>
            <p:txBody>
              <a:bodyPr anchor="ctr"/>
              <a:lstStyle/>
              <a:p>
                <a:r>
                  <a:rPr lang="en-US" sz="2000"/>
                  <a:t>Direct</a:t>
                </a:r>
              </a:p>
              <a:p>
                <a:r>
                  <a:rPr lang="en-US" sz="2000"/>
                  <a:t>marketing</a:t>
                </a:r>
              </a:p>
            </p:txBody>
          </p:sp>
          <p:sp>
            <p:nvSpPr>
              <p:cNvPr id="210964" name="Line 20"/>
              <p:cNvSpPr>
                <a:spLocks noChangeShapeType="1"/>
              </p:cNvSpPr>
              <p:nvPr/>
            </p:nvSpPr>
            <p:spPr bwMode="auto">
              <a:xfrm flipV="1">
                <a:off x="3984" y="1920"/>
                <a:ext cx="384" cy="192"/>
              </a:xfrm>
              <a:prstGeom prst="line">
                <a:avLst/>
              </a:prstGeom>
              <a:noFill/>
              <a:ln w="28575">
                <a:solidFill>
                  <a:schemeClr val="tx1"/>
                </a:solidFill>
                <a:round/>
                <a:headEnd type="triangle" w="med" len="med"/>
                <a:tailEnd type="triangle" w="med" len="med"/>
              </a:ln>
              <a:effectLst/>
            </p:spPr>
            <p:txBody>
              <a:bodyPr wrap="none" anchor="ctr"/>
              <a:lstStyle/>
              <a:p>
                <a:endParaRPr lang="en-US"/>
              </a:p>
            </p:txBody>
          </p:sp>
        </p:grpSp>
        <p:grpSp>
          <p:nvGrpSpPr>
            <p:cNvPr id="210965" name="Group 21"/>
            <p:cNvGrpSpPr>
              <a:grpSpLocks/>
            </p:cNvGrpSpPr>
            <p:nvPr/>
          </p:nvGrpSpPr>
          <p:grpSpPr bwMode="auto">
            <a:xfrm>
              <a:off x="4000" y="2496"/>
              <a:ext cx="1616" cy="624"/>
              <a:chOff x="3984" y="2496"/>
              <a:chExt cx="1616" cy="624"/>
            </a:xfrm>
          </p:grpSpPr>
          <p:sp>
            <p:nvSpPr>
              <p:cNvPr id="210966" name="Rectangle 22"/>
              <p:cNvSpPr>
                <a:spLocks noChangeArrowheads="1"/>
              </p:cNvSpPr>
              <p:nvPr/>
            </p:nvSpPr>
            <p:spPr bwMode="auto">
              <a:xfrm>
                <a:off x="4400" y="2496"/>
                <a:ext cx="1200" cy="624"/>
              </a:xfrm>
              <a:prstGeom prst="rect">
                <a:avLst/>
              </a:prstGeom>
              <a:solidFill>
                <a:srgbClr val="A1C189"/>
              </a:solidFill>
              <a:ln w="25400">
                <a:solidFill>
                  <a:schemeClr val="tx1"/>
                </a:solidFill>
                <a:miter lim="800000"/>
                <a:headEnd/>
                <a:tailEnd/>
              </a:ln>
              <a:effectLst>
                <a:outerShdw dist="71842" dir="2700000" algn="ctr" rotWithShape="0">
                  <a:schemeClr val="tx2"/>
                </a:outerShdw>
              </a:effectLst>
            </p:spPr>
            <p:txBody>
              <a:bodyPr anchor="ctr"/>
              <a:lstStyle/>
              <a:p>
                <a:r>
                  <a:rPr lang="en-US" sz="2000"/>
                  <a:t>Sales Promotion</a:t>
                </a:r>
              </a:p>
            </p:txBody>
          </p:sp>
          <p:sp>
            <p:nvSpPr>
              <p:cNvPr id="210967" name="Line 23"/>
              <p:cNvSpPr>
                <a:spLocks noChangeShapeType="1"/>
              </p:cNvSpPr>
              <p:nvPr/>
            </p:nvSpPr>
            <p:spPr bwMode="auto">
              <a:xfrm>
                <a:off x="3984" y="2592"/>
                <a:ext cx="384" cy="240"/>
              </a:xfrm>
              <a:prstGeom prst="line">
                <a:avLst/>
              </a:prstGeom>
              <a:noFill/>
              <a:ln w="28575">
                <a:solidFill>
                  <a:schemeClr val="tx1"/>
                </a:solidFill>
                <a:round/>
                <a:headEnd type="triangle" w="med" len="med"/>
                <a:tailEnd type="triangle" w="med" len="med"/>
              </a:ln>
              <a:effectLst/>
            </p:spPr>
            <p:txBody>
              <a:bodyPr wrap="none" anchor="ctr"/>
              <a:lstStyle/>
              <a:p>
                <a:endParaRPr lang="en-US"/>
              </a:p>
            </p:txBody>
          </p:sp>
        </p:grpSp>
        <p:grpSp>
          <p:nvGrpSpPr>
            <p:cNvPr id="210968" name="Group 24"/>
            <p:cNvGrpSpPr>
              <a:grpSpLocks/>
            </p:cNvGrpSpPr>
            <p:nvPr/>
          </p:nvGrpSpPr>
          <p:grpSpPr bwMode="auto">
            <a:xfrm>
              <a:off x="4000" y="2976"/>
              <a:ext cx="1616" cy="1008"/>
              <a:chOff x="3984" y="2976"/>
              <a:chExt cx="1616" cy="1008"/>
            </a:xfrm>
          </p:grpSpPr>
          <p:sp>
            <p:nvSpPr>
              <p:cNvPr id="210969" name="Rectangle 25"/>
              <p:cNvSpPr>
                <a:spLocks noChangeArrowheads="1"/>
              </p:cNvSpPr>
              <p:nvPr/>
            </p:nvSpPr>
            <p:spPr bwMode="auto">
              <a:xfrm>
                <a:off x="4400" y="3360"/>
                <a:ext cx="1200" cy="624"/>
              </a:xfrm>
              <a:prstGeom prst="rect">
                <a:avLst/>
              </a:prstGeom>
              <a:solidFill>
                <a:srgbClr val="A1C189"/>
              </a:solidFill>
              <a:ln w="25400">
                <a:solidFill>
                  <a:schemeClr val="tx1"/>
                </a:solidFill>
                <a:miter lim="800000"/>
                <a:headEnd/>
                <a:tailEnd/>
              </a:ln>
              <a:effectLst>
                <a:outerShdw dist="71842" dir="2700000" algn="ctr" rotWithShape="0">
                  <a:schemeClr val="tx2"/>
                </a:outerShdw>
              </a:effectLst>
            </p:spPr>
            <p:txBody>
              <a:bodyPr anchor="ctr"/>
              <a:lstStyle/>
              <a:p>
                <a:r>
                  <a:rPr lang="en-US" sz="2000"/>
                  <a:t>Product placements</a:t>
                </a:r>
                <a:r>
                  <a:rPr lang="en-US" sz="1600"/>
                  <a:t> </a:t>
                </a:r>
              </a:p>
            </p:txBody>
          </p:sp>
          <p:sp>
            <p:nvSpPr>
              <p:cNvPr id="210970" name="Line 26"/>
              <p:cNvSpPr>
                <a:spLocks noChangeShapeType="1"/>
              </p:cNvSpPr>
              <p:nvPr/>
            </p:nvSpPr>
            <p:spPr bwMode="auto">
              <a:xfrm>
                <a:off x="3984" y="2976"/>
                <a:ext cx="384" cy="384"/>
              </a:xfrm>
              <a:prstGeom prst="line">
                <a:avLst/>
              </a:prstGeom>
              <a:noFill/>
              <a:ln w="28575">
                <a:solidFill>
                  <a:schemeClr val="tx1"/>
                </a:solidFill>
                <a:round/>
                <a:headEnd type="triangle" w="med" len="med"/>
                <a:tailEnd type="triangle" w="med" len="med"/>
              </a:ln>
              <a:effectLst/>
            </p:spPr>
            <p:txBody>
              <a:bodyPr wrap="none" anchor="ctr"/>
              <a:lstStyle/>
              <a:p>
                <a:endParaRPr lang="en-US"/>
              </a:p>
            </p:txBody>
          </p:sp>
        </p:grpSp>
        <p:grpSp>
          <p:nvGrpSpPr>
            <p:cNvPr id="210971" name="Group 27"/>
            <p:cNvGrpSpPr>
              <a:grpSpLocks/>
            </p:cNvGrpSpPr>
            <p:nvPr/>
          </p:nvGrpSpPr>
          <p:grpSpPr bwMode="auto">
            <a:xfrm>
              <a:off x="3024" y="2976"/>
              <a:ext cx="1200" cy="1008"/>
              <a:chOff x="3008" y="2976"/>
              <a:chExt cx="1200" cy="1008"/>
            </a:xfrm>
          </p:grpSpPr>
          <p:sp>
            <p:nvSpPr>
              <p:cNvPr id="210972" name="Rectangle 28"/>
              <p:cNvSpPr>
                <a:spLocks noChangeArrowheads="1"/>
              </p:cNvSpPr>
              <p:nvPr/>
            </p:nvSpPr>
            <p:spPr bwMode="auto">
              <a:xfrm>
                <a:off x="3008" y="3360"/>
                <a:ext cx="1200" cy="624"/>
              </a:xfrm>
              <a:prstGeom prst="rect">
                <a:avLst/>
              </a:prstGeom>
              <a:solidFill>
                <a:srgbClr val="A1C189"/>
              </a:solidFill>
              <a:ln w="25400">
                <a:solidFill>
                  <a:schemeClr val="tx1"/>
                </a:solidFill>
                <a:miter lim="800000"/>
                <a:headEnd/>
                <a:tailEnd/>
              </a:ln>
              <a:effectLst>
                <a:outerShdw dist="71842" dir="2700000" algn="ctr" rotWithShape="0">
                  <a:schemeClr val="tx2"/>
                </a:outerShdw>
              </a:effectLst>
            </p:spPr>
            <p:txBody>
              <a:bodyPr anchor="ctr"/>
              <a:lstStyle/>
              <a:p>
                <a:r>
                  <a:rPr lang="en-US" sz="2000"/>
                  <a:t>Events and sponsorship</a:t>
                </a:r>
              </a:p>
            </p:txBody>
          </p:sp>
          <p:sp>
            <p:nvSpPr>
              <p:cNvPr id="210973" name="Line 29"/>
              <p:cNvSpPr>
                <a:spLocks noChangeShapeType="1"/>
              </p:cNvSpPr>
              <p:nvPr/>
            </p:nvSpPr>
            <p:spPr bwMode="auto">
              <a:xfrm>
                <a:off x="3408" y="2976"/>
                <a:ext cx="240" cy="336"/>
              </a:xfrm>
              <a:prstGeom prst="line">
                <a:avLst/>
              </a:prstGeom>
              <a:noFill/>
              <a:ln w="28575">
                <a:solidFill>
                  <a:schemeClr val="tx1"/>
                </a:solidFill>
                <a:round/>
                <a:headEnd type="triangle" w="med" len="med"/>
                <a:tailEnd type="triangle" w="med" len="med"/>
              </a:ln>
              <a:effectLst/>
            </p:spPr>
            <p:txBody>
              <a:bodyPr wrap="none" anchor="ctr"/>
              <a:lstStyle/>
              <a:p>
                <a:endParaRPr lang="en-US"/>
              </a:p>
            </p:txBody>
          </p:sp>
        </p:grpSp>
        <p:grpSp>
          <p:nvGrpSpPr>
            <p:cNvPr id="210974" name="Group 30"/>
            <p:cNvGrpSpPr>
              <a:grpSpLocks/>
            </p:cNvGrpSpPr>
            <p:nvPr/>
          </p:nvGrpSpPr>
          <p:grpSpPr bwMode="auto">
            <a:xfrm>
              <a:off x="1584" y="2976"/>
              <a:ext cx="1200" cy="1008"/>
              <a:chOff x="1568" y="2976"/>
              <a:chExt cx="1200" cy="1008"/>
            </a:xfrm>
          </p:grpSpPr>
          <p:sp>
            <p:nvSpPr>
              <p:cNvPr id="210975" name="Rectangle 31"/>
              <p:cNvSpPr>
                <a:spLocks noChangeArrowheads="1"/>
              </p:cNvSpPr>
              <p:nvPr/>
            </p:nvSpPr>
            <p:spPr bwMode="auto">
              <a:xfrm>
                <a:off x="1568" y="3360"/>
                <a:ext cx="1200" cy="624"/>
              </a:xfrm>
              <a:prstGeom prst="rect">
                <a:avLst/>
              </a:prstGeom>
              <a:solidFill>
                <a:srgbClr val="A1C189"/>
              </a:solidFill>
              <a:ln w="25400">
                <a:solidFill>
                  <a:schemeClr val="tx1"/>
                </a:solidFill>
                <a:miter lim="800000"/>
                <a:headEnd/>
                <a:tailEnd/>
              </a:ln>
              <a:effectLst>
                <a:outerShdw dist="71842" dir="2700000" algn="ctr" rotWithShape="0">
                  <a:schemeClr val="tx2"/>
                </a:outerShdw>
              </a:effectLst>
            </p:spPr>
            <p:txBody>
              <a:bodyPr anchor="ctr"/>
              <a:lstStyle/>
              <a:p>
                <a:r>
                  <a:rPr lang="en-US" sz="2000"/>
                  <a:t>Word-of-mouth</a:t>
                </a:r>
              </a:p>
            </p:txBody>
          </p:sp>
          <p:sp>
            <p:nvSpPr>
              <p:cNvPr id="210976" name="Line 32"/>
              <p:cNvSpPr>
                <a:spLocks noChangeShapeType="1"/>
              </p:cNvSpPr>
              <p:nvPr/>
            </p:nvSpPr>
            <p:spPr bwMode="auto">
              <a:xfrm flipH="1">
                <a:off x="2208" y="2976"/>
                <a:ext cx="288" cy="336"/>
              </a:xfrm>
              <a:prstGeom prst="line">
                <a:avLst/>
              </a:prstGeom>
              <a:noFill/>
              <a:ln w="28575">
                <a:solidFill>
                  <a:schemeClr val="tx1"/>
                </a:solidFill>
                <a:round/>
                <a:headEnd type="triangle" w="med" len="med"/>
                <a:tailEnd type="triangle" w="med" len="med"/>
              </a:ln>
              <a:effectLst/>
            </p:spPr>
            <p:txBody>
              <a:bodyPr wrap="none" anchor="ctr"/>
              <a:lstStyle/>
              <a:p>
                <a:endParaRPr lang="en-US"/>
              </a:p>
            </p:txBody>
          </p:sp>
        </p:grpSp>
        <p:grpSp>
          <p:nvGrpSpPr>
            <p:cNvPr id="210977" name="Group 33"/>
            <p:cNvGrpSpPr>
              <a:grpSpLocks/>
            </p:cNvGrpSpPr>
            <p:nvPr/>
          </p:nvGrpSpPr>
          <p:grpSpPr bwMode="auto">
            <a:xfrm>
              <a:off x="192" y="2976"/>
              <a:ext cx="1600" cy="1008"/>
              <a:chOff x="176" y="2976"/>
              <a:chExt cx="1600" cy="1008"/>
            </a:xfrm>
          </p:grpSpPr>
          <p:sp>
            <p:nvSpPr>
              <p:cNvPr id="210978" name="Rectangle 34"/>
              <p:cNvSpPr>
                <a:spLocks noChangeArrowheads="1"/>
              </p:cNvSpPr>
              <p:nvPr/>
            </p:nvSpPr>
            <p:spPr bwMode="auto">
              <a:xfrm>
                <a:off x="176" y="3360"/>
                <a:ext cx="1200" cy="624"/>
              </a:xfrm>
              <a:prstGeom prst="rect">
                <a:avLst/>
              </a:prstGeom>
              <a:solidFill>
                <a:srgbClr val="A1C189"/>
              </a:solidFill>
              <a:ln w="25400">
                <a:solidFill>
                  <a:schemeClr val="tx1"/>
                </a:solidFill>
                <a:miter lim="800000"/>
                <a:headEnd/>
                <a:tailEnd/>
              </a:ln>
              <a:effectLst>
                <a:outerShdw dist="71842" dir="2700000" algn="ctr" rotWithShape="0">
                  <a:schemeClr val="tx2"/>
                </a:outerShdw>
              </a:effectLst>
            </p:spPr>
            <p:txBody>
              <a:bodyPr anchor="ctr"/>
              <a:lstStyle/>
              <a:p>
                <a:r>
                  <a:rPr lang="en-US" sz="2000"/>
                  <a:t>Point-of-purchase </a:t>
                </a:r>
              </a:p>
            </p:txBody>
          </p:sp>
          <p:sp>
            <p:nvSpPr>
              <p:cNvPr id="210979" name="Line 35"/>
              <p:cNvSpPr>
                <a:spLocks noChangeShapeType="1"/>
              </p:cNvSpPr>
              <p:nvPr/>
            </p:nvSpPr>
            <p:spPr bwMode="auto">
              <a:xfrm flipH="1">
                <a:off x="1440" y="2976"/>
                <a:ext cx="336" cy="336"/>
              </a:xfrm>
              <a:prstGeom prst="line">
                <a:avLst/>
              </a:prstGeom>
              <a:noFill/>
              <a:ln w="28575">
                <a:solidFill>
                  <a:schemeClr val="tx1"/>
                </a:solidFill>
                <a:round/>
                <a:headEnd type="triangle" w="med" len="med"/>
                <a:tailEnd type="triangle" w="med" len="med"/>
              </a:ln>
              <a:effectLst/>
            </p:spPr>
            <p:txBody>
              <a:bodyPr wrap="none" anchor="ctr"/>
              <a:lstStyle/>
              <a:p>
                <a:endParaRPr lang="en-US"/>
              </a:p>
            </p:txBody>
          </p:sp>
        </p:grpSp>
        <p:grpSp>
          <p:nvGrpSpPr>
            <p:cNvPr id="210980" name="Group 36"/>
            <p:cNvGrpSpPr>
              <a:grpSpLocks/>
            </p:cNvGrpSpPr>
            <p:nvPr/>
          </p:nvGrpSpPr>
          <p:grpSpPr bwMode="auto">
            <a:xfrm>
              <a:off x="192" y="2496"/>
              <a:ext cx="1600" cy="624"/>
              <a:chOff x="176" y="2496"/>
              <a:chExt cx="1600" cy="624"/>
            </a:xfrm>
          </p:grpSpPr>
          <p:sp>
            <p:nvSpPr>
              <p:cNvPr id="210981" name="Rectangle 37"/>
              <p:cNvSpPr>
                <a:spLocks noChangeArrowheads="1"/>
              </p:cNvSpPr>
              <p:nvPr/>
            </p:nvSpPr>
            <p:spPr bwMode="auto">
              <a:xfrm>
                <a:off x="176" y="2496"/>
                <a:ext cx="1200" cy="624"/>
              </a:xfrm>
              <a:prstGeom prst="rect">
                <a:avLst/>
              </a:prstGeom>
              <a:solidFill>
                <a:srgbClr val="A1C189"/>
              </a:solidFill>
              <a:ln w="25400">
                <a:solidFill>
                  <a:schemeClr val="tx1"/>
                </a:solidFill>
                <a:miter lim="800000"/>
                <a:headEnd/>
                <a:tailEnd/>
              </a:ln>
              <a:effectLst>
                <a:outerShdw dist="71842" dir="2700000" algn="ctr" rotWithShape="0">
                  <a:schemeClr val="tx2"/>
                </a:outerShdw>
              </a:effectLst>
            </p:spPr>
            <p:txBody>
              <a:bodyPr anchor="ctr"/>
              <a:lstStyle/>
              <a:p>
                <a:r>
                  <a:rPr lang="en-US" sz="2000"/>
                  <a:t>Personal selling</a:t>
                </a:r>
              </a:p>
            </p:txBody>
          </p:sp>
          <p:sp>
            <p:nvSpPr>
              <p:cNvPr id="210982" name="Line 38"/>
              <p:cNvSpPr>
                <a:spLocks noChangeShapeType="1"/>
              </p:cNvSpPr>
              <p:nvPr/>
            </p:nvSpPr>
            <p:spPr bwMode="auto">
              <a:xfrm flipH="1">
                <a:off x="1440" y="2688"/>
                <a:ext cx="336" cy="144"/>
              </a:xfrm>
              <a:prstGeom prst="line">
                <a:avLst/>
              </a:prstGeom>
              <a:noFill/>
              <a:ln w="28575">
                <a:solidFill>
                  <a:schemeClr val="tx1"/>
                </a:solidFill>
                <a:round/>
                <a:headEnd type="triangle" w="med" len="med"/>
                <a:tailEnd type="triangle" w="med" len="med"/>
              </a:ln>
              <a:effectLst/>
            </p:spPr>
            <p:txBody>
              <a:bodyPr wrap="none" anchor="ctr"/>
              <a:lstStyle/>
              <a:p>
                <a:endParaRPr lang="en-US"/>
              </a:p>
            </p:txBody>
          </p:sp>
        </p:grpSp>
        <p:grpSp>
          <p:nvGrpSpPr>
            <p:cNvPr id="210983" name="Group 39"/>
            <p:cNvGrpSpPr>
              <a:grpSpLocks/>
            </p:cNvGrpSpPr>
            <p:nvPr/>
          </p:nvGrpSpPr>
          <p:grpSpPr bwMode="auto">
            <a:xfrm>
              <a:off x="192" y="1632"/>
              <a:ext cx="1600" cy="624"/>
              <a:chOff x="176" y="1632"/>
              <a:chExt cx="1600" cy="624"/>
            </a:xfrm>
          </p:grpSpPr>
          <p:sp>
            <p:nvSpPr>
              <p:cNvPr id="210984" name="Rectangle 40"/>
              <p:cNvSpPr>
                <a:spLocks noChangeArrowheads="1"/>
              </p:cNvSpPr>
              <p:nvPr/>
            </p:nvSpPr>
            <p:spPr bwMode="auto">
              <a:xfrm>
                <a:off x="176" y="1632"/>
                <a:ext cx="1200" cy="624"/>
              </a:xfrm>
              <a:prstGeom prst="rect">
                <a:avLst/>
              </a:prstGeom>
              <a:solidFill>
                <a:srgbClr val="A1C189"/>
              </a:solidFill>
              <a:ln w="25400">
                <a:solidFill>
                  <a:schemeClr val="tx1"/>
                </a:solidFill>
                <a:miter lim="800000"/>
                <a:headEnd/>
                <a:tailEnd/>
              </a:ln>
              <a:effectLst>
                <a:outerShdw dist="71842" dir="2700000" algn="ctr" rotWithShape="0">
                  <a:schemeClr val="tx2"/>
                </a:outerShdw>
              </a:effectLst>
            </p:spPr>
            <p:txBody>
              <a:bodyPr wrap="none" anchor="ctr"/>
              <a:lstStyle/>
              <a:p>
                <a:pPr>
                  <a:lnSpc>
                    <a:spcPct val="85000"/>
                  </a:lnSpc>
                </a:pPr>
                <a:r>
                  <a:rPr lang="en-US" sz="1800">
                    <a:cs typeface="Times New Roman" pitchFamily="18" charset="0"/>
                  </a:rPr>
                  <a:t>Out-of-home </a:t>
                </a:r>
                <a:br>
                  <a:rPr lang="en-US" sz="1800">
                    <a:cs typeface="Times New Roman" pitchFamily="18" charset="0"/>
                  </a:rPr>
                </a:br>
                <a:r>
                  <a:rPr lang="en-US" sz="1800">
                    <a:cs typeface="Times New Roman" pitchFamily="18" charset="0"/>
                  </a:rPr>
                  <a:t>media</a:t>
                </a:r>
                <a:r>
                  <a:rPr lang="en-US" sz="2400"/>
                  <a:t> </a:t>
                </a:r>
              </a:p>
            </p:txBody>
          </p:sp>
          <p:sp>
            <p:nvSpPr>
              <p:cNvPr id="210985" name="Line 41"/>
              <p:cNvSpPr>
                <a:spLocks noChangeShapeType="1"/>
              </p:cNvSpPr>
              <p:nvPr/>
            </p:nvSpPr>
            <p:spPr bwMode="auto">
              <a:xfrm flipH="1" flipV="1">
                <a:off x="1440" y="1968"/>
                <a:ext cx="336" cy="192"/>
              </a:xfrm>
              <a:prstGeom prst="line">
                <a:avLst/>
              </a:prstGeom>
              <a:noFill/>
              <a:ln w="28575">
                <a:solidFill>
                  <a:schemeClr val="tx1"/>
                </a:solidFill>
                <a:round/>
                <a:headEnd type="triangle" w="med" len="med"/>
                <a:tailEnd type="triangle" w="med" len="med"/>
              </a:ln>
              <a:effectLst/>
            </p:spPr>
            <p:txBody>
              <a:bodyPr wrap="none" anchor="ctr"/>
              <a:lstStyle/>
              <a:p>
                <a:endParaRPr 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2" nodeType="afterEffect">
                                  <p:stCondLst>
                                    <p:cond delay="0"/>
                                  </p:stCondLst>
                                  <p:childTnLst>
                                    <p:set>
                                      <p:cBhvr>
                                        <p:cTn id="6" dur="1" fill="hold">
                                          <p:stCondLst>
                                            <p:cond delay="0"/>
                                          </p:stCondLst>
                                        </p:cTn>
                                        <p:tgtEl>
                                          <p:spTgt spid="210948"/>
                                        </p:tgtEl>
                                        <p:attrNameLst>
                                          <p:attrName>style.visibility</p:attrName>
                                        </p:attrNameLst>
                                      </p:cBhvr>
                                      <p:to>
                                        <p:strVal val="visible"/>
                                      </p:to>
                                    </p:set>
                                    <p:animEffect transition="in" filter="blinds(vertical)">
                                      <p:cBhvr>
                                        <p:cTn id="7" dur="1000"/>
                                        <p:tgtEl>
                                          <p:spTgt spid="21094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10988"/>
                                        </p:tgtEl>
                                        <p:attrNameLst>
                                          <p:attrName>style.visibility</p:attrName>
                                        </p:attrNameLst>
                                      </p:cBhvr>
                                      <p:to>
                                        <p:strVal val="visible"/>
                                      </p:to>
                                    </p:set>
                                    <p:animEffect transition="in" filter="box(in)">
                                      <p:cBhvr>
                                        <p:cTn id="12" dur="2000"/>
                                        <p:tgtEl>
                                          <p:spTgt spid="2109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8" grpId="2"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p:txBody>
          <a:bodyPr/>
          <a:lstStyle/>
          <a:p>
            <a:r>
              <a:rPr lang="en-US"/>
              <a:t>Test Your Knowledge</a:t>
            </a:r>
          </a:p>
        </p:txBody>
      </p:sp>
      <p:sp>
        <p:nvSpPr>
          <p:cNvPr id="208901" name="Text Box 5"/>
          <p:cNvSpPr txBox="1">
            <a:spLocks noChangeArrowheads="1"/>
          </p:cNvSpPr>
          <p:nvPr/>
        </p:nvSpPr>
        <p:spPr bwMode="auto">
          <a:xfrm>
            <a:off x="762000" y="990600"/>
            <a:ext cx="7924800" cy="5006975"/>
          </a:xfrm>
          <a:prstGeom prst="rect">
            <a:avLst/>
          </a:prstGeom>
          <a:noFill/>
          <a:ln w="12700">
            <a:noFill/>
            <a:miter lim="800000"/>
            <a:headEnd/>
            <a:tailEnd/>
          </a:ln>
          <a:effectLst/>
        </p:spPr>
        <p:txBody>
          <a:bodyPr>
            <a:spAutoFit/>
          </a:bodyPr>
          <a:lstStyle/>
          <a:p>
            <a:pPr algn="l">
              <a:spcAft>
                <a:spcPct val="50000"/>
              </a:spcAft>
            </a:pPr>
            <a:r>
              <a:rPr lang="en-US" sz="2800"/>
              <a:t>The _____ is a written document that describes the overall marketing strategy and programs developed for an organization, product line, or brand. </a:t>
            </a:r>
          </a:p>
          <a:p>
            <a:pPr algn="l">
              <a:spcAft>
                <a:spcPct val="50000"/>
              </a:spcAft>
            </a:pPr>
            <a:r>
              <a:rPr lang="en-US" sz="2800"/>
              <a:t>	A) promotional plan </a:t>
            </a:r>
          </a:p>
          <a:p>
            <a:pPr algn="l">
              <a:spcAft>
                <a:spcPct val="50000"/>
              </a:spcAft>
            </a:pPr>
            <a:r>
              <a:rPr lang="en-US" sz="2800"/>
              <a:t>	B) marketing plan </a:t>
            </a:r>
          </a:p>
          <a:p>
            <a:pPr algn="l">
              <a:spcAft>
                <a:spcPct val="50000"/>
              </a:spcAft>
            </a:pPr>
            <a:r>
              <a:rPr lang="en-US" sz="2800"/>
              <a:t>	C) communications plan </a:t>
            </a:r>
          </a:p>
          <a:p>
            <a:pPr algn="l">
              <a:spcAft>
                <a:spcPct val="50000"/>
              </a:spcAft>
            </a:pPr>
            <a:r>
              <a:rPr lang="en-US" sz="2800"/>
              <a:t>	D) marketing audit </a:t>
            </a:r>
          </a:p>
          <a:p>
            <a:pPr algn="l"/>
            <a:r>
              <a:rPr lang="en-US" sz="2800"/>
              <a:t>	E) situation analysis </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p:txBody>
          <a:bodyPr/>
          <a:lstStyle/>
          <a:p>
            <a:r>
              <a:rPr lang="en-US"/>
              <a:t>The IMC Planning Process</a:t>
            </a:r>
          </a:p>
        </p:txBody>
      </p:sp>
      <p:sp>
        <p:nvSpPr>
          <p:cNvPr id="212995" name="Rectangle 3"/>
          <p:cNvSpPr>
            <a:spLocks noGrp="1" noChangeArrowheads="1"/>
          </p:cNvSpPr>
          <p:nvPr>
            <p:ph type="body" idx="1"/>
          </p:nvPr>
        </p:nvSpPr>
        <p:spPr>
          <a:xfrm>
            <a:off x="304800" y="1219200"/>
            <a:ext cx="8534400" cy="1143000"/>
          </a:xfrm>
        </p:spPr>
        <p:txBody>
          <a:bodyPr/>
          <a:lstStyle/>
          <a:p>
            <a:r>
              <a:rPr lang="en-US"/>
              <a:t>Developing an integrated marketing communications plan requires </a:t>
            </a:r>
          </a:p>
        </p:txBody>
      </p:sp>
      <p:sp>
        <p:nvSpPr>
          <p:cNvPr id="213002" name="Text Box 10"/>
          <p:cNvSpPr txBox="1">
            <a:spLocks noChangeArrowheads="1"/>
          </p:cNvSpPr>
          <p:nvPr/>
        </p:nvSpPr>
        <p:spPr bwMode="auto">
          <a:xfrm>
            <a:off x="2362200" y="2590800"/>
            <a:ext cx="4343400" cy="531813"/>
          </a:xfrm>
          <a:prstGeom prst="rect">
            <a:avLst/>
          </a:prstGeom>
          <a:solidFill>
            <a:srgbClr val="A1C189"/>
          </a:solidFill>
          <a:ln w="12700">
            <a:solidFill>
              <a:srgbClr val="777777"/>
            </a:solidFill>
            <a:miter lim="800000"/>
            <a:headEnd/>
            <a:tailEnd/>
          </a:ln>
          <a:effectLst/>
        </p:spPr>
        <p:txBody>
          <a:bodyPr>
            <a:spAutoFit/>
          </a:bodyPr>
          <a:lstStyle/>
          <a:p>
            <a:pPr>
              <a:spcBef>
                <a:spcPct val="50000"/>
              </a:spcBef>
            </a:pPr>
            <a:r>
              <a:rPr lang="en-US" sz="2800">
                <a:solidFill>
                  <a:srgbClr val="292929"/>
                </a:solidFill>
              </a:rPr>
              <a:t>Planning</a:t>
            </a:r>
          </a:p>
        </p:txBody>
      </p:sp>
      <p:sp>
        <p:nvSpPr>
          <p:cNvPr id="213003" name="Text Box 11"/>
          <p:cNvSpPr txBox="1">
            <a:spLocks noChangeArrowheads="1"/>
          </p:cNvSpPr>
          <p:nvPr/>
        </p:nvSpPr>
        <p:spPr bwMode="auto">
          <a:xfrm>
            <a:off x="2362200" y="3276600"/>
            <a:ext cx="4343400" cy="531813"/>
          </a:xfrm>
          <a:prstGeom prst="rect">
            <a:avLst/>
          </a:prstGeom>
          <a:solidFill>
            <a:srgbClr val="FFE269"/>
          </a:solidFill>
          <a:ln w="12700">
            <a:solidFill>
              <a:srgbClr val="777777"/>
            </a:solidFill>
            <a:miter lim="800000"/>
            <a:headEnd/>
            <a:tailEnd/>
          </a:ln>
          <a:effectLst/>
        </p:spPr>
        <p:txBody>
          <a:bodyPr>
            <a:spAutoFit/>
          </a:bodyPr>
          <a:lstStyle/>
          <a:p>
            <a:pPr>
              <a:spcBef>
                <a:spcPct val="50000"/>
              </a:spcBef>
            </a:pPr>
            <a:r>
              <a:rPr lang="en-US" sz="2800">
                <a:solidFill>
                  <a:srgbClr val="292929"/>
                </a:solidFill>
              </a:rPr>
              <a:t>Executing</a:t>
            </a:r>
          </a:p>
        </p:txBody>
      </p:sp>
      <p:sp>
        <p:nvSpPr>
          <p:cNvPr id="213004" name="Text Box 12"/>
          <p:cNvSpPr txBox="1">
            <a:spLocks noChangeArrowheads="1"/>
          </p:cNvSpPr>
          <p:nvPr/>
        </p:nvSpPr>
        <p:spPr bwMode="auto">
          <a:xfrm>
            <a:off x="2362200" y="3962400"/>
            <a:ext cx="4343400" cy="531813"/>
          </a:xfrm>
          <a:prstGeom prst="rect">
            <a:avLst/>
          </a:prstGeom>
          <a:solidFill>
            <a:srgbClr val="A3C2FF"/>
          </a:solidFill>
          <a:ln w="12700">
            <a:solidFill>
              <a:srgbClr val="777777"/>
            </a:solidFill>
            <a:miter lim="800000"/>
            <a:headEnd/>
            <a:tailEnd/>
          </a:ln>
          <a:effectLst/>
        </p:spPr>
        <p:txBody>
          <a:bodyPr>
            <a:spAutoFit/>
          </a:bodyPr>
          <a:lstStyle/>
          <a:p>
            <a:pPr>
              <a:spcBef>
                <a:spcPct val="50000"/>
              </a:spcBef>
            </a:pPr>
            <a:r>
              <a:rPr lang="en-US" sz="2800">
                <a:solidFill>
                  <a:srgbClr val="292929"/>
                </a:solidFill>
              </a:rPr>
              <a:t>Evaluating</a:t>
            </a:r>
          </a:p>
        </p:txBody>
      </p:sp>
      <p:sp>
        <p:nvSpPr>
          <p:cNvPr id="213005" name="Text Box 13"/>
          <p:cNvSpPr txBox="1">
            <a:spLocks noChangeArrowheads="1"/>
          </p:cNvSpPr>
          <p:nvPr/>
        </p:nvSpPr>
        <p:spPr bwMode="auto">
          <a:xfrm>
            <a:off x="2362200" y="4648200"/>
            <a:ext cx="4343400" cy="531813"/>
          </a:xfrm>
          <a:prstGeom prst="rect">
            <a:avLst/>
          </a:prstGeom>
          <a:solidFill>
            <a:srgbClr val="81B3C9"/>
          </a:solidFill>
          <a:ln w="12700">
            <a:solidFill>
              <a:srgbClr val="777777"/>
            </a:solidFill>
            <a:miter lim="800000"/>
            <a:headEnd/>
            <a:tailEnd/>
          </a:ln>
          <a:effectLst/>
        </p:spPr>
        <p:txBody>
          <a:bodyPr>
            <a:spAutoFit/>
          </a:bodyPr>
          <a:lstStyle/>
          <a:p>
            <a:pPr>
              <a:spcBef>
                <a:spcPct val="50000"/>
              </a:spcBef>
            </a:pPr>
            <a:r>
              <a:rPr lang="en-US" sz="2800">
                <a:solidFill>
                  <a:srgbClr val="292929"/>
                </a:solidFill>
              </a:rPr>
              <a:t>Controlling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13002"/>
                                        </p:tgtEl>
                                        <p:attrNameLst>
                                          <p:attrName>style.visibility</p:attrName>
                                        </p:attrNameLst>
                                      </p:cBhvr>
                                      <p:to>
                                        <p:strVal val="visible"/>
                                      </p:to>
                                    </p:set>
                                    <p:animEffect transition="in" filter="blinds(horizontal)">
                                      <p:cBhvr>
                                        <p:cTn id="7" dur="1000"/>
                                        <p:tgtEl>
                                          <p:spTgt spid="213002"/>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213003"/>
                                        </p:tgtEl>
                                        <p:attrNameLst>
                                          <p:attrName>style.visibility</p:attrName>
                                        </p:attrNameLst>
                                      </p:cBhvr>
                                      <p:to>
                                        <p:strVal val="visible"/>
                                      </p:to>
                                    </p:set>
                                    <p:animEffect transition="in" filter="blinds(horizontal)">
                                      <p:cBhvr>
                                        <p:cTn id="11" dur="1000"/>
                                        <p:tgtEl>
                                          <p:spTgt spid="213003"/>
                                        </p:tgtEl>
                                      </p:cBhvr>
                                    </p:animEffect>
                                  </p:childTnLst>
                                </p:cTn>
                              </p:par>
                            </p:childTnLst>
                          </p:cTn>
                        </p:par>
                        <p:par>
                          <p:cTn id="12" fill="hold">
                            <p:stCondLst>
                              <p:cond delay="2000"/>
                            </p:stCondLst>
                            <p:childTnLst>
                              <p:par>
                                <p:cTn id="13" presetID="3" presetClass="entr" presetSubtype="10" fill="hold" grpId="0" nodeType="afterEffect">
                                  <p:stCondLst>
                                    <p:cond delay="0"/>
                                  </p:stCondLst>
                                  <p:childTnLst>
                                    <p:set>
                                      <p:cBhvr>
                                        <p:cTn id="14" dur="1" fill="hold">
                                          <p:stCondLst>
                                            <p:cond delay="0"/>
                                          </p:stCondLst>
                                        </p:cTn>
                                        <p:tgtEl>
                                          <p:spTgt spid="213004"/>
                                        </p:tgtEl>
                                        <p:attrNameLst>
                                          <p:attrName>style.visibility</p:attrName>
                                        </p:attrNameLst>
                                      </p:cBhvr>
                                      <p:to>
                                        <p:strVal val="visible"/>
                                      </p:to>
                                    </p:set>
                                    <p:animEffect transition="in" filter="blinds(horizontal)">
                                      <p:cBhvr>
                                        <p:cTn id="15" dur="1000"/>
                                        <p:tgtEl>
                                          <p:spTgt spid="213004"/>
                                        </p:tgtEl>
                                      </p:cBhvr>
                                    </p:animEffect>
                                  </p:childTnLst>
                                </p:cTn>
                              </p:par>
                            </p:childTnLst>
                          </p:cTn>
                        </p:par>
                        <p:par>
                          <p:cTn id="16" fill="hold">
                            <p:stCondLst>
                              <p:cond delay="3000"/>
                            </p:stCondLst>
                            <p:childTnLst>
                              <p:par>
                                <p:cTn id="17" presetID="3" presetClass="entr" presetSubtype="10" fill="hold" grpId="0" nodeType="afterEffect">
                                  <p:stCondLst>
                                    <p:cond delay="0"/>
                                  </p:stCondLst>
                                  <p:childTnLst>
                                    <p:set>
                                      <p:cBhvr>
                                        <p:cTn id="18" dur="1" fill="hold">
                                          <p:stCondLst>
                                            <p:cond delay="0"/>
                                          </p:stCondLst>
                                        </p:cTn>
                                        <p:tgtEl>
                                          <p:spTgt spid="213005"/>
                                        </p:tgtEl>
                                        <p:attrNameLst>
                                          <p:attrName>style.visibility</p:attrName>
                                        </p:attrNameLst>
                                      </p:cBhvr>
                                      <p:to>
                                        <p:strVal val="visible"/>
                                      </p:to>
                                    </p:set>
                                    <p:animEffect transition="in" filter="blinds(horizontal)">
                                      <p:cBhvr>
                                        <p:cTn id="19" dur="1000"/>
                                        <p:tgtEl>
                                          <p:spTgt spid="2130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002" grpId="0" animBg="1"/>
      <p:bldP spid="213003" grpId="0" animBg="1"/>
      <p:bldP spid="213004" grpId="0" animBg="1"/>
      <p:bldP spid="21300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title"/>
          </p:nvPr>
        </p:nvSpPr>
        <p:spPr/>
        <p:txBody>
          <a:bodyPr/>
          <a:lstStyle/>
          <a:p>
            <a:r>
              <a:rPr lang="en-US"/>
              <a:t>Basic Elements of a Marketing Plan</a:t>
            </a:r>
          </a:p>
        </p:txBody>
      </p:sp>
      <p:sp>
        <p:nvSpPr>
          <p:cNvPr id="217104" name="Rectangle 16"/>
          <p:cNvSpPr>
            <a:spLocks noChangeArrowheads="1"/>
          </p:cNvSpPr>
          <p:nvPr/>
        </p:nvSpPr>
        <p:spPr bwMode="auto">
          <a:xfrm>
            <a:off x="457200" y="5562600"/>
            <a:ext cx="8226425" cy="609600"/>
          </a:xfrm>
          <a:prstGeom prst="rect">
            <a:avLst/>
          </a:prstGeom>
          <a:solidFill>
            <a:srgbClr val="F8BE9E"/>
          </a:solidFill>
          <a:ln w="25400">
            <a:solidFill>
              <a:schemeClr val="tx1"/>
            </a:solidFill>
            <a:miter lim="800000"/>
            <a:headEnd/>
            <a:tailEnd/>
          </a:ln>
          <a:effectLst>
            <a:outerShdw dist="71842" dir="2700000" algn="ctr" rotWithShape="0">
              <a:schemeClr val="tx2"/>
            </a:outerShdw>
          </a:effectLst>
        </p:spPr>
        <p:txBody>
          <a:bodyPr anchor="ctr"/>
          <a:lstStyle/>
          <a:p>
            <a:pPr algn="l">
              <a:lnSpc>
                <a:spcPct val="90000"/>
              </a:lnSpc>
              <a:spcBef>
                <a:spcPct val="50000"/>
              </a:spcBef>
              <a:buClr>
                <a:srgbClr val="FFFFFF"/>
              </a:buClr>
              <a:buSzPct val="125000"/>
            </a:pPr>
            <a:r>
              <a:rPr lang="en-US"/>
              <a:t>5. A process for monitoring and evaluating performance</a:t>
            </a:r>
          </a:p>
        </p:txBody>
      </p:sp>
      <p:sp>
        <p:nvSpPr>
          <p:cNvPr id="217105" name="Rectangle 17"/>
          <p:cNvSpPr>
            <a:spLocks noChangeArrowheads="1"/>
          </p:cNvSpPr>
          <p:nvPr/>
        </p:nvSpPr>
        <p:spPr bwMode="auto">
          <a:xfrm>
            <a:off x="457200" y="1295400"/>
            <a:ext cx="4570413" cy="609600"/>
          </a:xfrm>
          <a:prstGeom prst="rect">
            <a:avLst/>
          </a:prstGeom>
          <a:solidFill>
            <a:srgbClr val="D5F9C7"/>
          </a:solidFill>
          <a:ln w="25400">
            <a:solidFill>
              <a:schemeClr val="tx1"/>
            </a:solidFill>
            <a:miter lim="800000"/>
            <a:headEnd/>
            <a:tailEnd/>
          </a:ln>
          <a:effectLst>
            <a:outerShdw dist="71842" dir="2700000" algn="ctr" rotWithShape="0">
              <a:schemeClr val="tx2"/>
            </a:outerShdw>
          </a:effectLst>
        </p:spPr>
        <p:txBody>
          <a:bodyPr anchor="ctr"/>
          <a:lstStyle/>
          <a:p>
            <a:pPr algn="l">
              <a:lnSpc>
                <a:spcPct val="90000"/>
              </a:lnSpc>
              <a:spcBef>
                <a:spcPct val="50000"/>
              </a:spcBef>
              <a:buClr>
                <a:srgbClr val="FFFFFF"/>
              </a:buClr>
              <a:buSzPct val="125000"/>
            </a:pPr>
            <a:r>
              <a:rPr lang="en-US"/>
              <a:t>1. A detailed situation analysis</a:t>
            </a:r>
          </a:p>
        </p:txBody>
      </p:sp>
      <p:sp>
        <p:nvSpPr>
          <p:cNvPr id="217106" name="Rectangle 18"/>
          <p:cNvSpPr>
            <a:spLocks noChangeArrowheads="1"/>
          </p:cNvSpPr>
          <p:nvPr/>
        </p:nvSpPr>
        <p:spPr bwMode="auto">
          <a:xfrm>
            <a:off x="457200" y="3429000"/>
            <a:ext cx="6399213" cy="609600"/>
          </a:xfrm>
          <a:prstGeom prst="rect">
            <a:avLst/>
          </a:prstGeom>
          <a:solidFill>
            <a:srgbClr val="FFE269"/>
          </a:solidFill>
          <a:ln w="25400">
            <a:solidFill>
              <a:schemeClr val="tx1"/>
            </a:solidFill>
            <a:miter lim="800000"/>
            <a:headEnd/>
            <a:tailEnd/>
          </a:ln>
          <a:effectLst>
            <a:outerShdw dist="71842" dir="2700000" algn="ctr" rotWithShape="0">
              <a:schemeClr val="tx2"/>
            </a:outerShdw>
          </a:effectLst>
        </p:spPr>
        <p:txBody>
          <a:bodyPr anchor="ctr"/>
          <a:lstStyle/>
          <a:p>
            <a:pPr algn="l">
              <a:lnSpc>
                <a:spcPct val="90000"/>
              </a:lnSpc>
              <a:spcBef>
                <a:spcPct val="50000"/>
              </a:spcBef>
              <a:buClr>
                <a:srgbClr val="FFFFFF"/>
              </a:buClr>
              <a:buSzPct val="125000"/>
            </a:pPr>
            <a:r>
              <a:rPr lang="en-US"/>
              <a:t>3. A marketing strategy and program</a:t>
            </a:r>
          </a:p>
        </p:txBody>
      </p:sp>
      <p:sp>
        <p:nvSpPr>
          <p:cNvPr id="217107" name="Rectangle 19"/>
          <p:cNvSpPr>
            <a:spLocks noChangeArrowheads="1"/>
          </p:cNvSpPr>
          <p:nvPr/>
        </p:nvSpPr>
        <p:spPr bwMode="auto">
          <a:xfrm>
            <a:off x="457200" y="4495800"/>
            <a:ext cx="7313613" cy="609600"/>
          </a:xfrm>
          <a:prstGeom prst="rect">
            <a:avLst/>
          </a:prstGeom>
          <a:solidFill>
            <a:srgbClr val="F8ECD4"/>
          </a:solidFill>
          <a:ln w="25400">
            <a:solidFill>
              <a:schemeClr val="tx1"/>
            </a:solidFill>
            <a:miter lim="800000"/>
            <a:headEnd/>
            <a:tailEnd/>
          </a:ln>
          <a:effectLst>
            <a:outerShdw dist="71842" dir="2700000" algn="ctr" rotWithShape="0">
              <a:schemeClr val="tx2"/>
            </a:outerShdw>
          </a:effectLst>
        </p:spPr>
        <p:txBody>
          <a:bodyPr anchor="ctr"/>
          <a:lstStyle/>
          <a:p>
            <a:pPr algn="l">
              <a:lnSpc>
                <a:spcPct val="90000"/>
              </a:lnSpc>
              <a:spcBef>
                <a:spcPct val="50000"/>
              </a:spcBef>
              <a:buClr>
                <a:srgbClr val="FFFFFF"/>
              </a:buClr>
              <a:buSzPct val="125000"/>
            </a:pPr>
            <a:r>
              <a:rPr lang="en-US"/>
              <a:t>4. A program for implementing the strategy</a:t>
            </a:r>
          </a:p>
        </p:txBody>
      </p:sp>
      <p:sp>
        <p:nvSpPr>
          <p:cNvPr id="217108" name="Rectangle 20"/>
          <p:cNvSpPr>
            <a:spLocks noChangeArrowheads="1"/>
          </p:cNvSpPr>
          <p:nvPr/>
        </p:nvSpPr>
        <p:spPr bwMode="auto">
          <a:xfrm>
            <a:off x="457200" y="2362200"/>
            <a:ext cx="5484813" cy="609600"/>
          </a:xfrm>
          <a:prstGeom prst="rect">
            <a:avLst/>
          </a:prstGeom>
          <a:solidFill>
            <a:srgbClr val="C4C9FC"/>
          </a:solidFill>
          <a:ln w="25400">
            <a:solidFill>
              <a:schemeClr val="tx1"/>
            </a:solidFill>
            <a:miter lim="800000"/>
            <a:headEnd/>
            <a:tailEnd/>
          </a:ln>
          <a:effectLst>
            <a:outerShdw dist="71842" dir="2700000" algn="ctr" rotWithShape="0">
              <a:schemeClr val="tx2"/>
            </a:outerShdw>
          </a:effectLst>
        </p:spPr>
        <p:txBody>
          <a:bodyPr anchor="ctr"/>
          <a:lstStyle/>
          <a:p>
            <a:pPr algn="l">
              <a:lnSpc>
                <a:spcPct val="90000"/>
              </a:lnSpc>
              <a:spcBef>
                <a:spcPct val="50000"/>
              </a:spcBef>
              <a:buClr>
                <a:srgbClr val="FFFFFF"/>
              </a:buClr>
              <a:buSzPct val="125000"/>
            </a:pPr>
            <a:r>
              <a:rPr lang="en-US"/>
              <a:t>2. Specific marketing objectives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7105"/>
                                        </p:tgtEl>
                                        <p:attrNameLst>
                                          <p:attrName>style.visibility</p:attrName>
                                        </p:attrNameLst>
                                      </p:cBhvr>
                                      <p:to>
                                        <p:strVal val="visible"/>
                                      </p:to>
                                    </p:set>
                                    <p:animEffect transition="in" filter="wipe(left)">
                                      <p:cBhvr>
                                        <p:cTn id="7" dur="1000"/>
                                        <p:tgtEl>
                                          <p:spTgt spid="21710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217108"/>
                                        </p:tgtEl>
                                        <p:attrNameLst>
                                          <p:attrName>style.visibility</p:attrName>
                                        </p:attrNameLst>
                                      </p:cBhvr>
                                      <p:to>
                                        <p:strVal val="visible"/>
                                      </p:to>
                                    </p:set>
                                    <p:animEffect transition="in" filter="wipe(left)">
                                      <p:cBhvr>
                                        <p:cTn id="11" dur="2000"/>
                                        <p:tgtEl>
                                          <p:spTgt spid="217108"/>
                                        </p:tgtEl>
                                      </p:cBhvr>
                                    </p:animEffect>
                                  </p:childTnLst>
                                </p:cTn>
                              </p:par>
                            </p:childTnLst>
                          </p:cTn>
                        </p:par>
                        <p:par>
                          <p:cTn id="12" fill="hold">
                            <p:stCondLst>
                              <p:cond delay="3000"/>
                            </p:stCondLst>
                            <p:childTnLst>
                              <p:par>
                                <p:cTn id="13" presetID="22" presetClass="entr" presetSubtype="8" fill="hold" grpId="0" nodeType="afterEffect">
                                  <p:stCondLst>
                                    <p:cond delay="0"/>
                                  </p:stCondLst>
                                  <p:childTnLst>
                                    <p:set>
                                      <p:cBhvr>
                                        <p:cTn id="14" dur="1" fill="hold">
                                          <p:stCondLst>
                                            <p:cond delay="0"/>
                                          </p:stCondLst>
                                        </p:cTn>
                                        <p:tgtEl>
                                          <p:spTgt spid="217106"/>
                                        </p:tgtEl>
                                        <p:attrNameLst>
                                          <p:attrName>style.visibility</p:attrName>
                                        </p:attrNameLst>
                                      </p:cBhvr>
                                      <p:to>
                                        <p:strVal val="visible"/>
                                      </p:to>
                                    </p:set>
                                    <p:animEffect transition="in" filter="wipe(left)">
                                      <p:cBhvr>
                                        <p:cTn id="15" dur="2000"/>
                                        <p:tgtEl>
                                          <p:spTgt spid="217106"/>
                                        </p:tgtEl>
                                      </p:cBhvr>
                                    </p:animEffect>
                                  </p:childTnLst>
                                </p:cTn>
                              </p:par>
                            </p:childTnLst>
                          </p:cTn>
                        </p:par>
                        <p:par>
                          <p:cTn id="16" fill="hold">
                            <p:stCondLst>
                              <p:cond delay="5000"/>
                            </p:stCondLst>
                            <p:childTnLst>
                              <p:par>
                                <p:cTn id="17" presetID="22" presetClass="entr" presetSubtype="8" fill="hold" grpId="0" nodeType="afterEffect">
                                  <p:stCondLst>
                                    <p:cond delay="0"/>
                                  </p:stCondLst>
                                  <p:childTnLst>
                                    <p:set>
                                      <p:cBhvr>
                                        <p:cTn id="18" dur="1" fill="hold">
                                          <p:stCondLst>
                                            <p:cond delay="0"/>
                                          </p:stCondLst>
                                        </p:cTn>
                                        <p:tgtEl>
                                          <p:spTgt spid="217107"/>
                                        </p:tgtEl>
                                        <p:attrNameLst>
                                          <p:attrName>style.visibility</p:attrName>
                                        </p:attrNameLst>
                                      </p:cBhvr>
                                      <p:to>
                                        <p:strVal val="visible"/>
                                      </p:to>
                                    </p:set>
                                    <p:animEffect transition="in" filter="wipe(left)">
                                      <p:cBhvr>
                                        <p:cTn id="19" dur="2000"/>
                                        <p:tgtEl>
                                          <p:spTgt spid="217107"/>
                                        </p:tgtEl>
                                      </p:cBhvr>
                                    </p:animEffect>
                                  </p:childTnLst>
                                </p:cTn>
                              </p:par>
                            </p:childTnLst>
                          </p:cTn>
                        </p:par>
                        <p:par>
                          <p:cTn id="20" fill="hold">
                            <p:stCondLst>
                              <p:cond delay="7000"/>
                            </p:stCondLst>
                            <p:childTnLst>
                              <p:par>
                                <p:cTn id="21" presetID="22" presetClass="entr" presetSubtype="8" fill="hold" grpId="0" nodeType="afterEffect">
                                  <p:stCondLst>
                                    <p:cond delay="0"/>
                                  </p:stCondLst>
                                  <p:childTnLst>
                                    <p:set>
                                      <p:cBhvr>
                                        <p:cTn id="22" dur="1" fill="hold">
                                          <p:stCondLst>
                                            <p:cond delay="0"/>
                                          </p:stCondLst>
                                        </p:cTn>
                                        <p:tgtEl>
                                          <p:spTgt spid="217104"/>
                                        </p:tgtEl>
                                        <p:attrNameLst>
                                          <p:attrName>style.visibility</p:attrName>
                                        </p:attrNameLst>
                                      </p:cBhvr>
                                      <p:to>
                                        <p:strVal val="visible"/>
                                      </p:to>
                                    </p:set>
                                    <p:animEffect transition="in" filter="wipe(left)">
                                      <p:cBhvr>
                                        <p:cTn id="23" dur="2000"/>
                                        <p:tgtEl>
                                          <p:spTgt spid="217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104" grpId="0" animBg="1"/>
      <p:bldP spid="217105" grpId="0" animBg="1"/>
      <p:bldP spid="217106" grpId="0" animBg="1"/>
      <p:bldP spid="217107" grpId="0" animBg="1"/>
      <p:bldP spid="21710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33" name="Line 93"/>
          <p:cNvSpPr>
            <a:spLocks noChangeShapeType="1"/>
          </p:cNvSpPr>
          <p:nvPr/>
        </p:nvSpPr>
        <p:spPr bwMode="auto">
          <a:xfrm>
            <a:off x="4343400" y="1676400"/>
            <a:ext cx="0" cy="228600"/>
          </a:xfrm>
          <a:prstGeom prst="line">
            <a:avLst/>
          </a:prstGeom>
          <a:noFill/>
          <a:ln w="12700">
            <a:solidFill>
              <a:schemeClr val="tx1"/>
            </a:solidFill>
            <a:round/>
            <a:headEnd/>
            <a:tailEnd type="triangle" w="med" len="med"/>
          </a:ln>
          <a:effectLst/>
        </p:spPr>
        <p:txBody>
          <a:bodyPr wrap="none" anchor="ctr"/>
          <a:lstStyle/>
          <a:p>
            <a:endParaRPr lang="en-US"/>
          </a:p>
        </p:txBody>
      </p:sp>
      <p:sp>
        <p:nvSpPr>
          <p:cNvPr id="215042" name="Rectangle 2"/>
          <p:cNvSpPr>
            <a:spLocks noGrp="1" noChangeArrowheads="1"/>
          </p:cNvSpPr>
          <p:nvPr>
            <p:ph type="title"/>
          </p:nvPr>
        </p:nvSpPr>
        <p:spPr/>
        <p:txBody>
          <a:bodyPr/>
          <a:lstStyle/>
          <a:p>
            <a:r>
              <a:rPr lang="en-US"/>
              <a:t>Model of the IMC Planning Process</a:t>
            </a:r>
          </a:p>
        </p:txBody>
      </p:sp>
      <p:sp>
        <p:nvSpPr>
          <p:cNvPr id="215088" name="AutoShape 48"/>
          <p:cNvSpPr>
            <a:spLocks noChangeArrowheads="1"/>
          </p:cNvSpPr>
          <p:nvPr/>
        </p:nvSpPr>
        <p:spPr bwMode="auto">
          <a:xfrm>
            <a:off x="1752600" y="1447800"/>
            <a:ext cx="5722938" cy="266700"/>
          </a:xfrm>
          <a:prstGeom prst="flowChartProcess">
            <a:avLst/>
          </a:prstGeom>
          <a:solidFill>
            <a:srgbClr val="C4E4B2"/>
          </a:solidFill>
          <a:ln w="12700" cap="sq">
            <a:solidFill>
              <a:schemeClr val="tx1"/>
            </a:solidFill>
            <a:miter lim="800000"/>
            <a:headEnd type="none" w="sm" len="sm"/>
            <a:tailEnd type="none" w="sm" len="sm"/>
          </a:ln>
          <a:effectLst/>
        </p:spPr>
        <p:txBody>
          <a:bodyPr wrap="none" anchor="ctr"/>
          <a:lstStyle/>
          <a:p>
            <a:r>
              <a:rPr lang="en-US" sz="1600"/>
              <a:t>Analysis of Promotional program situation</a:t>
            </a:r>
          </a:p>
        </p:txBody>
      </p:sp>
      <p:sp>
        <p:nvSpPr>
          <p:cNvPr id="215092" name="AutoShape 52"/>
          <p:cNvSpPr>
            <a:spLocks noChangeArrowheads="1"/>
          </p:cNvSpPr>
          <p:nvPr/>
        </p:nvSpPr>
        <p:spPr bwMode="auto">
          <a:xfrm>
            <a:off x="1763713" y="952500"/>
            <a:ext cx="5722937" cy="266700"/>
          </a:xfrm>
          <a:prstGeom prst="flowChartProcess">
            <a:avLst/>
          </a:prstGeom>
          <a:solidFill>
            <a:srgbClr val="C4E4B2"/>
          </a:solidFill>
          <a:ln w="12700" cap="sq">
            <a:solidFill>
              <a:schemeClr val="tx1"/>
            </a:solidFill>
            <a:miter lim="800000"/>
            <a:headEnd type="none" w="sm" len="sm"/>
            <a:tailEnd type="none" w="sm" len="sm"/>
          </a:ln>
          <a:effectLst/>
        </p:spPr>
        <p:txBody>
          <a:bodyPr wrap="none" anchor="ctr"/>
          <a:lstStyle/>
          <a:p>
            <a:r>
              <a:rPr lang="en-US" sz="1600"/>
              <a:t>Review of marketing plan</a:t>
            </a:r>
          </a:p>
        </p:txBody>
      </p:sp>
      <p:sp>
        <p:nvSpPr>
          <p:cNvPr id="215108" name="AutoShape 68"/>
          <p:cNvSpPr>
            <a:spLocks noChangeArrowheads="1"/>
          </p:cNvSpPr>
          <p:nvPr/>
        </p:nvSpPr>
        <p:spPr bwMode="auto">
          <a:xfrm>
            <a:off x="990600" y="5410200"/>
            <a:ext cx="7129463" cy="295275"/>
          </a:xfrm>
          <a:prstGeom prst="flowChartProcess">
            <a:avLst/>
          </a:prstGeom>
          <a:solidFill>
            <a:srgbClr val="D5F9C7"/>
          </a:solidFill>
          <a:ln w="12700" cap="sq">
            <a:solidFill>
              <a:schemeClr val="tx1"/>
            </a:solidFill>
            <a:miter lim="800000"/>
            <a:headEnd type="none" w="sm" len="sm"/>
            <a:tailEnd type="none" w="sm" len="sm"/>
          </a:ln>
          <a:effectLst/>
        </p:spPr>
        <p:txBody>
          <a:bodyPr wrap="none" anchor="ctr"/>
          <a:lstStyle/>
          <a:p>
            <a:r>
              <a:rPr lang="en-US" sz="1600"/>
              <a:t>Integrate and implement marketing communications strategies</a:t>
            </a:r>
          </a:p>
        </p:txBody>
      </p:sp>
      <p:sp>
        <p:nvSpPr>
          <p:cNvPr id="215109" name="AutoShape 69"/>
          <p:cNvSpPr>
            <a:spLocks noChangeArrowheads="1"/>
          </p:cNvSpPr>
          <p:nvPr/>
        </p:nvSpPr>
        <p:spPr bwMode="auto">
          <a:xfrm>
            <a:off x="990600" y="5867400"/>
            <a:ext cx="7129463" cy="296863"/>
          </a:xfrm>
          <a:prstGeom prst="flowChartProcess">
            <a:avLst/>
          </a:prstGeom>
          <a:solidFill>
            <a:srgbClr val="D5F9C7"/>
          </a:solidFill>
          <a:ln w="12700" cap="sq">
            <a:solidFill>
              <a:schemeClr val="tx1"/>
            </a:solidFill>
            <a:miter lim="800000"/>
            <a:headEnd type="none" w="sm" len="sm"/>
            <a:tailEnd type="none" w="sm" len="sm"/>
          </a:ln>
          <a:effectLst/>
        </p:spPr>
        <p:txBody>
          <a:bodyPr wrap="none" anchor="ctr"/>
          <a:lstStyle/>
          <a:p>
            <a:r>
              <a:rPr lang="en-US" sz="1600"/>
              <a:t>Monitor, evaluate and control IMC Program</a:t>
            </a:r>
          </a:p>
        </p:txBody>
      </p:sp>
      <p:sp>
        <p:nvSpPr>
          <p:cNvPr id="215129" name="AutoShape 89"/>
          <p:cNvSpPr>
            <a:spLocks noChangeArrowheads="1"/>
          </p:cNvSpPr>
          <p:nvPr/>
        </p:nvSpPr>
        <p:spPr bwMode="auto">
          <a:xfrm>
            <a:off x="1752600" y="4267200"/>
            <a:ext cx="5791200" cy="381000"/>
          </a:xfrm>
          <a:prstGeom prst="flowChartProcess">
            <a:avLst/>
          </a:prstGeom>
          <a:solidFill>
            <a:srgbClr val="FFFFCC"/>
          </a:solidFill>
          <a:ln w="12700" cap="sq">
            <a:solidFill>
              <a:schemeClr val="tx1"/>
            </a:solidFill>
            <a:miter lim="800000"/>
            <a:headEnd type="none" w="sm" len="sm"/>
            <a:tailEnd type="none" w="sm" len="sm"/>
          </a:ln>
          <a:effectLst/>
        </p:spPr>
        <p:txBody>
          <a:bodyPr wrap="none" anchor="ctr"/>
          <a:lstStyle/>
          <a:p>
            <a:r>
              <a:rPr lang="en-US" sz="1600"/>
              <a:t>Develop objectives and strategy for each</a:t>
            </a:r>
          </a:p>
        </p:txBody>
      </p:sp>
      <p:sp>
        <p:nvSpPr>
          <p:cNvPr id="215131" name="AutoShape 91"/>
          <p:cNvSpPr>
            <a:spLocks noChangeArrowheads="1"/>
          </p:cNvSpPr>
          <p:nvPr/>
        </p:nvSpPr>
        <p:spPr bwMode="auto">
          <a:xfrm>
            <a:off x="1752600" y="4876800"/>
            <a:ext cx="5791200" cy="381000"/>
          </a:xfrm>
          <a:prstGeom prst="flowChartProcess">
            <a:avLst/>
          </a:prstGeom>
          <a:solidFill>
            <a:srgbClr val="FFFFCC"/>
          </a:solidFill>
          <a:ln w="12700" cap="sq">
            <a:solidFill>
              <a:schemeClr val="tx1"/>
            </a:solidFill>
            <a:miter lim="800000"/>
            <a:headEnd type="none" w="sm" len="sm"/>
            <a:tailEnd type="none" w="sm" len="sm"/>
          </a:ln>
          <a:effectLst/>
        </p:spPr>
        <p:txBody>
          <a:bodyPr wrap="none" anchor="ctr"/>
          <a:lstStyle/>
          <a:p>
            <a:r>
              <a:rPr lang="en-US" sz="1600"/>
              <a:t>Develop message, media strategy, and tactics</a:t>
            </a:r>
          </a:p>
        </p:txBody>
      </p:sp>
      <p:sp>
        <p:nvSpPr>
          <p:cNvPr id="215132" name="Line 92"/>
          <p:cNvSpPr>
            <a:spLocks noChangeShapeType="1"/>
          </p:cNvSpPr>
          <p:nvPr/>
        </p:nvSpPr>
        <p:spPr bwMode="auto">
          <a:xfrm>
            <a:off x="4343400" y="1219200"/>
            <a:ext cx="0" cy="228600"/>
          </a:xfrm>
          <a:prstGeom prst="line">
            <a:avLst/>
          </a:prstGeom>
          <a:noFill/>
          <a:ln w="12700">
            <a:solidFill>
              <a:schemeClr val="tx1"/>
            </a:solidFill>
            <a:round/>
            <a:headEnd/>
            <a:tailEnd type="triangle" w="med" len="med"/>
          </a:ln>
          <a:effectLst/>
        </p:spPr>
        <p:txBody>
          <a:bodyPr wrap="none" anchor="ctr"/>
          <a:lstStyle/>
          <a:p>
            <a:endParaRPr lang="en-US"/>
          </a:p>
        </p:txBody>
      </p:sp>
      <p:sp>
        <p:nvSpPr>
          <p:cNvPr id="215144" name="Line 104"/>
          <p:cNvSpPr>
            <a:spLocks noChangeShapeType="1"/>
          </p:cNvSpPr>
          <p:nvPr/>
        </p:nvSpPr>
        <p:spPr bwMode="auto">
          <a:xfrm>
            <a:off x="990600" y="3810000"/>
            <a:ext cx="990600" cy="457200"/>
          </a:xfrm>
          <a:prstGeom prst="line">
            <a:avLst/>
          </a:prstGeom>
          <a:noFill/>
          <a:ln w="12700">
            <a:solidFill>
              <a:schemeClr val="tx1"/>
            </a:solidFill>
            <a:round/>
            <a:headEnd type="triangle" w="med" len="med"/>
            <a:tailEnd type="triangle" w="med" len="med"/>
          </a:ln>
          <a:effectLst/>
        </p:spPr>
        <p:txBody>
          <a:bodyPr wrap="none" anchor="ctr"/>
          <a:lstStyle/>
          <a:p>
            <a:endParaRPr lang="en-US"/>
          </a:p>
        </p:txBody>
      </p:sp>
      <p:sp>
        <p:nvSpPr>
          <p:cNvPr id="215145" name="Line 105"/>
          <p:cNvSpPr>
            <a:spLocks noChangeShapeType="1"/>
          </p:cNvSpPr>
          <p:nvPr/>
        </p:nvSpPr>
        <p:spPr bwMode="auto">
          <a:xfrm>
            <a:off x="2514600" y="3810000"/>
            <a:ext cx="609600" cy="457200"/>
          </a:xfrm>
          <a:prstGeom prst="line">
            <a:avLst/>
          </a:prstGeom>
          <a:noFill/>
          <a:ln w="12700">
            <a:solidFill>
              <a:schemeClr val="tx1"/>
            </a:solidFill>
            <a:round/>
            <a:headEnd type="triangle" w="med" len="med"/>
            <a:tailEnd type="triangle" w="med" len="med"/>
          </a:ln>
          <a:effectLst/>
        </p:spPr>
        <p:txBody>
          <a:bodyPr wrap="none" anchor="ctr"/>
          <a:lstStyle/>
          <a:p>
            <a:endParaRPr lang="en-US"/>
          </a:p>
        </p:txBody>
      </p:sp>
      <p:sp>
        <p:nvSpPr>
          <p:cNvPr id="215146" name="Line 106"/>
          <p:cNvSpPr>
            <a:spLocks noChangeShapeType="1"/>
          </p:cNvSpPr>
          <p:nvPr/>
        </p:nvSpPr>
        <p:spPr bwMode="auto">
          <a:xfrm>
            <a:off x="3886200" y="3810000"/>
            <a:ext cx="0" cy="457200"/>
          </a:xfrm>
          <a:prstGeom prst="line">
            <a:avLst/>
          </a:prstGeom>
          <a:noFill/>
          <a:ln w="12700">
            <a:solidFill>
              <a:schemeClr val="tx1"/>
            </a:solidFill>
            <a:round/>
            <a:headEnd type="triangle" w="med" len="med"/>
            <a:tailEnd type="triangle" w="med" len="med"/>
          </a:ln>
          <a:effectLst/>
        </p:spPr>
        <p:txBody>
          <a:bodyPr wrap="none" anchor="ctr"/>
          <a:lstStyle/>
          <a:p>
            <a:endParaRPr lang="en-US"/>
          </a:p>
        </p:txBody>
      </p:sp>
      <p:sp>
        <p:nvSpPr>
          <p:cNvPr id="215147" name="Line 107"/>
          <p:cNvSpPr>
            <a:spLocks noChangeShapeType="1"/>
          </p:cNvSpPr>
          <p:nvPr/>
        </p:nvSpPr>
        <p:spPr bwMode="auto">
          <a:xfrm>
            <a:off x="5334000" y="3810000"/>
            <a:ext cx="0" cy="457200"/>
          </a:xfrm>
          <a:prstGeom prst="line">
            <a:avLst/>
          </a:prstGeom>
          <a:noFill/>
          <a:ln w="12700">
            <a:solidFill>
              <a:schemeClr val="tx1"/>
            </a:solidFill>
            <a:round/>
            <a:headEnd type="triangle" w="med" len="med"/>
            <a:tailEnd type="triangle" w="med" len="med"/>
          </a:ln>
          <a:effectLst/>
        </p:spPr>
        <p:txBody>
          <a:bodyPr wrap="none" anchor="ctr"/>
          <a:lstStyle/>
          <a:p>
            <a:endParaRPr lang="en-US"/>
          </a:p>
        </p:txBody>
      </p:sp>
      <p:sp>
        <p:nvSpPr>
          <p:cNvPr id="215148" name="Line 108"/>
          <p:cNvSpPr>
            <a:spLocks noChangeShapeType="1"/>
          </p:cNvSpPr>
          <p:nvPr/>
        </p:nvSpPr>
        <p:spPr bwMode="auto">
          <a:xfrm flipH="1">
            <a:off x="6400800" y="3810000"/>
            <a:ext cx="381000" cy="457200"/>
          </a:xfrm>
          <a:prstGeom prst="line">
            <a:avLst/>
          </a:prstGeom>
          <a:noFill/>
          <a:ln w="12700">
            <a:solidFill>
              <a:schemeClr val="tx1"/>
            </a:solidFill>
            <a:round/>
            <a:headEnd type="triangle" w="med" len="med"/>
            <a:tailEnd type="triangle" w="med" len="med"/>
          </a:ln>
          <a:effectLst/>
        </p:spPr>
        <p:txBody>
          <a:bodyPr wrap="none" anchor="ctr"/>
          <a:lstStyle/>
          <a:p>
            <a:endParaRPr lang="en-US"/>
          </a:p>
        </p:txBody>
      </p:sp>
      <p:sp>
        <p:nvSpPr>
          <p:cNvPr id="215149" name="Line 109"/>
          <p:cNvSpPr>
            <a:spLocks noChangeShapeType="1"/>
          </p:cNvSpPr>
          <p:nvPr/>
        </p:nvSpPr>
        <p:spPr bwMode="auto">
          <a:xfrm flipH="1">
            <a:off x="7391400" y="3810000"/>
            <a:ext cx="609600" cy="457200"/>
          </a:xfrm>
          <a:prstGeom prst="line">
            <a:avLst/>
          </a:prstGeom>
          <a:noFill/>
          <a:ln w="12700">
            <a:solidFill>
              <a:schemeClr val="tx1"/>
            </a:solidFill>
            <a:round/>
            <a:headEnd type="triangle" w="med" len="med"/>
            <a:tailEnd type="triangle" w="med" len="med"/>
          </a:ln>
          <a:effectLst/>
        </p:spPr>
        <p:txBody>
          <a:bodyPr wrap="none" anchor="ctr"/>
          <a:lstStyle/>
          <a:p>
            <a:endParaRPr lang="en-US"/>
          </a:p>
        </p:txBody>
      </p:sp>
      <p:sp>
        <p:nvSpPr>
          <p:cNvPr id="215150" name="Line 110"/>
          <p:cNvSpPr>
            <a:spLocks noChangeShapeType="1"/>
          </p:cNvSpPr>
          <p:nvPr/>
        </p:nvSpPr>
        <p:spPr bwMode="auto">
          <a:xfrm>
            <a:off x="4495800" y="4648200"/>
            <a:ext cx="0" cy="228600"/>
          </a:xfrm>
          <a:prstGeom prst="line">
            <a:avLst/>
          </a:prstGeom>
          <a:noFill/>
          <a:ln w="12700">
            <a:solidFill>
              <a:schemeClr val="tx1"/>
            </a:solidFill>
            <a:round/>
            <a:headEnd type="triangle" w="med" len="med"/>
            <a:tailEnd type="triangle" w="med" len="med"/>
          </a:ln>
          <a:effectLst/>
        </p:spPr>
        <p:txBody>
          <a:bodyPr wrap="none" anchor="ctr"/>
          <a:lstStyle/>
          <a:p>
            <a:endParaRPr lang="en-US"/>
          </a:p>
        </p:txBody>
      </p:sp>
      <p:sp>
        <p:nvSpPr>
          <p:cNvPr id="215151" name="Line 111"/>
          <p:cNvSpPr>
            <a:spLocks noChangeShapeType="1"/>
          </p:cNvSpPr>
          <p:nvPr/>
        </p:nvSpPr>
        <p:spPr bwMode="auto">
          <a:xfrm>
            <a:off x="4495800" y="5257800"/>
            <a:ext cx="0" cy="152400"/>
          </a:xfrm>
          <a:prstGeom prst="line">
            <a:avLst/>
          </a:prstGeom>
          <a:noFill/>
          <a:ln w="12700">
            <a:solidFill>
              <a:schemeClr val="tx1"/>
            </a:solidFill>
            <a:round/>
            <a:headEnd/>
            <a:tailEnd type="triangle" w="med" len="med"/>
          </a:ln>
          <a:effectLst/>
        </p:spPr>
        <p:txBody>
          <a:bodyPr wrap="none" anchor="ctr"/>
          <a:lstStyle/>
          <a:p>
            <a:endParaRPr lang="en-US"/>
          </a:p>
        </p:txBody>
      </p:sp>
      <p:sp>
        <p:nvSpPr>
          <p:cNvPr id="215152" name="Line 112"/>
          <p:cNvSpPr>
            <a:spLocks noChangeShapeType="1"/>
          </p:cNvSpPr>
          <p:nvPr/>
        </p:nvSpPr>
        <p:spPr bwMode="auto">
          <a:xfrm>
            <a:off x="4495800" y="5715000"/>
            <a:ext cx="0" cy="152400"/>
          </a:xfrm>
          <a:prstGeom prst="line">
            <a:avLst/>
          </a:prstGeom>
          <a:noFill/>
          <a:ln w="12700">
            <a:solidFill>
              <a:schemeClr val="tx1"/>
            </a:solidFill>
            <a:round/>
            <a:headEnd/>
            <a:tailEnd type="triangle" w="med" len="med"/>
          </a:ln>
          <a:effectLst/>
        </p:spPr>
        <p:txBody>
          <a:bodyPr wrap="none" anchor="ctr"/>
          <a:lstStyle/>
          <a:p>
            <a:endParaRPr lang="en-US"/>
          </a:p>
        </p:txBody>
      </p:sp>
      <p:sp>
        <p:nvSpPr>
          <p:cNvPr id="215154" name="Line 114"/>
          <p:cNvSpPr>
            <a:spLocks noChangeShapeType="1"/>
          </p:cNvSpPr>
          <p:nvPr/>
        </p:nvSpPr>
        <p:spPr bwMode="auto">
          <a:xfrm>
            <a:off x="152400" y="1066800"/>
            <a:ext cx="0" cy="4953000"/>
          </a:xfrm>
          <a:prstGeom prst="line">
            <a:avLst/>
          </a:prstGeom>
          <a:noFill/>
          <a:ln w="19050">
            <a:solidFill>
              <a:schemeClr val="tx1"/>
            </a:solidFill>
            <a:round/>
            <a:headEnd/>
            <a:tailEnd/>
          </a:ln>
          <a:effectLst/>
        </p:spPr>
        <p:txBody>
          <a:bodyPr wrap="none" anchor="ctr"/>
          <a:lstStyle/>
          <a:p>
            <a:endParaRPr lang="en-US"/>
          </a:p>
        </p:txBody>
      </p:sp>
      <p:sp>
        <p:nvSpPr>
          <p:cNvPr id="215155" name="Line 115"/>
          <p:cNvSpPr>
            <a:spLocks noChangeShapeType="1"/>
          </p:cNvSpPr>
          <p:nvPr/>
        </p:nvSpPr>
        <p:spPr bwMode="auto">
          <a:xfrm>
            <a:off x="152400" y="6019800"/>
            <a:ext cx="838200" cy="0"/>
          </a:xfrm>
          <a:prstGeom prst="line">
            <a:avLst/>
          </a:prstGeom>
          <a:noFill/>
          <a:ln w="12700">
            <a:solidFill>
              <a:schemeClr val="tx1"/>
            </a:solidFill>
            <a:round/>
            <a:headEnd type="triangle" w="med" len="med"/>
            <a:tailEnd/>
          </a:ln>
          <a:effectLst/>
        </p:spPr>
        <p:txBody>
          <a:bodyPr wrap="none" anchor="ctr"/>
          <a:lstStyle/>
          <a:p>
            <a:endParaRPr lang="en-US"/>
          </a:p>
        </p:txBody>
      </p:sp>
      <p:sp>
        <p:nvSpPr>
          <p:cNvPr id="215156" name="Line 116"/>
          <p:cNvSpPr>
            <a:spLocks noChangeShapeType="1"/>
          </p:cNvSpPr>
          <p:nvPr/>
        </p:nvSpPr>
        <p:spPr bwMode="auto">
          <a:xfrm>
            <a:off x="152400" y="1066800"/>
            <a:ext cx="1600200" cy="0"/>
          </a:xfrm>
          <a:prstGeom prst="line">
            <a:avLst/>
          </a:prstGeom>
          <a:noFill/>
          <a:ln w="12700">
            <a:solidFill>
              <a:schemeClr val="tx1"/>
            </a:solidFill>
            <a:round/>
            <a:headEnd/>
            <a:tailEnd type="triangle" w="med" len="med"/>
          </a:ln>
          <a:effectLst/>
        </p:spPr>
        <p:txBody>
          <a:bodyPr wrap="none" anchor="ctr"/>
          <a:lstStyle/>
          <a:p>
            <a:endParaRPr lang="en-US"/>
          </a:p>
        </p:txBody>
      </p:sp>
      <p:sp>
        <p:nvSpPr>
          <p:cNvPr id="215157" name="Line 117"/>
          <p:cNvSpPr>
            <a:spLocks noChangeShapeType="1"/>
          </p:cNvSpPr>
          <p:nvPr/>
        </p:nvSpPr>
        <p:spPr bwMode="auto">
          <a:xfrm>
            <a:off x="152400" y="1600200"/>
            <a:ext cx="1600200" cy="0"/>
          </a:xfrm>
          <a:prstGeom prst="line">
            <a:avLst/>
          </a:prstGeom>
          <a:noFill/>
          <a:ln w="12700">
            <a:solidFill>
              <a:schemeClr val="tx1"/>
            </a:solidFill>
            <a:round/>
            <a:headEnd/>
            <a:tailEnd type="triangle" w="med" len="med"/>
          </a:ln>
          <a:effectLst/>
        </p:spPr>
        <p:txBody>
          <a:bodyPr wrap="none" anchor="ctr"/>
          <a:lstStyle/>
          <a:p>
            <a:endParaRPr lang="en-US"/>
          </a:p>
        </p:txBody>
      </p:sp>
      <p:sp>
        <p:nvSpPr>
          <p:cNvPr id="215089" name="AutoShape 49"/>
          <p:cNvSpPr>
            <a:spLocks noChangeArrowheads="1"/>
          </p:cNvSpPr>
          <p:nvPr/>
        </p:nvSpPr>
        <p:spPr bwMode="auto">
          <a:xfrm>
            <a:off x="1763713" y="1905000"/>
            <a:ext cx="5713412" cy="266700"/>
          </a:xfrm>
          <a:prstGeom prst="flowChartProcess">
            <a:avLst/>
          </a:prstGeom>
          <a:solidFill>
            <a:srgbClr val="C4E4B2"/>
          </a:solidFill>
          <a:ln w="12700" cap="sq">
            <a:solidFill>
              <a:schemeClr val="tx1"/>
            </a:solidFill>
            <a:miter lim="800000"/>
            <a:headEnd type="none" w="sm" len="sm"/>
            <a:tailEnd type="none" w="sm" len="sm"/>
          </a:ln>
          <a:effectLst/>
        </p:spPr>
        <p:txBody>
          <a:bodyPr wrap="none" anchor="ctr"/>
          <a:lstStyle/>
          <a:p>
            <a:r>
              <a:rPr lang="en-US" sz="1600"/>
              <a:t>Analysis of communications process</a:t>
            </a:r>
          </a:p>
        </p:txBody>
      </p:sp>
      <p:sp>
        <p:nvSpPr>
          <p:cNvPr id="215134" name="Line 94"/>
          <p:cNvSpPr>
            <a:spLocks noChangeShapeType="1"/>
          </p:cNvSpPr>
          <p:nvPr/>
        </p:nvSpPr>
        <p:spPr bwMode="auto">
          <a:xfrm>
            <a:off x="4343400" y="2174875"/>
            <a:ext cx="0" cy="263525"/>
          </a:xfrm>
          <a:prstGeom prst="line">
            <a:avLst/>
          </a:prstGeom>
          <a:noFill/>
          <a:ln w="12700">
            <a:solidFill>
              <a:schemeClr val="tx1"/>
            </a:solidFill>
            <a:round/>
            <a:headEnd type="triangle" w="med" len="med"/>
            <a:tailEnd type="triangle" w="med" len="med"/>
          </a:ln>
          <a:effectLst/>
        </p:spPr>
        <p:txBody>
          <a:bodyPr wrap="none" anchor="ctr"/>
          <a:lstStyle/>
          <a:p>
            <a:endParaRPr lang="en-US"/>
          </a:p>
        </p:txBody>
      </p:sp>
      <p:sp>
        <p:nvSpPr>
          <p:cNvPr id="215158" name="Line 118"/>
          <p:cNvSpPr>
            <a:spLocks noChangeShapeType="1"/>
          </p:cNvSpPr>
          <p:nvPr/>
        </p:nvSpPr>
        <p:spPr bwMode="auto">
          <a:xfrm>
            <a:off x="152400" y="2022475"/>
            <a:ext cx="1600200" cy="0"/>
          </a:xfrm>
          <a:prstGeom prst="line">
            <a:avLst/>
          </a:prstGeom>
          <a:noFill/>
          <a:ln w="12700">
            <a:solidFill>
              <a:schemeClr val="tx1"/>
            </a:solidFill>
            <a:round/>
            <a:headEnd/>
            <a:tailEnd type="triangle" w="med" len="med"/>
          </a:ln>
          <a:effectLst/>
        </p:spPr>
        <p:txBody>
          <a:bodyPr wrap="none" anchor="ctr"/>
          <a:lstStyle/>
          <a:p>
            <a:endParaRPr lang="en-US"/>
          </a:p>
        </p:txBody>
      </p:sp>
      <p:grpSp>
        <p:nvGrpSpPr>
          <p:cNvPr id="215162" name="Group 122"/>
          <p:cNvGrpSpPr>
            <a:grpSpLocks/>
          </p:cNvGrpSpPr>
          <p:nvPr/>
        </p:nvGrpSpPr>
        <p:grpSpPr bwMode="auto">
          <a:xfrm>
            <a:off x="152400" y="2438400"/>
            <a:ext cx="7324725" cy="263525"/>
            <a:chOff x="96" y="1471"/>
            <a:chExt cx="4614" cy="166"/>
          </a:xfrm>
        </p:grpSpPr>
        <p:sp>
          <p:nvSpPr>
            <p:cNvPr id="215090" name="AutoShape 50"/>
            <p:cNvSpPr>
              <a:spLocks noChangeArrowheads="1"/>
            </p:cNvSpPr>
            <p:nvPr/>
          </p:nvSpPr>
          <p:spPr bwMode="auto">
            <a:xfrm>
              <a:off x="1111" y="1471"/>
              <a:ext cx="3599" cy="166"/>
            </a:xfrm>
            <a:prstGeom prst="flowChartProcess">
              <a:avLst/>
            </a:prstGeom>
            <a:solidFill>
              <a:srgbClr val="C4E4B2"/>
            </a:solidFill>
            <a:ln w="12700" cap="sq">
              <a:solidFill>
                <a:schemeClr val="tx1"/>
              </a:solidFill>
              <a:miter lim="800000"/>
              <a:headEnd type="none" w="sm" len="sm"/>
              <a:tailEnd type="none" w="sm" len="sm"/>
            </a:ln>
            <a:effectLst/>
          </p:spPr>
          <p:txBody>
            <a:bodyPr wrap="none" anchor="ctr"/>
            <a:lstStyle/>
            <a:p>
              <a:r>
                <a:rPr lang="en-US" sz="1600"/>
                <a:t>Budget determination</a:t>
              </a:r>
            </a:p>
          </p:txBody>
        </p:sp>
        <p:sp>
          <p:nvSpPr>
            <p:cNvPr id="215159" name="Line 119"/>
            <p:cNvSpPr>
              <a:spLocks noChangeShapeType="1"/>
            </p:cNvSpPr>
            <p:nvPr/>
          </p:nvSpPr>
          <p:spPr bwMode="auto">
            <a:xfrm>
              <a:off x="96" y="1536"/>
              <a:ext cx="1008" cy="0"/>
            </a:xfrm>
            <a:prstGeom prst="line">
              <a:avLst/>
            </a:prstGeom>
            <a:noFill/>
            <a:ln w="12700">
              <a:solidFill>
                <a:schemeClr val="tx1"/>
              </a:solidFill>
              <a:round/>
              <a:headEnd/>
              <a:tailEnd type="triangle" w="med" len="med"/>
            </a:ln>
            <a:effectLst/>
          </p:spPr>
          <p:txBody>
            <a:bodyPr wrap="none" anchor="ctr"/>
            <a:lstStyle/>
            <a:p>
              <a:endParaRPr lang="en-US"/>
            </a:p>
          </p:txBody>
        </p:sp>
      </p:grpSp>
      <p:sp>
        <p:nvSpPr>
          <p:cNvPr id="215094" name="AutoShape 54"/>
          <p:cNvSpPr>
            <a:spLocks noChangeArrowheads="1"/>
          </p:cNvSpPr>
          <p:nvPr/>
        </p:nvSpPr>
        <p:spPr bwMode="auto">
          <a:xfrm>
            <a:off x="1743075" y="3429000"/>
            <a:ext cx="1343025" cy="568325"/>
          </a:xfrm>
          <a:prstGeom prst="flowChartProcess">
            <a:avLst/>
          </a:prstGeom>
          <a:solidFill>
            <a:srgbClr val="FFE269"/>
          </a:solidFill>
          <a:ln w="12700" cap="sq">
            <a:solidFill>
              <a:schemeClr val="tx1"/>
            </a:solidFill>
            <a:miter lim="800000"/>
            <a:headEnd type="none" w="sm" len="sm"/>
            <a:tailEnd type="none" w="sm" len="sm"/>
          </a:ln>
          <a:effectLst/>
        </p:spPr>
        <p:txBody>
          <a:bodyPr wrap="none" anchor="ctr"/>
          <a:lstStyle/>
          <a:p>
            <a:r>
              <a:rPr lang="en-US" sz="1600"/>
              <a:t>Sales</a:t>
            </a:r>
          </a:p>
          <a:p>
            <a:r>
              <a:rPr lang="en-US" sz="1600"/>
              <a:t>promotion</a:t>
            </a:r>
          </a:p>
        </p:txBody>
      </p:sp>
      <p:sp>
        <p:nvSpPr>
          <p:cNvPr id="215095" name="AutoShape 55"/>
          <p:cNvSpPr>
            <a:spLocks noChangeArrowheads="1"/>
          </p:cNvSpPr>
          <p:nvPr/>
        </p:nvSpPr>
        <p:spPr bwMode="auto">
          <a:xfrm>
            <a:off x="3227388" y="3429000"/>
            <a:ext cx="1343025" cy="568325"/>
          </a:xfrm>
          <a:prstGeom prst="flowChartProcess">
            <a:avLst/>
          </a:prstGeom>
          <a:solidFill>
            <a:schemeClr val="folHlink"/>
          </a:solidFill>
          <a:ln w="12700" cap="sq">
            <a:solidFill>
              <a:schemeClr val="tx1"/>
            </a:solidFill>
            <a:miter lim="800000"/>
            <a:headEnd type="none" w="sm" len="sm"/>
            <a:tailEnd type="none" w="sm" len="sm"/>
          </a:ln>
          <a:effectLst/>
        </p:spPr>
        <p:txBody>
          <a:bodyPr wrap="none" anchor="ctr"/>
          <a:lstStyle/>
          <a:p>
            <a:r>
              <a:rPr lang="en-US" sz="1600"/>
              <a:t>PR/</a:t>
            </a:r>
          </a:p>
          <a:p>
            <a:r>
              <a:rPr lang="en-US" sz="1600"/>
              <a:t>publicity</a:t>
            </a:r>
          </a:p>
        </p:txBody>
      </p:sp>
      <p:sp>
        <p:nvSpPr>
          <p:cNvPr id="215096" name="AutoShape 56"/>
          <p:cNvSpPr>
            <a:spLocks noChangeArrowheads="1"/>
          </p:cNvSpPr>
          <p:nvPr/>
        </p:nvSpPr>
        <p:spPr bwMode="auto">
          <a:xfrm>
            <a:off x="4711700" y="3429000"/>
            <a:ext cx="1343025" cy="568325"/>
          </a:xfrm>
          <a:prstGeom prst="flowChartProcess">
            <a:avLst/>
          </a:prstGeom>
          <a:solidFill>
            <a:srgbClr val="C4E2DB"/>
          </a:solidFill>
          <a:ln w="12700" cap="sq">
            <a:solidFill>
              <a:schemeClr val="tx1"/>
            </a:solidFill>
            <a:miter lim="800000"/>
            <a:headEnd type="none" w="sm" len="sm"/>
            <a:tailEnd type="none" w="sm" len="sm"/>
          </a:ln>
          <a:effectLst/>
        </p:spPr>
        <p:txBody>
          <a:bodyPr wrap="none" anchor="ctr"/>
          <a:lstStyle/>
          <a:p>
            <a:r>
              <a:rPr lang="en-US" sz="1600"/>
              <a:t>Personal</a:t>
            </a:r>
          </a:p>
          <a:p>
            <a:r>
              <a:rPr lang="en-US" sz="1600"/>
              <a:t>selling</a:t>
            </a:r>
          </a:p>
        </p:txBody>
      </p:sp>
      <p:sp>
        <p:nvSpPr>
          <p:cNvPr id="215097" name="AutoShape 57"/>
          <p:cNvSpPr>
            <a:spLocks noChangeArrowheads="1"/>
          </p:cNvSpPr>
          <p:nvPr/>
        </p:nvSpPr>
        <p:spPr bwMode="auto">
          <a:xfrm>
            <a:off x="6196013" y="3429000"/>
            <a:ext cx="1343025" cy="568325"/>
          </a:xfrm>
          <a:prstGeom prst="flowChartProcess">
            <a:avLst/>
          </a:prstGeom>
          <a:solidFill>
            <a:srgbClr val="F8ECD4"/>
          </a:solidFill>
          <a:ln w="12700" cap="sq">
            <a:solidFill>
              <a:schemeClr val="tx1"/>
            </a:solidFill>
            <a:miter lim="800000"/>
            <a:headEnd type="none" w="sm" len="sm"/>
            <a:tailEnd type="none" w="sm" len="sm"/>
          </a:ln>
          <a:effectLst/>
        </p:spPr>
        <p:txBody>
          <a:bodyPr wrap="none" anchor="ctr"/>
          <a:lstStyle/>
          <a:p>
            <a:r>
              <a:rPr lang="en-US" sz="1600"/>
              <a:t>Direct</a:t>
            </a:r>
          </a:p>
          <a:p>
            <a:r>
              <a:rPr lang="en-US" sz="1600"/>
              <a:t>marketing</a:t>
            </a:r>
          </a:p>
        </p:txBody>
      </p:sp>
      <p:sp>
        <p:nvSpPr>
          <p:cNvPr id="215124" name="AutoShape 84"/>
          <p:cNvSpPr>
            <a:spLocks noChangeArrowheads="1"/>
          </p:cNvSpPr>
          <p:nvPr/>
        </p:nvSpPr>
        <p:spPr bwMode="auto">
          <a:xfrm>
            <a:off x="7680325" y="3429000"/>
            <a:ext cx="1343025" cy="568325"/>
          </a:xfrm>
          <a:prstGeom prst="flowChartProcess">
            <a:avLst/>
          </a:prstGeom>
          <a:solidFill>
            <a:srgbClr val="F8BE9E"/>
          </a:solidFill>
          <a:ln w="12700" cap="sq">
            <a:solidFill>
              <a:schemeClr val="tx1"/>
            </a:solidFill>
            <a:miter lim="800000"/>
            <a:headEnd type="none" w="sm" len="sm"/>
            <a:tailEnd type="none" w="sm" len="sm"/>
          </a:ln>
          <a:effectLst/>
        </p:spPr>
        <p:txBody>
          <a:bodyPr wrap="none" anchor="ctr"/>
          <a:lstStyle/>
          <a:p>
            <a:r>
              <a:rPr lang="en-US" sz="1600"/>
              <a:t>Internet/</a:t>
            </a:r>
          </a:p>
          <a:p>
            <a:r>
              <a:rPr lang="en-US" sz="1600"/>
              <a:t>interactive</a:t>
            </a:r>
          </a:p>
        </p:txBody>
      </p:sp>
      <p:sp>
        <p:nvSpPr>
          <p:cNvPr id="215130" name="AutoShape 90"/>
          <p:cNvSpPr>
            <a:spLocks noChangeArrowheads="1"/>
          </p:cNvSpPr>
          <p:nvPr/>
        </p:nvSpPr>
        <p:spPr bwMode="auto">
          <a:xfrm>
            <a:off x="266700" y="3430588"/>
            <a:ext cx="1343025" cy="566737"/>
          </a:xfrm>
          <a:prstGeom prst="flowChartProcess">
            <a:avLst/>
          </a:prstGeom>
          <a:solidFill>
            <a:srgbClr val="A3C2FF"/>
          </a:solidFill>
          <a:ln w="12700" cap="sq">
            <a:solidFill>
              <a:schemeClr val="tx1"/>
            </a:solidFill>
            <a:miter lim="800000"/>
            <a:headEnd type="none" w="sm" len="sm"/>
            <a:tailEnd type="none" w="sm" len="sm"/>
          </a:ln>
          <a:effectLst/>
        </p:spPr>
        <p:txBody>
          <a:bodyPr wrap="none" anchor="ctr"/>
          <a:lstStyle/>
          <a:p>
            <a:r>
              <a:rPr lang="en-US" sz="1600"/>
              <a:t>Advertising</a:t>
            </a:r>
          </a:p>
        </p:txBody>
      </p:sp>
      <p:grpSp>
        <p:nvGrpSpPr>
          <p:cNvPr id="215161" name="Group 121"/>
          <p:cNvGrpSpPr>
            <a:grpSpLocks/>
          </p:cNvGrpSpPr>
          <p:nvPr/>
        </p:nvGrpSpPr>
        <p:grpSpPr bwMode="auto">
          <a:xfrm>
            <a:off x="152400" y="2971800"/>
            <a:ext cx="8402638" cy="458788"/>
            <a:chOff x="96" y="1763"/>
            <a:chExt cx="5293" cy="289"/>
          </a:xfrm>
        </p:grpSpPr>
        <p:sp>
          <p:nvSpPr>
            <p:cNvPr id="215138" name="Line 98"/>
            <p:cNvSpPr>
              <a:spLocks noChangeShapeType="1"/>
            </p:cNvSpPr>
            <p:nvPr/>
          </p:nvSpPr>
          <p:spPr bwMode="auto">
            <a:xfrm>
              <a:off x="720" y="1920"/>
              <a:ext cx="0" cy="132"/>
            </a:xfrm>
            <a:prstGeom prst="line">
              <a:avLst/>
            </a:prstGeom>
            <a:noFill/>
            <a:ln w="12700">
              <a:solidFill>
                <a:schemeClr val="tx1"/>
              </a:solidFill>
              <a:round/>
              <a:headEnd/>
              <a:tailEnd type="triangle" w="med" len="med"/>
            </a:ln>
            <a:effectLst/>
          </p:spPr>
          <p:txBody>
            <a:bodyPr wrap="none" anchor="ctr"/>
            <a:lstStyle/>
            <a:p>
              <a:endParaRPr lang="en-US"/>
            </a:p>
          </p:txBody>
        </p:sp>
        <p:sp>
          <p:nvSpPr>
            <p:cNvPr id="215139" name="Line 99"/>
            <p:cNvSpPr>
              <a:spLocks noChangeShapeType="1"/>
            </p:cNvSpPr>
            <p:nvPr/>
          </p:nvSpPr>
          <p:spPr bwMode="auto">
            <a:xfrm>
              <a:off x="1536" y="1920"/>
              <a:ext cx="0" cy="132"/>
            </a:xfrm>
            <a:prstGeom prst="line">
              <a:avLst/>
            </a:prstGeom>
            <a:noFill/>
            <a:ln w="12700">
              <a:solidFill>
                <a:schemeClr val="tx1"/>
              </a:solidFill>
              <a:round/>
              <a:headEnd/>
              <a:tailEnd type="triangle" w="med" len="med"/>
            </a:ln>
            <a:effectLst/>
          </p:spPr>
          <p:txBody>
            <a:bodyPr wrap="none" anchor="ctr"/>
            <a:lstStyle/>
            <a:p>
              <a:endParaRPr lang="en-US"/>
            </a:p>
          </p:txBody>
        </p:sp>
        <p:sp>
          <p:nvSpPr>
            <p:cNvPr id="215140" name="Line 100"/>
            <p:cNvSpPr>
              <a:spLocks noChangeShapeType="1"/>
            </p:cNvSpPr>
            <p:nvPr/>
          </p:nvSpPr>
          <p:spPr bwMode="auto">
            <a:xfrm>
              <a:off x="2448" y="1920"/>
              <a:ext cx="0" cy="132"/>
            </a:xfrm>
            <a:prstGeom prst="line">
              <a:avLst/>
            </a:prstGeom>
            <a:noFill/>
            <a:ln w="12700">
              <a:solidFill>
                <a:schemeClr val="tx1"/>
              </a:solidFill>
              <a:round/>
              <a:headEnd/>
              <a:tailEnd type="triangle" w="med" len="med"/>
            </a:ln>
            <a:effectLst/>
          </p:spPr>
          <p:txBody>
            <a:bodyPr wrap="none" anchor="ctr"/>
            <a:lstStyle/>
            <a:p>
              <a:endParaRPr lang="en-US"/>
            </a:p>
          </p:txBody>
        </p:sp>
        <p:sp>
          <p:nvSpPr>
            <p:cNvPr id="215141" name="Line 101"/>
            <p:cNvSpPr>
              <a:spLocks noChangeShapeType="1"/>
            </p:cNvSpPr>
            <p:nvPr/>
          </p:nvSpPr>
          <p:spPr bwMode="auto">
            <a:xfrm>
              <a:off x="3360" y="1920"/>
              <a:ext cx="0" cy="132"/>
            </a:xfrm>
            <a:prstGeom prst="line">
              <a:avLst/>
            </a:prstGeom>
            <a:noFill/>
            <a:ln w="12700">
              <a:solidFill>
                <a:schemeClr val="tx1"/>
              </a:solidFill>
              <a:round/>
              <a:headEnd/>
              <a:tailEnd type="triangle" w="med" len="med"/>
            </a:ln>
            <a:effectLst/>
          </p:spPr>
          <p:txBody>
            <a:bodyPr wrap="none" anchor="ctr"/>
            <a:lstStyle/>
            <a:p>
              <a:endParaRPr lang="en-US"/>
            </a:p>
          </p:txBody>
        </p:sp>
        <p:sp>
          <p:nvSpPr>
            <p:cNvPr id="215142" name="Line 102"/>
            <p:cNvSpPr>
              <a:spLocks noChangeShapeType="1"/>
            </p:cNvSpPr>
            <p:nvPr/>
          </p:nvSpPr>
          <p:spPr bwMode="auto">
            <a:xfrm>
              <a:off x="4320" y="1920"/>
              <a:ext cx="0" cy="132"/>
            </a:xfrm>
            <a:prstGeom prst="line">
              <a:avLst/>
            </a:prstGeom>
            <a:noFill/>
            <a:ln w="12700">
              <a:solidFill>
                <a:schemeClr val="tx1"/>
              </a:solidFill>
              <a:round/>
              <a:headEnd/>
              <a:tailEnd type="triangle" w="med" len="med"/>
            </a:ln>
            <a:effectLst/>
          </p:spPr>
          <p:txBody>
            <a:bodyPr wrap="none" anchor="ctr"/>
            <a:lstStyle/>
            <a:p>
              <a:endParaRPr lang="en-US"/>
            </a:p>
          </p:txBody>
        </p:sp>
        <p:sp>
          <p:nvSpPr>
            <p:cNvPr id="215143" name="Line 103"/>
            <p:cNvSpPr>
              <a:spLocks noChangeShapeType="1"/>
            </p:cNvSpPr>
            <p:nvPr/>
          </p:nvSpPr>
          <p:spPr bwMode="auto">
            <a:xfrm>
              <a:off x="5184" y="1920"/>
              <a:ext cx="0" cy="132"/>
            </a:xfrm>
            <a:prstGeom prst="line">
              <a:avLst/>
            </a:prstGeom>
            <a:noFill/>
            <a:ln w="12700">
              <a:solidFill>
                <a:schemeClr val="tx1"/>
              </a:solidFill>
              <a:round/>
              <a:headEnd/>
              <a:tailEnd type="triangle" w="med" len="med"/>
            </a:ln>
            <a:effectLst/>
          </p:spPr>
          <p:txBody>
            <a:bodyPr wrap="none" anchor="ctr"/>
            <a:lstStyle/>
            <a:p>
              <a:endParaRPr lang="en-US"/>
            </a:p>
          </p:txBody>
        </p:sp>
        <p:sp>
          <p:nvSpPr>
            <p:cNvPr id="215160" name="Line 120"/>
            <p:cNvSpPr>
              <a:spLocks noChangeShapeType="1"/>
            </p:cNvSpPr>
            <p:nvPr/>
          </p:nvSpPr>
          <p:spPr bwMode="auto">
            <a:xfrm>
              <a:off x="96" y="1872"/>
              <a:ext cx="432" cy="0"/>
            </a:xfrm>
            <a:prstGeom prst="line">
              <a:avLst/>
            </a:prstGeom>
            <a:noFill/>
            <a:ln w="12700">
              <a:solidFill>
                <a:schemeClr val="tx1"/>
              </a:solidFill>
              <a:round/>
              <a:headEnd/>
              <a:tailEnd type="triangle" w="med" len="med"/>
            </a:ln>
            <a:effectLst/>
          </p:spPr>
          <p:txBody>
            <a:bodyPr wrap="none" anchor="ctr"/>
            <a:lstStyle/>
            <a:p>
              <a:endParaRPr lang="en-US"/>
            </a:p>
          </p:txBody>
        </p:sp>
        <p:sp>
          <p:nvSpPr>
            <p:cNvPr id="215091" name="AutoShape 51"/>
            <p:cNvSpPr>
              <a:spLocks noChangeArrowheads="1"/>
            </p:cNvSpPr>
            <p:nvPr/>
          </p:nvSpPr>
          <p:spPr bwMode="auto">
            <a:xfrm>
              <a:off x="545" y="1763"/>
              <a:ext cx="4844" cy="168"/>
            </a:xfrm>
            <a:prstGeom prst="flowChartProcess">
              <a:avLst/>
            </a:prstGeom>
            <a:solidFill>
              <a:srgbClr val="C4E4B2"/>
            </a:solidFill>
            <a:ln w="12700" cap="sq">
              <a:solidFill>
                <a:schemeClr val="tx1"/>
              </a:solidFill>
              <a:miter lim="800000"/>
              <a:headEnd type="none" w="sm" len="sm"/>
              <a:tailEnd type="none" w="sm" len="sm"/>
            </a:ln>
            <a:effectLst/>
          </p:spPr>
          <p:txBody>
            <a:bodyPr wrap="none" anchor="ctr"/>
            <a:lstStyle/>
            <a:p>
              <a:r>
                <a:rPr lang="en-US" sz="1600"/>
                <a:t>Develop integrated marketing communications program</a:t>
              </a:r>
            </a:p>
          </p:txBody>
        </p:sp>
      </p:grpSp>
      <p:sp>
        <p:nvSpPr>
          <p:cNvPr id="215164" name="Line 124"/>
          <p:cNvSpPr>
            <a:spLocks noChangeShapeType="1"/>
          </p:cNvSpPr>
          <p:nvPr/>
        </p:nvSpPr>
        <p:spPr bwMode="auto">
          <a:xfrm>
            <a:off x="4343400" y="2667000"/>
            <a:ext cx="0" cy="304800"/>
          </a:xfrm>
          <a:prstGeom prst="line">
            <a:avLst/>
          </a:prstGeom>
          <a:noFill/>
          <a:ln w="12700">
            <a:solidFill>
              <a:schemeClr val="tx1"/>
            </a:solidFill>
            <a:round/>
            <a:headEnd type="triangle" w="med" len="med"/>
            <a:tailEnd type="triangle" w="med" len="me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p:txBody>
          <a:bodyPr/>
          <a:lstStyle/>
          <a:p>
            <a:r>
              <a:rPr lang="en-US"/>
              <a:t>Google Rapidly Expanding</a:t>
            </a:r>
          </a:p>
        </p:txBody>
      </p:sp>
      <p:sp>
        <p:nvSpPr>
          <p:cNvPr id="133123" name="Rectangle 3"/>
          <p:cNvSpPr>
            <a:spLocks noGrp="1" noChangeArrowheads="1"/>
          </p:cNvSpPr>
          <p:nvPr>
            <p:ph type="body" idx="1"/>
          </p:nvPr>
        </p:nvSpPr>
        <p:spPr/>
        <p:txBody>
          <a:bodyPr/>
          <a:lstStyle/>
          <a:p>
            <a:r>
              <a:rPr lang="en-US"/>
              <a:t>Beyond online search advertising</a:t>
            </a:r>
          </a:p>
          <a:p>
            <a:pPr lvl="1"/>
            <a:r>
              <a:rPr lang="en-US"/>
              <a:t>Automated purchase of radio ads</a:t>
            </a:r>
          </a:p>
          <a:p>
            <a:pPr lvl="1"/>
            <a:r>
              <a:rPr lang="en-US"/>
              <a:t>Magazine and newspaper ad-buying</a:t>
            </a:r>
          </a:p>
          <a:p>
            <a:pPr lvl="1"/>
            <a:r>
              <a:rPr lang="en-US"/>
              <a:t>YouTube</a:t>
            </a:r>
          </a:p>
          <a:p>
            <a:pPr lvl="1"/>
            <a:r>
              <a:rPr lang="en-US"/>
              <a:t>Google TV Ads</a:t>
            </a:r>
          </a:p>
          <a:p>
            <a:pPr lvl="1"/>
            <a:r>
              <a:rPr lang="en-US"/>
              <a:t>Partnership with Nielsen Media Research</a:t>
            </a:r>
          </a:p>
          <a:p>
            <a:pPr lvl="1"/>
            <a:r>
              <a:rPr lang="en-US"/>
              <a:t>New varieties of online ads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3123">
                                            <p:txEl>
                                              <p:pRg st="0" end="0"/>
                                            </p:txEl>
                                          </p:spTgt>
                                        </p:tgtEl>
                                        <p:attrNameLst>
                                          <p:attrName>style.visibility</p:attrName>
                                        </p:attrNameLst>
                                      </p:cBhvr>
                                      <p:to>
                                        <p:strVal val="visible"/>
                                      </p:to>
                                    </p:set>
                                    <p:animEffect transition="in" filter="wipe(left)">
                                      <p:cBhvr>
                                        <p:cTn id="7" dur="1000"/>
                                        <p:tgtEl>
                                          <p:spTgt spid="133123">
                                            <p:txEl>
                                              <p:pRg st="0" end="0"/>
                                            </p:txEl>
                                          </p:spTgt>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133123">
                                            <p:txEl>
                                              <p:pRg st="1" end="1"/>
                                            </p:txEl>
                                          </p:spTgt>
                                        </p:tgtEl>
                                        <p:attrNameLst>
                                          <p:attrName>style.visibility</p:attrName>
                                        </p:attrNameLst>
                                      </p:cBhvr>
                                      <p:to>
                                        <p:strVal val="visible"/>
                                      </p:to>
                                    </p:set>
                                    <p:animEffect transition="in" filter="wipe(up)">
                                      <p:cBhvr>
                                        <p:cTn id="11" dur="1000"/>
                                        <p:tgtEl>
                                          <p:spTgt spid="133123">
                                            <p:txEl>
                                              <p:pRg st="1" end="1"/>
                                            </p:txEl>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133123">
                                            <p:txEl>
                                              <p:pRg st="2" end="2"/>
                                            </p:txEl>
                                          </p:spTgt>
                                        </p:tgtEl>
                                        <p:attrNameLst>
                                          <p:attrName>style.visibility</p:attrName>
                                        </p:attrNameLst>
                                      </p:cBhvr>
                                      <p:to>
                                        <p:strVal val="visible"/>
                                      </p:to>
                                    </p:set>
                                    <p:animEffect transition="in" filter="wipe(up)">
                                      <p:cBhvr>
                                        <p:cTn id="14" dur="1000"/>
                                        <p:tgtEl>
                                          <p:spTgt spid="133123">
                                            <p:txEl>
                                              <p:pRg st="2" end="2"/>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133123">
                                            <p:txEl>
                                              <p:pRg st="3" end="3"/>
                                            </p:txEl>
                                          </p:spTgt>
                                        </p:tgtEl>
                                        <p:attrNameLst>
                                          <p:attrName>style.visibility</p:attrName>
                                        </p:attrNameLst>
                                      </p:cBhvr>
                                      <p:to>
                                        <p:strVal val="visible"/>
                                      </p:to>
                                    </p:set>
                                    <p:animEffect transition="in" filter="wipe(up)">
                                      <p:cBhvr>
                                        <p:cTn id="17" dur="1000"/>
                                        <p:tgtEl>
                                          <p:spTgt spid="133123">
                                            <p:txEl>
                                              <p:pRg st="3" end="3"/>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133123">
                                            <p:txEl>
                                              <p:pRg st="4" end="4"/>
                                            </p:txEl>
                                          </p:spTgt>
                                        </p:tgtEl>
                                        <p:attrNameLst>
                                          <p:attrName>style.visibility</p:attrName>
                                        </p:attrNameLst>
                                      </p:cBhvr>
                                      <p:to>
                                        <p:strVal val="visible"/>
                                      </p:to>
                                    </p:set>
                                    <p:animEffect transition="in" filter="wipe(up)">
                                      <p:cBhvr>
                                        <p:cTn id="20" dur="1000"/>
                                        <p:tgtEl>
                                          <p:spTgt spid="133123">
                                            <p:txEl>
                                              <p:pRg st="4" end="4"/>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133123">
                                            <p:txEl>
                                              <p:pRg st="5" end="5"/>
                                            </p:txEl>
                                          </p:spTgt>
                                        </p:tgtEl>
                                        <p:attrNameLst>
                                          <p:attrName>style.visibility</p:attrName>
                                        </p:attrNameLst>
                                      </p:cBhvr>
                                      <p:to>
                                        <p:strVal val="visible"/>
                                      </p:to>
                                    </p:set>
                                    <p:animEffect transition="in" filter="wipe(up)">
                                      <p:cBhvr>
                                        <p:cTn id="23" dur="1000"/>
                                        <p:tgtEl>
                                          <p:spTgt spid="133123">
                                            <p:txEl>
                                              <p:pRg st="5" end="5"/>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133123">
                                            <p:txEl>
                                              <p:pRg st="6" end="6"/>
                                            </p:txEl>
                                          </p:spTgt>
                                        </p:tgtEl>
                                        <p:attrNameLst>
                                          <p:attrName>style.visibility</p:attrName>
                                        </p:attrNameLst>
                                      </p:cBhvr>
                                      <p:to>
                                        <p:strVal val="visible"/>
                                      </p:to>
                                    </p:set>
                                    <p:animEffect transition="in" filter="wipe(up)">
                                      <p:cBhvr>
                                        <p:cTn id="26" dur="1000"/>
                                        <p:tgtEl>
                                          <p:spTgt spid="13312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r>
              <a:rPr lang="en-US"/>
              <a:t>Rapidly Changing Media Environment</a:t>
            </a:r>
          </a:p>
        </p:txBody>
      </p:sp>
      <p:sp>
        <p:nvSpPr>
          <p:cNvPr id="135171" name="Rectangle 3"/>
          <p:cNvSpPr>
            <a:spLocks noGrp="1" noChangeArrowheads="1"/>
          </p:cNvSpPr>
          <p:nvPr>
            <p:ph type="body" idx="1"/>
          </p:nvPr>
        </p:nvSpPr>
        <p:spPr/>
        <p:txBody>
          <a:bodyPr/>
          <a:lstStyle/>
          <a:p>
            <a:r>
              <a:rPr lang="en-US"/>
              <a:t>Increasingly difficult to target audiences &amp; communicate effectively</a:t>
            </a:r>
          </a:p>
          <a:p>
            <a:pPr lvl="1"/>
            <a:r>
              <a:rPr lang="en-US"/>
              <a:t>Consumers no longer passive recipients</a:t>
            </a:r>
          </a:p>
          <a:p>
            <a:pPr lvl="1"/>
            <a:r>
              <a:rPr lang="en-US"/>
              <a:t>They demand more than information</a:t>
            </a:r>
          </a:p>
          <a:p>
            <a:pPr lvl="1"/>
            <a:r>
              <a:rPr lang="en-US"/>
              <a:t>From a myriad of sources</a:t>
            </a:r>
          </a:p>
        </p:txBody>
      </p:sp>
      <p:pic>
        <p:nvPicPr>
          <p:cNvPr id="135172" name="Picture 4" descr="bd19661_"/>
          <p:cNvPicPr>
            <a:picLocks noChangeAspect="1" noChangeArrowheads="1"/>
          </p:cNvPicPr>
          <p:nvPr/>
        </p:nvPicPr>
        <p:blipFill>
          <a:blip r:embed="rId3" cstate="print"/>
          <a:srcRect/>
          <a:stretch>
            <a:fillRect/>
          </a:stretch>
        </p:blipFill>
        <p:spPr bwMode="auto">
          <a:xfrm>
            <a:off x="5943600" y="3810000"/>
            <a:ext cx="2044700" cy="23336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5171">
                                            <p:txEl>
                                              <p:pRg st="0" end="0"/>
                                            </p:txEl>
                                          </p:spTgt>
                                        </p:tgtEl>
                                        <p:attrNameLst>
                                          <p:attrName>style.visibility</p:attrName>
                                        </p:attrNameLst>
                                      </p:cBhvr>
                                      <p:to>
                                        <p:strVal val="visible"/>
                                      </p:to>
                                    </p:set>
                                    <p:animEffect transition="in" filter="wipe(left)">
                                      <p:cBhvr>
                                        <p:cTn id="7" dur="1000"/>
                                        <p:tgtEl>
                                          <p:spTgt spid="135171">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135172"/>
                                        </p:tgtEl>
                                        <p:attrNameLst>
                                          <p:attrName>style.visibility</p:attrName>
                                        </p:attrNameLst>
                                      </p:cBhvr>
                                      <p:to>
                                        <p:strVal val="visible"/>
                                      </p:to>
                                    </p:set>
                                    <p:animEffect transition="in" filter="blinds(horizontal)">
                                      <p:cBhvr>
                                        <p:cTn id="11" dur="1000"/>
                                        <p:tgtEl>
                                          <p:spTgt spid="135172"/>
                                        </p:tgtEl>
                                      </p:cBhvr>
                                    </p:animEffect>
                                  </p:childTnLst>
                                </p:cTn>
                              </p:par>
                            </p:childTnLst>
                          </p:cTn>
                        </p:par>
                        <p:par>
                          <p:cTn id="12" fill="hold">
                            <p:stCondLst>
                              <p:cond delay="2000"/>
                            </p:stCondLst>
                            <p:childTnLst>
                              <p:par>
                                <p:cTn id="13" presetID="22" presetClass="entr" presetSubtype="1" fill="hold" grpId="0" nodeType="afterEffect">
                                  <p:stCondLst>
                                    <p:cond delay="0"/>
                                  </p:stCondLst>
                                  <p:childTnLst>
                                    <p:set>
                                      <p:cBhvr>
                                        <p:cTn id="14" dur="1" fill="hold">
                                          <p:stCondLst>
                                            <p:cond delay="0"/>
                                          </p:stCondLst>
                                        </p:cTn>
                                        <p:tgtEl>
                                          <p:spTgt spid="135171">
                                            <p:txEl>
                                              <p:pRg st="1" end="1"/>
                                            </p:txEl>
                                          </p:spTgt>
                                        </p:tgtEl>
                                        <p:attrNameLst>
                                          <p:attrName>style.visibility</p:attrName>
                                        </p:attrNameLst>
                                      </p:cBhvr>
                                      <p:to>
                                        <p:strVal val="visible"/>
                                      </p:to>
                                    </p:set>
                                    <p:animEffect transition="in" filter="wipe(up)">
                                      <p:cBhvr>
                                        <p:cTn id="15" dur="1000"/>
                                        <p:tgtEl>
                                          <p:spTgt spid="135171">
                                            <p:txEl>
                                              <p:pRg st="1" end="1"/>
                                            </p:txEl>
                                          </p:spTgt>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135171">
                                            <p:txEl>
                                              <p:pRg st="2" end="2"/>
                                            </p:txEl>
                                          </p:spTgt>
                                        </p:tgtEl>
                                        <p:attrNameLst>
                                          <p:attrName>style.visibility</p:attrName>
                                        </p:attrNameLst>
                                      </p:cBhvr>
                                      <p:to>
                                        <p:strVal val="visible"/>
                                      </p:to>
                                    </p:set>
                                    <p:animEffect transition="in" filter="wipe(up)">
                                      <p:cBhvr>
                                        <p:cTn id="19" dur="1000"/>
                                        <p:tgtEl>
                                          <p:spTgt spid="135171">
                                            <p:txEl>
                                              <p:pRg st="2" end="2"/>
                                            </p:txEl>
                                          </p:spTgt>
                                        </p:tgtEl>
                                      </p:cBhvr>
                                    </p:animEffect>
                                  </p:childTnLst>
                                </p:cTn>
                              </p:par>
                            </p:childTnLst>
                          </p:cTn>
                        </p:par>
                        <p:par>
                          <p:cTn id="20" fill="hold">
                            <p:stCondLst>
                              <p:cond delay="4000"/>
                            </p:stCondLst>
                            <p:childTnLst>
                              <p:par>
                                <p:cTn id="21" presetID="22" presetClass="entr" presetSubtype="1" fill="hold" grpId="0" nodeType="afterEffect">
                                  <p:stCondLst>
                                    <p:cond delay="0"/>
                                  </p:stCondLst>
                                  <p:childTnLst>
                                    <p:set>
                                      <p:cBhvr>
                                        <p:cTn id="22" dur="1" fill="hold">
                                          <p:stCondLst>
                                            <p:cond delay="0"/>
                                          </p:stCondLst>
                                        </p:cTn>
                                        <p:tgtEl>
                                          <p:spTgt spid="135171">
                                            <p:txEl>
                                              <p:pRg st="3" end="3"/>
                                            </p:txEl>
                                          </p:spTgt>
                                        </p:tgtEl>
                                        <p:attrNameLst>
                                          <p:attrName>style.visibility</p:attrName>
                                        </p:attrNameLst>
                                      </p:cBhvr>
                                      <p:to>
                                        <p:strVal val="visible"/>
                                      </p:to>
                                    </p:set>
                                    <p:animEffect transition="in" filter="wipe(up)">
                                      <p:cBhvr>
                                        <p:cTn id="23" dur="1000"/>
                                        <p:tgtEl>
                                          <p:spTgt spid="13517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1"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lstStyle/>
          <a:p>
            <a:r>
              <a:rPr lang="en-US"/>
              <a:t>Integrated Marketing Approach</a:t>
            </a:r>
          </a:p>
        </p:txBody>
      </p:sp>
      <p:sp>
        <p:nvSpPr>
          <p:cNvPr id="137219" name="Rectangle 3"/>
          <p:cNvSpPr>
            <a:spLocks noGrp="1" noChangeArrowheads="1"/>
          </p:cNvSpPr>
          <p:nvPr>
            <p:ph type="body" idx="1"/>
          </p:nvPr>
        </p:nvSpPr>
        <p:spPr/>
        <p:txBody>
          <a:bodyPr/>
          <a:lstStyle/>
          <a:p>
            <a:r>
              <a:rPr lang="en-US"/>
              <a:t>Traditional mass media</a:t>
            </a:r>
          </a:p>
          <a:p>
            <a:pPr lvl="1"/>
            <a:r>
              <a:rPr lang="en-US"/>
              <a:t>Television, radio, magazines, newspapers, billboards</a:t>
            </a:r>
          </a:p>
          <a:p>
            <a:pPr lvl="1"/>
            <a:r>
              <a:rPr lang="en-US"/>
              <a:t>Now drive consumers to Web sites</a:t>
            </a:r>
          </a:p>
          <a:p>
            <a:r>
              <a:rPr lang="en-US"/>
              <a:t>Online strategies</a:t>
            </a:r>
          </a:p>
          <a:p>
            <a:pPr lvl="1"/>
            <a:r>
              <a:rPr lang="en-US"/>
              <a:t>Provide detailed information</a:t>
            </a:r>
          </a:p>
          <a:p>
            <a:pPr lvl="1"/>
            <a:r>
              <a:rPr lang="en-US"/>
              <a:t>Be experiential, entertaining, interactive</a:t>
            </a:r>
          </a:p>
          <a:p>
            <a:pPr lvl="1"/>
            <a:r>
              <a:rPr lang="en-US"/>
              <a:t>MySpace, YouTube, Facebook, wireless mobile media devices, e-mail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7219">
                                            <p:txEl>
                                              <p:pRg st="0" end="0"/>
                                            </p:txEl>
                                          </p:spTgt>
                                        </p:tgtEl>
                                        <p:attrNameLst>
                                          <p:attrName>style.visibility</p:attrName>
                                        </p:attrNameLst>
                                      </p:cBhvr>
                                      <p:to>
                                        <p:strVal val="visible"/>
                                      </p:to>
                                    </p:set>
                                    <p:animEffect transition="in" filter="wipe(up)">
                                      <p:cBhvr>
                                        <p:cTn id="7" dur="1000"/>
                                        <p:tgtEl>
                                          <p:spTgt spid="137219">
                                            <p:txEl>
                                              <p:pRg st="0" end="0"/>
                                            </p:txEl>
                                          </p:spTgt>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137219">
                                            <p:txEl>
                                              <p:pRg st="1" end="1"/>
                                            </p:txEl>
                                          </p:spTgt>
                                        </p:tgtEl>
                                        <p:attrNameLst>
                                          <p:attrName>style.visibility</p:attrName>
                                        </p:attrNameLst>
                                      </p:cBhvr>
                                      <p:to>
                                        <p:strVal val="visible"/>
                                      </p:to>
                                    </p:set>
                                    <p:animEffect transition="in" filter="wipe(up)">
                                      <p:cBhvr>
                                        <p:cTn id="11" dur="1000"/>
                                        <p:tgtEl>
                                          <p:spTgt spid="137219">
                                            <p:txEl>
                                              <p:pRg st="1" end="1"/>
                                            </p:txEl>
                                          </p:spTgt>
                                        </p:tgtEl>
                                      </p:cBhvr>
                                    </p:animEffect>
                                  </p:childTnLst>
                                </p:cTn>
                              </p:par>
                            </p:childTnLst>
                          </p:cTn>
                        </p:par>
                        <p:par>
                          <p:cTn id="12" fill="hold">
                            <p:stCondLst>
                              <p:cond delay="2000"/>
                            </p:stCondLst>
                            <p:childTnLst>
                              <p:par>
                                <p:cTn id="13" presetID="22" presetClass="entr" presetSubtype="1" fill="hold" grpId="0" nodeType="afterEffect">
                                  <p:stCondLst>
                                    <p:cond delay="0"/>
                                  </p:stCondLst>
                                  <p:childTnLst>
                                    <p:set>
                                      <p:cBhvr>
                                        <p:cTn id="14" dur="1" fill="hold">
                                          <p:stCondLst>
                                            <p:cond delay="0"/>
                                          </p:stCondLst>
                                        </p:cTn>
                                        <p:tgtEl>
                                          <p:spTgt spid="137219">
                                            <p:txEl>
                                              <p:pRg st="2" end="2"/>
                                            </p:txEl>
                                          </p:spTgt>
                                        </p:tgtEl>
                                        <p:attrNameLst>
                                          <p:attrName>style.visibility</p:attrName>
                                        </p:attrNameLst>
                                      </p:cBhvr>
                                      <p:to>
                                        <p:strVal val="visible"/>
                                      </p:to>
                                    </p:set>
                                    <p:animEffect transition="in" filter="wipe(up)">
                                      <p:cBhvr>
                                        <p:cTn id="15" dur="1000"/>
                                        <p:tgtEl>
                                          <p:spTgt spid="137219">
                                            <p:txEl>
                                              <p:pRg st="2" end="2"/>
                                            </p:txEl>
                                          </p:spTgt>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137219">
                                            <p:txEl>
                                              <p:pRg st="3" end="3"/>
                                            </p:txEl>
                                          </p:spTgt>
                                        </p:tgtEl>
                                        <p:attrNameLst>
                                          <p:attrName>style.visibility</p:attrName>
                                        </p:attrNameLst>
                                      </p:cBhvr>
                                      <p:to>
                                        <p:strVal val="visible"/>
                                      </p:to>
                                    </p:set>
                                    <p:animEffect transition="in" filter="wipe(up)">
                                      <p:cBhvr>
                                        <p:cTn id="19" dur="1000"/>
                                        <p:tgtEl>
                                          <p:spTgt spid="137219">
                                            <p:txEl>
                                              <p:pRg st="3" end="3"/>
                                            </p:txEl>
                                          </p:spTgt>
                                        </p:tgtEl>
                                      </p:cBhvr>
                                    </p:animEffect>
                                  </p:childTnLst>
                                </p:cTn>
                              </p:par>
                            </p:childTnLst>
                          </p:cTn>
                        </p:par>
                        <p:par>
                          <p:cTn id="20" fill="hold">
                            <p:stCondLst>
                              <p:cond delay="4000"/>
                            </p:stCondLst>
                            <p:childTnLst>
                              <p:par>
                                <p:cTn id="21" presetID="22" presetClass="entr" presetSubtype="1" fill="hold" grpId="0" nodeType="afterEffect">
                                  <p:stCondLst>
                                    <p:cond delay="0"/>
                                  </p:stCondLst>
                                  <p:childTnLst>
                                    <p:set>
                                      <p:cBhvr>
                                        <p:cTn id="22" dur="1" fill="hold">
                                          <p:stCondLst>
                                            <p:cond delay="0"/>
                                          </p:stCondLst>
                                        </p:cTn>
                                        <p:tgtEl>
                                          <p:spTgt spid="137219">
                                            <p:txEl>
                                              <p:pRg st="4" end="4"/>
                                            </p:txEl>
                                          </p:spTgt>
                                        </p:tgtEl>
                                        <p:attrNameLst>
                                          <p:attrName>style.visibility</p:attrName>
                                        </p:attrNameLst>
                                      </p:cBhvr>
                                      <p:to>
                                        <p:strVal val="visible"/>
                                      </p:to>
                                    </p:set>
                                    <p:animEffect transition="in" filter="wipe(up)">
                                      <p:cBhvr>
                                        <p:cTn id="23" dur="1000"/>
                                        <p:tgtEl>
                                          <p:spTgt spid="137219">
                                            <p:txEl>
                                              <p:pRg st="4" end="4"/>
                                            </p:txEl>
                                          </p:spTgt>
                                        </p:tgtEl>
                                      </p:cBhvr>
                                    </p:animEffect>
                                  </p:childTnLst>
                                </p:cTn>
                              </p:par>
                            </p:childTnLst>
                          </p:cTn>
                        </p:par>
                        <p:par>
                          <p:cTn id="24" fill="hold">
                            <p:stCondLst>
                              <p:cond delay="5000"/>
                            </p:stCondLst>
                            <p:childTnLst>
                              <p:par>
                                <p:cTn id="25" presetID="22" presetClass="entr" presetSubtype="1" fill="hold" grpId="0" nodeType="afterEffect">
                                  <p:stCondLst>
                                    <p:cond delay="0"/>
                                  </p:stCondLst>
                                  <p:childTnLst>
                                    <p:set>
                                      <p:cBhvr>
                                        <p:cTn id="26" dur="1" fill="hold">
                                          <p:stCondLst>
                                            <p:cond delay="0"/>
                                          </p:stCondLst>
                                        </p:cTn>
                                        <p:tgtEl>
                                          <p:spTgt spid="137219">
                                            <p:txEl>
                                              <p:pRg st="5" end="5"/>
                                            </p:txEl>
                                          </p:spTgt>
                                        </p:tgtEl>
                                        <p:attrNameLst>
                                          <p:attrName>style.visibility</p:attrName>
                                        </p:attrNameLst>
                                      </p:cBhvr>
                                      <p:to>
                                        <p:strVal val="visible"/>
                                      </p:to>
                                    </p:set>
                                    <p:animEffect transition="in" filter="wipe(up)">
                                      <p:cBhvr>
                                        <p:cTn id="27" dur="1000"/>
                                        <p:tgtEl>
                                          <p:spTgt spid="137219">
                                            <p:txEl>
                                              <p:pRg st="5" end="5"/>
                                            </p:txEl>
                                          </p:spTgt>
                                        </p:tgtEl>
                                      </p:cBhvr>
                                    </p:animEffect>
                                  </p:childTnLst>
                                </p:cTn>
                              </p:par>
                            </p:childTnLst>
                          </p:cTn>
                        </p:par>
                        <p:par>
                          <p:cTn id="28" fill="hold">
                            <p:stCondLst>
                              <p:cond delay="6000"/>
                            </p:stCondLst>
                            <p:childTnLst>
                              <p:par>
                                <p:cTn id="29" presetID="22" presetClass="entr" presetSubtype="1" fill="hold" grpId="0" nodeType="afterEffect">
                                  <p:stCondLst>
                                    <p:cond delay="0"/>
                                  </p:stCondLst>
                                  <p:childTnLst>
                                    <p:set>
                                      <p:cBhvr>
                                        <p:cTn id="30" dur="1" fill="hold">
                                          <p:stCondLst>
                                            <p:cond delay="0"/>
                                          </p:stCondLst>
                                        </p:cTn>
                                        <p:tgtEl>
                                          <p:spTgt spid="137219">
                                            <p:txEl>
                                              <p:pRg st="6" end="6"/>
                                            </p:txEl>
                                          </p:spTgt>
                                        </p:tgtEl>
                                        <p:attrNameLst>
                                          <p:attrName>style.visibility</p:attrName>
                                        </p:attrNameLst>
                                      </p:cBhvr>
                                      <p:to>
                                        <p:strVal val="visible"/>
                                      </p:to>
                                    </p:set>
                                    <p:animEffect transition="in" filter="wipe(up)">
                                      <p:cBhvr>
                                        <p:cTn id="31" dur="1000"/>
                                        <p:tgtEl>
                                          <p:spTgt spid="13721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9"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r>
              <a:rPr lang="en-US"/>
              <a:t>The New Look of Advertising</a:t>
            </a:r>
          </a:p>
        </p:txBody>
      </p:sp>
      <p:pic>
        <p:nvPicPr>
          <p:cNvPr id="139268" name="Picture 4" descr="Visit Las Vegas site"/>
          <p:cNvPicPr>
            <a:picLocks noChangeAspect="1" noChangeArrowheads="1"/>
          </p:cNvPicPr>
          <p:nvPr/>
        </p:nvPicPr>
        <p:blipFill>
          <a:blip r:embed="rId3" cstate="print"/>
          <a:srcRect/>
          <a:stretch>
            <a:fillRect/>
          </a:stretch>
        </p:blipFill>
        <p:spPr bwMode="auto">
          <a:xfrm>
            <a:off x="838200" y="1066800"/>
            <a:ext cx="7000875" cy="4735513"/>
          </a:xfrm>
          <a:prstGeom prst="rect">
            <a:avLst/>
          </a:prstGeom>
          <a:noFill/>
        </p:spPr>
      </p:pic>
      <p:sp>
        <p:nvSpPr>
          <p:cNvPr id="139269" name="Text Box 5"/>
          <p:cNvSpPr txBox="1">
            <a:spLocks noChangeArrowheads="1"/>
          </p:cNvSpPr>
          <p:nvPr/>
        </p:nvSpPr>
        <p:spPr bwMode="auto">
          <a:xfrm>
            <a:off x="1600200" y="5943600"/>
            <a:ext cx="5448300" cy="427038"/>
          </a:xfrm>
          <a:prstGeom prst="rect">
            <a:avLst/>
          </a:prstGeom>
          <a:solidFill>
            <a:srgbClr val="FFE269"/>
          </a:solidFill>
          <a:ln w="12700">
            <a:noFill/>
            <a:miter lim="800000"/>
            <a:headEnd/>
            <a:tailEnd/>
          </a:ln>
          <a:effectLst/>
        </p:spPr>
        <p:txBody>
          <a:bodyPr wrap="none">
            <a:spAutoFit/>
          </a:bodyPr>
          <a:lstStyle/>
          <a:p>
            <a:r>
              <a:rPr lang="en-US">
                <a:solidFill>
                  <a:srgbClr val="A81E10"/>
                </a:solidFill>
              </a:rPr>
              <a:t>Interactive, Informative, Entertaining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39269"/>
                                        </p:tgtEl>
                                        <p:attrNameLst>
                                          <p:attrName>style.visibility</p:attrName>
                                        </p:attrNameLst>
                                      </p:cBhvr>
                                      <p:to>
                                        <p:strVal val="visible"/>
                                      </p:to>
                                    </p:set>
                                    <p:animEffect transition="in" filter="box(in)">
                                      <p:cBhvr>
                                        <p:cTn id="7" dur="500"/>
                                        <p:tgtEl>
                                          <p:spTgt spid="139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r>
              <a:rPr lang="en-US"/>
              <a:t>Growth of Advertising and Promotion</a:t>
            </a:r>
          </a:p>
        </p:txBody>
      </p:sp>
      <p:graphicFrame>
        <p:nvGraphicFramePr>
          <p:cNvPr id="141316" name="Object 4"/>
          <p:cNvGraphicFramePr>
            <a:graphicFrameLocks noChangeAspect="1"/>
          </p:cNvGraphicFramePr>
          <p:nvPr/>
        </p:nvGraphicFramePr>
        <p:xfrm>
          <a:off x="533400" y="1371600"/>
          <a:ext cx="8153400" cy="3886200"/>
        </p:xfrm>
        <a:graphic>
          <a:graphicData uri="http://schemas.openxmlformats.org/presentationml/2006/ole">
            <p:oleObj spid="_x0000_s141316" name="Chart" r:id="rId4" imgW="5057775" imgH="2162048" progId="Excel.Char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41316"/>
                                        </p:tgtEl>
                                        <p:attrNameLst>
                                          <p:attrName>style.visibility</p:attrName>
                                        </p:attrNameLst>
                                      </p:cBhvr>
                                      <p:to>
                                        <p:strVal val="visible"/>
                                      </p:to>
                                    </p:set>
                                    <p:animEffect transition="in" filter="checkerboard(across)">
                                      <p:cBhvr>
                                        <p:cTn id="7" dur="1000"/>
                                        <p:tgtEl>
                                          <p:spTgt spid="141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141316" grpId="0"/>
    </p:bldLst>
  </p:timing>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DFEBE8"/>
        </a:solid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rgbClr val="DFEBE8"/>
        </a:solid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7922</TotalTime>
  <Words>1495</Words>
  <Application>Microsoft Office PowerPoint</Application>
  <PresentationFormat>On-screen Show (4:3)</PresentationFormat>
  <Paragraphs>650</Paragraphs>
  <Slides>45</Slides>
  <Notes>45</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45</vt:i4>
      </vt:variant>
    </vt:vector>
  </HeadingPairs>
  <TitlesOfParts>
    <vt:vector size="55" baseType="lpstr">
      <vt:lpstr>Times New Roman</vt:lpstr>
      <vt:lpstr>Verdana</vt:lpstr>
      <vt:lpstr>Baskerville Old Face</vt:lpstr>
      <vt:lpstr>Arial</vt:lpstr>
      <vt:lpstr>Book Antiqua</vt:lpstr>
      <vt:lpstr>Symbol</vt:lpstr>
      <vt:lpstr>Wingdings</vt:lpstr>
      <vt:lpstr>Times</vt:lpstr>
      <vt:lpstr>Default Design</vt:lpstr>
      <vt:lpstr>Microsoft Excel Chart</vt:lpstr>
      <vt:lpstr>An Introduction to Integrated Marketing Communications</vt:lpstr>
      <vt:lpstr>It’s Google’s World</vt:lpstr>
      <vt:lpstr>It’s Google’s World</vt:lpstr>
      <vt:lpstr>Google Adwords</vt:lpstr>
      <vt:lpstr>Google Rapidly Expanding</vt:lpstr>
      <vt:lpstr>Rapidly Changing Media Environment</vt:lpstr>
      <vt:lpstr>Integrated Marketing Approach</vt:lpstr>
      <vt:lpstr>The New Look of Advertising</vt:lpstr>
      <vt:lpstr>Growth of Advertising and Promotion</vt:lpstr>
      <vt:lpstr>What is Marketing?</vt:lpstr>
      <vt:lpstr>The Scion Web Site</vt:lpstr>
      <vt:lpstr>Marketing Mix</vt:lpstr>
      <vt:lpstr>Coordinated Marketing Elements Build Image</vt:lpstr>
      <vt:lpstr>Traditional Marketing Approach</vt:lpstr>
      <vt:lpstr>Contemporary IMC Approach</vt:lpstr>
      <vt:lpstr>Defining IMC</vt:lpstr>
      <vt:lpstr>Contemporary Perspective of IMC</vt:lpstr>
      <vt:lpstr>Test Your Knowledge</vt:lpstr>
      <vt:lpstr>Growing Importance of IMC</vt:lpstr>
      <vt:lpstr>Behind the Growing Importance of IMC</vt:lpstr>
      <vt:lpstr>The Role of IMC in Branding</vt:lpstr>
      <vt:lpstr>The Most Valuable Brands in the World</vt:lpstr>
      <vt:lpstr>Finding New Ways to Build Brands</vt:lpstr>
      <vt:lpstr>Finding New Ways to Build Brands</vt:lpstr>
      <vt:lpstr>The Promotional Mix</vt:lpstr>
      <vt:lpstr>Advertising</vt:lpstr>
      <vt:lpstr>The Most Common Forms of Advertising</vt:lpstr>
      <vt:lpstr>Direct Marketing</vt:lpstr>
      <vt:lpstr>Bose Uses Direct Response Advertising</vt:lpstr>
      <vt:lpstr>Interactive/Internet Marketing</vt:lpstr>
      <vt:lpstr>Sales Promotion</vt:lpstr>
      <vt:lpstr>Using the Internet as an IMC Tool</vt:lpstr>
      <vt:lpstr>Sales Promotion</vt:lpstr>
      <vt:lpstr>Sales Promotion</vt:lpstr>
      <vt:lpstr>Test Your Knowledge</vt:lpstr>
      <vt:lpstr>Advertising Versus Publicity</vt:lpstr>
      <vt:lpstr>Publicity Vehicles</vt:lpstr>
      <vt:lpstr>Public Relations</vt:lpstr>
      <vt:lpstr>Public Relations Tools</vt:lpstr>
      <vt:lpstr>Personal Selling</vt:lpstr>
      <vt:lpstr>IMC Audience Contact Tools</vt:lpstr>
      <vt:lpstr>Test Your Knowledge</vt:lpstr>
      <vt:lpstr>The IMC Planning Process</vt:lpstr>
      <vt:lpstr>Basic Elements of a Marketing Plan</vt:lpstr>
      <vt:lpstr>Model of the IMC Planning Process</vt:lpstr>
    </vt:vector>
  </TitlesOfParts>
  <LinksUpToDate>false</LinksUpToDate>
  <SharedDoc>false</SharedDoc>
  <HyperlinkBase>\assets</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subject>Advertising and Promotion</dc:subject>
  <dc:creator>Dr. Jamie Pleasant</dc:creator>
  <dc:description>Template and presentation created by Kathy Hayward, PivotalForce@gmail.com</dc:description>
  <cp:lastModifiedBy>Dr. Jamie Pleasant</cp:lastModifiedBy>
  <cp:revision>462</cp:revision>
  <dcterms:created xsi:type="dcterms:W3CDTF">2003-04-30T19:41:45Z</dcterms:created>
  <dcterms:modified xsi:type="dcterms:W3CDTF">2010-08-26T13:38:44Z</dcterms:modified>
</cp:coreProperties>
</file>